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charts/chart1.xml" ContentType="application/vnd.openxmlformats-officedocument.drawingml.chart+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style1.xml" ContentType="application/vnd.ms-office.chartstyle+xml"/>
  <Override PartName="/ppt/charts/colors2.xml" ContentType="application/vnd.ms-office.chartcolor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147481698" r:id="rId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8" d="100"/>
          <a:sy n="58" d="100"/>
        </p:scale>
        <p:origin x="920" y="2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4521523339963845E-2"/>
          <c:y val="0.22634018766627345"/>
          <c:w val="0.88907632448107343"/>
          <c:h val="0.64233443927755318"/>
        </c:manualLayout>
      </c:layout>
      <c:areaChart>
        <c:grouping val="stacked"/>
        <c:varyColors val="0"/>
        <c:ser>
          <c:idx val="0"/>
          <c:order val="0"/>
          <c:tx>
            <c:strRef>
              <c:f>Sheet1!$A$2</c:f>
              <c:strCache>
                <c:ptCount val="1"/>
                <c:pt idx="0">
                  <c:v>On-Grid</c:v>
                </c:pt>
              </c:strCache>
            </c:strRef>
          </c:tx>
          <c:spPr>
            <a:solidFill>
              <a:srgbClr val="135878"/>
            </a:solidFill>
            <a:ln w="25400">
              <a:no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Sheet1!$C$2:$W$2</c:f>
              <c:numCache>
                <c:formatCode>#,##0</c:formatCode>
                <c:ptCount val="21"/>
                <c:pt idx="0">
                  <c:v>0</c:v>
                </c:pt>
                <c:pt idx="1">
                  <c:v>0</c:v>
                </c:pt>
                <c:pt idx="2">
                  <c:v>11818.825000000001</c:v>
                </c:pt>
                <c:pt idx="3">
                  <c:v>37820.240000000005</c:v>
                </c:pt>
                <c:pt idx="4">
                  <c:v>73276.714999999997</c:v>
                </c:pt>
                <c:pt idx="5">
                  <c:v>115824.485</c:v>
                </c:pt>
                <c:pt idx="6">
                  <c:v>163099.785</c:v>
                </c:pt>
                <c:pt idx="7">
                  <c:v>210375.08500000002</c:v>
                </c:pt>
                <c:pt idx="8">
                  <c:v>257650.38500000001</c:v>
                </c:pt>
                <c:pt idx="9">
                  <c:v>304925.685</c:v>
                </c:pt>
                <c:pt idx="10">
                  <c:v>352200.98499999999</c:v>
                </c:pt>
                <c:pt idx="11">
                  <c:v>399476.28499999997</c:v>
                </c:pt>
                <c:pt idx="12">
                  <c:v>446751.58499999996</c:v>
                </c:pt>
                <c:pt idx="13">
                  <c:v>494026.88499999995</c:v>
                </c:pt>
                <c:pt idx="14">
                  <c:v>541302.18499999994</c:v>
                </c:pt>
                <c:pt idx="15">
                  <c:v>588577.48499999999</c:v>
                </c:pt>
                <c:pt idx="16">
                  <c:v>635852.78500000003</c:v>
                </c:pt>
                <c:pt idx="17">
                  <c:v>671309.26</c:v>
                </c:pt>
                <c:pt idx="18">
                  <c:v>692583.14500000002</c:v>
                </c:pt>
                <c:pt idx="19">
                  <c:v>704401.97</c:v>
                </c:pt>
                <c:pt idx="20">
                  <c:v>709129.5</c:v>
                </c:pt>
              </c:numCache>
            </c:numRef>
          </c:val>
          <c:extLst>
            <c:ext xmlns:c16="http://schemas.microsoft.com/office/drawing/2014/chart" uri="{C3380CC4-5D6E-409C-BE32-E72D297353CC}">
              <c16:uniqueId val="{00000000-2EA3-4C5B-BB08-387439A4C2E8}"/>
            </c:ext>
          </c:extLst>
        </c:ser>
        <c:ser>
          <c:idx val="1"/>
          <c:order val="1"/>
          <c:tx>
            <c:strRef>
              <c:f>Sheet1!$A$3</c:f>
              <c:strCache>
                <c:ptCount val="1"/>
                <c:pt idx="0">
                  <c:v>SHS</c:v>
                </c:pt>
              </c:strCache>
            </c:strRef>
          </c:tx>
          <c:spPr>
            <a:solidFill>
              <a:srgbClr val="DD793D"/>
            </a:solidFill>
            <a:ln w="0">
              <a:no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Sheet1!$C$3:$W$3</c:f>
              <c:numCache>
                <c:formatCode>#,##0</c:formatCode>
                <c:ptCount val="21"/>
                <c:pt idx="0">
                  <c:v>0</c:v>
                </c:pt>
                <c:pt idx="1">
                  <c:v>0</c:v>
                </c:pt>
                <c:pt idx="2">
                  <c:v>3449.9999999999995</c:v>
                </c:pt>
                <c:pt idx="3">
                  <c:v>11039.999999999998</c:v>
                </c:pt>
                <c:pt idx="4">
                  <c:v>21390</c:v>
                </c:pt>
                <c:pt idx="5">
                  <c:v>33810</c:v>
                </c:pt>
                <c:pt idx="6">
                  <c:v>47610</c:v>
                </c:pt>
                <c:pt idx="7">
                  <c:v>61410</c:v>
                </c:pt>
                <c:pt idx="8">
                  <c:v>75210</c:v>
                </c:pt>
                <c:pt idx="9">
                  <c:v>89010</c:v>
                </c:pt>
                <c:pt idx="10">
                  <c:v>102810</c:v>
                </c:pt>
                <c:pt idx="11">
                  <c:v>116610</c:v>
                </c:pt>
                <c:pt idx="12">
                  <c:v>126960</c:v>
                </c:pt>
                <c:pt idx="13">
                  <c:v>133170</c:v>
                </c:pt>
                <c:pt idx="14">
                  <c:v>136620</c:v>
                </c:pt>
                <c:pt idx="15">
                  <c:v>138000</c:v>
                </c:pt>
                <c:pt idx="16">
                  <c:v>138000</c:v>
                </c:pt>
                <c:pt idx="17">
                  <c:v>138000</c:v>
                </c:pt>
                <c:pt idx="18">
                  <c:v>138000</c:v>
                </c:pt>
                <c:pt idx="19">
                  <c:v>138000</c:v>
                </c:pt>
                <c:pt idx="20">
                  <c:v>138000</c:v>
                </c:pt>
              </c:numCache>
            </c:numRef>
          </c:val>
          <c:extLst>
            <c:ext xmlns:c16="http://schemas.microsoft.com/office/drawing/2014/chart" uri="{C3380CC4-5D6E-409C-BE32-E72D297353CC}">
              <c16:uniqueId val="{00000001-2EA3-4C5B-BB08-387439A4C2E8}"/>
            </c:ext>
          </c:extLst>
        </c:ser>
        <c:ser>
          <c:idx val="2"/>
          <c:order val="2"/>
          <c:tx>
            <c:strRef>
              <c:f>Sheet1!$A$4</c:f>
              <c:strCache>
                <c:ptCount val="1"/>
                <c:pt idx="0">
                  <c:v>Mini-Grid</c:v>
                </c:pt>
              </c:strCache>
            </c:strRef>
          </c:tx>
          <c:spPr>
            <a:solidFill>
              <a:srgbClr val="83CBEB"/>
            </a:solidFill>
            <a:ln w="25400">
              <a:no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Sheet1!$C$4:$W$4</c:f>
              <c:numCache>
                <c:formatCode>#,##0</c:formatCode>
                <c:ptCount val="21"/>
                <c:pt idx="0">
                  <c:v>0</c:v>
                </c:pt>
                <c:pt idx="1">
                  <c:v>0</c:v>
                </c:pt>
                <c:pt idx="2">
                  <c:v>2474.0100000000002</c:v>
                </c:pt>
                <c:pt idx="3">
                  <c:v>7916.8320000000012</c:v>
                </c:pt>
                <c:pt idx="4">
                  <c:v>15338.862000000003</c:v>
                </c:pt>
                <c:pt idx="5">
                  <c:v>24245.298000000003</c:v>
                </c:pt>
                <c:pt idx="6">
                  <c:v>34141.338000000003</c:v>
                </c:pt>
                <c:pt idx="7">
                  <c:v>44037.378000000004</c:v>
                </c:pt>
                <c:pt idx="8">
                  <c:v>53933.418000000005</c:v>
                </c:pt>
                <c:pt idx="9">
                  <c:v>63829.458000000006</c:v>
                </c:pt>
                <c:pt idx="10">
                  <c:v>73725.498000000007</c:v>
                </c:pt>
                <c:pt idx="11">
                  <c:v>83621.538</c:v>
                </c:pt>
                <c:pt idx="12">
                  <c:v>93517.578000000009</c:v>
                </c:pt>
                <c:pt idx="13">
                  <c:v>103413.61800000002</c:v>
                </c:pt>
                <c:pt idx="14">
                  <c:v>113309.65800000002</c:v>
                </c:pt>
                <c:pt idx="15">
                  <c:v>123205.69800000003</c:v>
                </c:pt>
                <c:pt idx="16">
                  <c:v>133101.73800000004</c:v>
                </c:pt>
                <c:pt idx="17">
                  <c:v>140523.76800000004</c:v>
                </c:pt>
                <c:pt idx="18">
                  <c:v>144976.98600000003</c:v>
                </c:pt>
                <c:pt idx="19">
                  <c:v>147450.99600000004</c:v>
                </c:pt>
                <c:pt idx="20">
                  <c:v>148440.60000000003</c:v>
                </c:pt>
              </c:numCache>
            </c:numRef>
          </c:val>
          <c:extLst>
            <c:ext xmlns:c16="http://schemas.microsoft.com/office/drawing/2014/chart" uri="{C3380CC4-5D6E-409C-BE32-E72D297353CC}">
              <c16:uniqueId val="{00000002-2EA3-4C5B-BB08-387439A4C2E8}"/>
            </c:ext>
          </c:extLst>
        </c:ser>
        <c:ser>
          <c:idx val="3"/>
          <c:order val="3"/>
          <c:tx>
            <c:strRef>
              <c:f>Sheet1!$A$5</c:f>
              <c:strCache>
                <c:ptCount val="1"/>
                <c:pt idx="0">
                  <c:v>On-Grid SME</c:v>
                </c:pt>
              </c:strCache>
            </c:strRef>
          </c:tx>
          <c:spPr>
            <a:solidFill>
              <a:srgbClr val="0E96CB"/>
            </a:solidFill>
            <a:ln w="25400">
              <a:no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Sheet1!$C$5:$W$5</c:f>
              <c:numCache>
                <c:formatCode>#,##0</c:formatCode>
                <c:ptCount val="21"/>
                <c:pt idx="0">
                  <c:v>0</c:v>
                </c:pt>
                <c:pt idx="1">
                  <c:v>0</c:v>
                </c:pt>
                <c:pt idx="2">
                  <c:v>19300</c:v>
                </c:pt>
                <c:pt idx="3">
                  <c:v>61760</c:v>
                </c:pt>
                <c:pt idx="4">
                  <c:v>119660</c:v>
                </c:pt>
                <c:pt idx="5">
                  <c:v>189140</c:v>
                </c:pt>
                <c:pt idx="6">
                  <c:v>266340</c:v>
                </c:pt>
                <c:pt idx="7">
                  <c:v>343540</c:v>
                </c:pt>
                <c:pt idx="8">
                  <c:v>420740</c:v>
                </c:pt>
                <c:pt idx="9">
                  <c:v>497940</c:v>
                </c:pt>
                <c:pt idx="10">
                  <c:v>575140</c:v>
                </c:pt>
                <c:pt idx="11">
                  <c:v>652340</c:v>
                </c:pt>
                <c:pt idx="12">
                  <c:v>729540</c:v>
                </c:pt>
                <c:pt idx="13">
                  <c:v>806740</c:v>
                </c:pt>
                <c:pt idx="14">
                  <c:v>883940</c:v>
                </c:pt>
                <c:pt idx="15">
                  <c:v>961140</c:v>
                </c:pt>
                <c:pt idx="16">
                  <c:v>1038340</c:v>
                </c:pt>
                <c:pt idx="17">
                  <c:v>1096240</c:v>
                </c:pt>
                <c:pt idx="18">
                  <c:v>1130980</c:v>
                </c:pt>
                <c:pt idx="19">
                  <c:v>1150280</c:v>
                </c:pt>
                <c:pt idx="20">
                  <c:v>1158000</c:v>
                </c:pt>
              </c:numCache>
            </c:numRef>
          </c:val>
          <c:extLst>
            <c:ext xmlns:c16="http://schemas.microsoft.com/office/drawing/2014/chart" uri="{C3380CC4-5D6E-409C-BE32-E72D297353CC}">
              <c16:uniqueId val="{00000000-FD9C-4C09-9567-818C1B7C5BD1}"/>
            </c:ext>
          </c:extLst>
        </c:ser>
        <c:ser>
          <c:idx val="4"/>
          <c:order val="4"/>
          <c:tx>
            <c:strRef>
              <c:f>Sheet1!$A$6</c:f>
              <c:strCache>
                <c:ptCount val="1"/>
                <c:pt idx="0">
                  <c:v>Cookstoves</c:v>
                </c:pt>
              </c:strCache>
            </c:strRef>
          </c:tx>
          <c:spPr>
            <a:solidFill>
              <a:srgbClr val="176321"/>
            </a:solidFill>
            <a:ln w="25400">
              <a:no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Sheet1!$C$6:$W$6</c:f>
              <c:numCache>
                <c:formatCode>#,##0</c:formatCode>
                <c:ptCount val="21"/>
                <c:pt idx="0">
                  <c:v>0</c:v>
                </c:pt>
                <c:pt idx="1">
                  <c:v>0</c:v>
                </c:pt>
                <c:pt idx="2">
                  <c:v>11593.264778069064</c:v>
                </c:pt>
                <c:pt idx="3">
                  <c:v>37098.447289821008</c:v>
                </c:pt>
                <c:pt idx="4">
                  <c:v>71878.241624028189</c:v>
                </c:pt>
                <c:pt idx="5">
                  <c:v>113613.99482507682</c:v>
                </c:pt>
                <c:pt idx="6">
                  <c:v>159987.05393735308</c:v>
                </c:pt>
                <c:pt idx="7">
                  <c:v>206360.11304962932</c:v>
                </c:pt>
                <c:pt idx="8">
                  <c:v>252733.17216190556</c:v>
                </c:pt>
                <c:pt idx="9">
                  <c:v>299106.2312741818</c:v>
                </c:pt>
                <c:pt idx="10">
                  <c:v>345479.29038645804</c:v>
                </c:pt>
                <c:pt idx="11">
                  <c:v>391852.34949873429</c:v>
                </c:pt>
                <c:pt idx="12">
                  <c:v>426632.14383294148</c:v>
                </c:pt>
                <c:pt idx="13">
                  <c:v>447500.02043346578</c:v>
                </c:pt>
                <c:pt idx="14">
                  <c:v>459093.28521153482</c:v>
                </c:pt>
                <c:pt idx="15">
                  <c:v>463730.59112276247</c:v>
                </c:pt>
                <c:pt idx="16">
                  <c:v>463730.59112276247</c:v>
                </c:pt>
                <c:pt idx="17">
                  <c:v>463730.59112276247</c:v>
                </c:pt>
                <c:pt idx="18">
                  <c:v>463730.59112276247</c:v>
                </c:pt>
                <c:pt idx="19">
                  <c:v>463730.59112276247</c:v>
                </c:pt>
                <c:pt idx="20">
                  <c:v>463730.59112276247</c:v>
                </c:pt>
              </c:numCache>
            </c:numRef>
          </c:val>
          <c:extLst>
            <c:ext xmlns:c16="http://schemas.microsoft.com/office/drawing/2014/chart" uri="{C3380CC4-5D6E-409C-BE32-E72D297353CC}">
              <c16:uniqueId val="{00000001-FD9C-4C09-9567-818C1B7C5BD1}"/>
            </c:ext>
          </c:extLst>
        </c:ser>
        <c:dLbls>
          <c:showLegendKey val="0"/>
          <c:showVal val="0"/>
          <c:showCatName val="0"/>
          <c:showSerName val="0"/>
          <c:showPercent val="0"/>
          <c:showBubbleSize val="0"/>
        </c:dLbls>
        <c:dropLines>
          <c:spPr>
            <a:ln w="9525" cap="flat" cmpd="sng" algn="ctr">
              <a:solidFill>
                <a:schemeClr val="bg1"/>
              </a:solidFill>
              <a:round/>
            </a:ln>
            <a:effectLst/>
          </c:spPr>
        </c:dropLines>
        <c:axId val="1033358415"/>
        <c:axId val="1033347855"/>
      </c:areaChart>
      <c:catAx>
        <c:axId val="1033358415"/>
        <c:scaling>
          <c:orientation val="minMax"/>
        </c:scaling>
        <c:delete val="0"/>
        <c:axPos val="b"/>
        <c:numFmt formatCode="General" sourceLinked="1"/>
        <c:majorTickMark val="none"/>
        <c:minorTickMark val="none"/>
        <c:tickLblPos val="nextTo"/>
        <c:spPr>
          <a:noFill/>
          <a:ln w="9575" cap="flat" cmpd="sng" algn="ctr">
            <a:solidFill>
              <a:schemeClr val="lt1">
                <a:lumMod val="75000"/>
              </a:schemeClr>
            </a:solidFill>
            <a:round/>
            <a:headEnd type="none" w="sm" len="sm"/>
            <a:tailEnd type="none" w="sm" len="sm"/>
          </a:ln>
          <a:effectLst/>
        </c:spPr>
        <c:txPr>
          <a:bodyPr rot="-60000000" spcFirstLastPara="1" vertOverflow="ellipsis" vert="horz" wrap="square" anchor="ctr" anchorCtr="1"/>
          <a:lstStyle/>
          <a:p>
            <a:pPr>
              <a:defRPr sz="1100" b="0" i="0" u="none" strike="noStrike" kern="1200" cap="all" baseline="0">
                <a:solidFill>
                  <a:schemeClr val="tx1"/>
                </a:solidFill>
                <a:latin typeface="+mn-lt"/>
                <a:ea typeface="+mn-ea"/>
                <a:cs typeface="+mn-cs"/>
              </a:defRPr>
            </a:pPr>
            <a:endParaRPr lang="de-DE"/>
          </a:p>
        </c:txPr>
        <c:crossAx val="1033347855"/>
        <c:crosses val="autoZero"/>
        <c:auto val="1"/>
        <c:lblAlgn val="ctr"/>
        <c:lblOffset val="100"/>
        <c:noMultiLvlLbl val="0"/>
      </c:catAx>
      <c:valAx>
        <c:axId val="1033347855"/>
        <c:scaling>
          <c:orientation val="minMax"/>
        </c:scaling>
        <c:delete val="0"/>
        <c:axPos val="l"/>
        <c:majorGridlines>
          <c:spPr>
            <a:ln w="9525" cap="flat" cmpd="sng" algn="ctr">
              <a:solidFill>
                <a:schemeClr val="bg1">
                  <a:lumMod val="75000"/>
                </a:schemeClr>
              </a:solidFill>
              <a:prstDash val="sysDot"/>
              <a:round/>
            </a:ln>
            <a:effectLst/>
          </c:spPr>
        </c:majorGridlines>
        <c:numFmt formatCode="#,##0.0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crossAx val="1033358415"/>
        <c:crosses val="autoZero"/>
        <c:crossBetween val="midCat"/>
        <c:dispUnits>
          <c:builtInUnit val="millions"/>
        </c:dispUnits>
      </c:valAx>
      <c:spPr>
        <a:noFill/>
        <a:ln>
          <a:noFill/>
        </a:ln>
        <a:effectLst/>
      </c:spPr>
    </c:plotArea>
    <c:legend>
      <c:legendPos val="r"/>
      <c:layout>
        <c:manualLayout>
          <c:xMode val="edge"/>
          <c:yMode val="edge"/>
          <c:x val="2.559231302379282E-2"/>
          <c:y val="4.1863680229312231E-3"/>
          <c:w val="0.81240292190013053"/>
          <c:h val="0.15909071703453487"/>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de-DE"/>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w="9525" cap="flat" cmpd="sng" algn="ctr">
      <a:solidFill>
        <a:schemeClr val="lt1">
          <a:lumMod val="75000"/>
        </a:schemeClr>
      </a:solidFill>
      <a:round/>
    </a:ln>
    <a:effectLst/>
  </c:spPr>
  <c:txPr>
    <a:bodyPr/>
    <a:lstStyle/>
    <a:p>
      <a:pPr>
        <a:defRPr>
          <a:solidFill>
            <a:schemeClr val="tx1"/>
          </a:solidFill>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246986084417817E-2"/>
          <c:y val="0.2304348180238803"/>
          <c:w val="0.91329820151386198"/>
          <c:h val="0.6276384122806099"/>
        </c:manualLayout>
      </c:layout>
      <c:barChart>
        <c:barDir val="col"/>
        <c:grouping val="stacked"/>
        <c:varyColors val="0"/>
        <c:ser>
          <c:idx val="0"/>
          <c:order val="0"/>
          <c:tx>
            <c:strRef>
              <c:f>Sheet1!$A$2</c:f>
              <c:strCache>
                <c:ptCount val="1"/>
                <c:pt idx="0">
                  <c:v>On-Grid</c:v>
                </c:pt>
              </c:strCache>
            </c:strRef>
          </c:tx>
          <c:spPr>
            <a:solidFill>
              <a:srgbClr val="135878"/>
            </a:solidFill>
            <a:ln w="38100">
              <a:no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Sheet1!$C$2:$W$2</c:f>
              <c:numCache>
                <c:formatCode>#,##0</c:formatCode>
                <c:ptCount val="21"/>
                <c:pt idx="0">
                  <c:v>0</c:v>
                </c:pt>
                <c:pt idx="1">
                  <c:v>0</c:v>
                </c:pt>
                <c:pt idx="2">
                  <c:v>11818.825000000001</c:v>
                </c:pt>
                <c:pt idx="3">
                  <c:v>26001.415000000001</c:v>
                </c:pt>
                <c:pt idx="4">
                  <c:v>35456.474999999999</c:v>
                </c:pt>
                <c:pt idx="5">
                  <c:v>42547.770000000004</c:v>
                </c:pt>
                <c:pt idx="6">
                  <c:v>47275.3</c:v>
                </c:pt>
                <c:pt idx="7">
                  <c:v>47275.3</c:v>
                </c:pt>
                <c:pt idx="8">
                  <c:v>47275.3</c:v>
                </c:pt>
                <c:pt idx="9">
                  <c:v>47275.3</c:v>
                </c:pt>
                <c:pt idx="10">
                  <c:v>47275.3</c:v>
                </c:pt>
                <c:pt idx="11">
                  <c:v>47275.3</c:v>
                </c:pt>
                <c:pt idx="12">
                  <c:v>47275.3</c:v>
                </c:pt>
                <c:pt idx="13">
                  <c:v>47275.3</c:v>
                </c:pt>
                <c:pt idx="14">
                  <c:v>47275.3</c:v>
                </c:pt>
                <c:pt idx="15">
                  <c:v>47275.3</c:v>
                </c:pt>
                <c:pt idx="16">
                  <c:v>47275.3</c:v>
                </c:pt>
                <c:pt idx="17">
                  <c:v>35456.474999999999</c:v>
                </c:pt>
                <c:pt idx="18">
                  <c:v>21273.885000000002</c:v>
                </c:pt>
                <c:pt idx="19">
                  <c:v>11818.825000000001</c:v>
                </c:pt>
                <c:pt idx="20">
                  <c:v>4727.53</c:v>
                </c:pt>
              </c:numCache>
            </c:numRef>
          </c:val>
          <c:extLst>
            <c:ext xmlns:c16="http://schemas.microsoft.com/office/drawing/2014/chart" uri="{C3380CC4-5D6E-409C-BE32-E72D297353CC}">
              <c16:uniqueId val="{00000000-C1B5-4315-BEEE-A420A3B81CC3}"/>
            </c:ext>
          </c:extLst>
        </c:ser>
        <c:ser>
          <c:idx val="1"/>
          <c:order val="1"/>
          <c:tx>
            <c:strRef>
              <c:f>Sheet1!$A$3</c:f>
              <c:strCache>
                <c:ptCount val="1"/>
                <c:pt idx="0">
                  <c:v>SHS</c:v>
                </c:pt>
              </c:strCache>
            </c:strRef>
          </c:tx>
          <c:spPr>
            <a:solidFill>
              <a:srgbClr val="DD793D"/>
            </a:solidFill>
            <a:ln w="19050">
              <a:solidFill>
                <a:schemeClr val="bg1">
                  <a:lumMod val="95000"/>
                </a:schemeClr>
              </a:solid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Sheet1!$C$3:$W$3</c:f>
              <c:numCache>
                <c:formatCode>#,##0</c:formatCode>
                <c:ptCount val="21"/>
                <c:pt idx="0">
                  <c:v>0</c:v>
                </c:pt>
                <c:pt idx="1">
                  <c:v>0</c:v>
                </c:pt>
                <c:pt idx="2">
                  <c:v>3449.9999999999995</c:v>
                </c:pt>
                <c:pt idx="3">
                  <c:v>7589.9999999999991</c:v>
                </c:pt>
                <c:pt idx="4">
                  <c:v>10350</c:v>
                </c:pt>
                <c:pt idx="5">
                  <c:v>12419.999999999998</c:v>
                </c:pt>
                <c:pt idx="6">
                  <c:v>13799.999999999998</c:v>
                </c:pt>
                <c:pt idx="7">
                  <c:v>13799.999999999998</c:v>
                </c:pt>
                <c:pt idx="8">
                  <c:v>13799.999999999998</c:v>
                </c:pt>
                <c:pt idx="9">
                  <c:v>13799.999999999998</c:v>
                </c:pt>
                <c:pt idx="10">
                  <c:v>13799.999999999998</c:v>
                </c:pt>
                <c:pt idx="11">
                  <c:v>13799.999999999998</c:v>
                </c:pt>
                <c:pt idx="12">
                  <c:v>10350</c:v>
                </c:pt>
                <c:pt idx="13">
                  <c:v>6209.9999999999991</c:v>
                </c:pt>
                <c:pt idx="14">
                  <c:v>3449.9999999999995</c:v>
                </c:pt>
                <c:pt idx="15">
                  <c:v>1380</c:v>
                </c:pt>
                <c:pt idx="16">
                  <c:v>0</c:v>
                </c:pt>
                <c:pt idx="17">
                  <c:v>0</c:v>
                </c:pt>
                <c:pt idx="18">
                  <c:v>0</c:v>
                </c:pt>
                <c:pt idx="19">
                  <c:v>0</c:v>
                </c:pt>
                <c:pt idx="20">
                  <c:v>0</c:v>
                </c:pt>
              </c:numCache>
            </c:numRef>
          </c:val>
          <c:extLst>
            <c:ext xmlns:c16="http://schemas.microsoft.com/office/drawing/2014/chart" uri="{C3380CC4-5D6E-409C-BE32-E72D297353CC}">
              <c16:uniqueId val="{00000001-C1B5-4315-BEEE-A420A3B81CC3}"/>
            </c:ext>
          </c:extLst>
        </c:ser>
        <c:ser>
          <c:idx val="2"/>
          <c:order val="2"/>
          <c:tx>
            <c:strRef>
              <c:f>Sheet1!$A$4</c:f>
              <c:strCache>
                <c:ptCount val="1"/>
                <c:pt idx="0">
                  <c:v>Mini-Grid</c:v>
                </c:pt>
              </c:strCache>
            </c:strRef>
          </c:tx>
          <c:spPr>
            <a:solidFill>
              <a:srgbClr val="83CBEB"/>
            </a:solidFill>
            <a:ln>
              <a:solidFill>
                <a:schemeClr val="bg1"/>
              </a:solid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Sheet1!$C$4:$W$4</c:f>
              <c:numCache>
                <c:formatCode>#,##0</c:formatCode>
                <c:ptCount val="21"/>
                <c:pt idx="0">
                  <c:v>0</c:v>
                </c:pt>
                <c:pt idx="1">
                  <c:v>0</c:v>
                </c:pt>
                <c:pt idx="2">
                  <c:v>2474.0100000000002</c:v>
                </c:pt>
                <c:pt idx="3">
                  <c:v>5442.822000000001</c:v>
                </c:pt>
                <c:pt idx="4">
                  <c:v>7422.0300000000016</c:v>
                </c:pt>
                <c:pt idx="5">
                  <c:v>8906.4360000000015</c:v>
                </c:pt>
                <c:pt idx="6">
                  <c:v>9896.0400000000009</c:v>
                </c:pt>
                <c:pt idx="7">
                  <c:v>9896.0400000000009</c:v>
                </c:pt>
                <c:pt idx="8">
                  <c:v>9896.0400000000009</c:v>
                </c:pt>
                <c:pt idx="9">
                  <c:v>9896.0400000000009</c:v>
                </c:pt>
                <c:pt idx="10">
                  <c:v>9896.0400000000009</c:v>
                </c:pt>
                <c:pt idx="11">
                  <c:v>9896.0400000000009</c:v>
                </c:pt>
                <c:pt idx="12">
                  <c:v>9896.0400000000009</c:v>
                </c:pt>
                <c:pt idx="13">
                  <c:v>9896.0400000000009</c:v>
                </c:pt>
                <c:pt idx="14">
                  <c:v>9896.0400000000009</c:v>
                </c:pt>
                <c:pt idx="15">
                  <c:v>9896.0400000000009</c:v>
                </c:pt>
                <c:pt idx="16">
                  <c:v>9896.0400000000009</c:v>
                </c:pt>
                <c:pt idx="17">
                  <c:v>7422.0300000000016</c:v>
                </c:pt>
                <c:pt idx="18">
                  <c:v>4453.2180000000008</c:v>
                </c:pt>
                <c:pt idx="19">
                  <c:v>2474.0100000000002</c:v>
                </c:pt>
                <c:pt idx="20">
                  <c:v>989.60400000000016</c:v>
                </c:pt>
              </c:numCache>
            </c:numRef>
          </c:val>
          <c:extLst>
            <c:ext xmlns:c16="http://schemas.microsoft.com/office/drawing/2014/chart" uri="{C3380CC4-5D6E-409C-BE32-E72D297353CC}">
              <c16:uniqueId val="{00000002-C1B5-4315-BEEE-A420A3B81CC3}"/>
            </c:ext>
          </c:extLst>
        </c:ser>
        <c:ser>
          <c:idx val="3"/>
          <c:order val="3"/>
          <c:tx>
            <c:strRef>
              <c:f>Sheet1!$A$5</c:f>
              <c:strCache>
                <c:ptCount val="1"/>
                <c:pt idx="0">
                  <c:v>On-Grid SME</c:v>
                </c:pt>
              </c:strCache>
            </c:strRef>
          </c:tx>
          <c:spPr>
            <a:solidFill>
              <a:srgbClr val="0E96CB"/>
            </a:solidFill>
            <a:ln>
              <a:no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Sheet1!$C$5:$W$5</c:f>
              <c:numCache>
                <c:formatCode>#,##0</c:formatCode>
                <c:ptCount val="21"/>
                <c:pt idx="0">
                  <c:v>0</c:v>
                </c:pt>
                <c:pt idx="1">
                  <c:v>0</c:v>
                </c:pt>
                <c:pt idx="2">
                  <c:v>19300</c:v>
                </c:pt>
                <c:pt idx="3">
                  <c:v>42460</c:v>
                </c:pt>
                <c:pt idx="4">
                  <c:v>57900</c:v>
                </c:pt>
                <c:pt idx="5">
                  <c:v>69480</c:v>
                </c:pt>
                <c:pt idx="6">
                  <c:v>77200</c:v>
                </c:pt>
                <c:pt idx="7">
                  <c:v>77200</c:v>
                </c:pt>
                <c:pt idx="8">
                  <c:v>77200</c:v>
                </c:pt>
                <c:pt idx="9">
                  <c:v>77200</c:v>
                </c:pt>
                <c:pt idx="10">
                  <c:v>77200</c:v>
                </c:pt>
                <c:pt idx="11">
                  <c:v>77200</c:v>
                </c:pt>
                <c:pt idx="12">
                  <c:v>77200</c:v>
                </c:pt>
                <c:pt idx="13">
                  <c:v>77200</c:v>
                </c:pt>
                <c:pt idx="14">
                  <c:v>77200</c:v>
                </c:pt>
                <c:pt idx="15">
                  <c:v>77200</c:v>
                </c:pt>
                <c:pt idx="16">
                  <c:v>77200</c:v>
                </c:pt>
                <c:pt idx="17">
                  <c:v>57900</c:v>
                </c:pt>
                <c:pt idx="18">
                  <c:v>34740</c:v>
                </c:pt>
                <c:pt idx="19">
                  <c:v>19300</c:v>
                </c:pt>
                <c:pt idx="20">
                  <c:v>7720</c:v>
                </c:pt>
              </c:numCache>
            </c:numRef>
          </c:val>
          <c:extLst>
            <c:ext xmlns:c16="http://schemas.microsoft.com/office/drawing/2014/chart" uri="{C3380CC4-5D6E-409C-BE32-E72D297353CC}">
              <c16:uniqueId val="{00000000-7B87-4E69-825B-5FED8E164BCA}"/>
            </c:ext>
          </c:extLst>
        </c:ser>
        <c:ser>
          <c:idx val="4"/>
          <c:order val="4"/>
          <c:tx>
            <c:strRef>
              <c:f>Sheet1!$A$6</c:f>
              <c:strCache>
                <c:ptCount val="1"/>
                <c:pt idx="0">
                  <c:v>Cookstoves</c:v>
                </c:pt>
              </c:strCache>
            </c:strRef>
          </c:tx>
          <c:spPr>
            <a:solidFill>
              <a:srgbClr val="176321"/>
            </a:solidFill>
            <a:ln>
              <a:no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Sheet1!$C$6:$W$6</c:f>
              <c:numCache>
                <c:formatCode>#,##0</c:formatCode>
                <c:ptCount val="21"/>
                <c:pt idx="0">
                  <c:v>0</c:v>
                </c:pt>
                <c:pt idx="1">
                  <c:v>0</c:v>
                </c:pt>
                <c:pt idx="2">
                  <c:v>11593.264778069064</c:v>
                </c:pt>
                <c:pt idx="3">
                  <c:v>25505.18251175194</c:v>
                </c:pt>
                <c:pt idx="4">
                  <c:v>34779.794334207189</c:v>
                </c:pt>
                <c:pt idx="5">
                  <c:v>41735.753201048632</c:v>
                </c:pt>
                <c:pt idx="6">
                  <c:v>46373.059112276256</c:v>
                </c:pt>
                <c:pt idx="7">
                  <c:v>46373.059112276256</c:v>
                </c:pt>
                <c:pt idx="8">
                  <c:v>46373.059112276256</c:v>
                </c:pt>
                <c:pt idx="9">
                  <c:v>46373.059112276256</c:v>
                </c:pt>
                <c:pt idx="10">
                  <c:v>46373.059112276256</c:v>
                </c:pt>
                <c:pt idx="11">
                  <c:v>46373.059112276256</c:v>
                </c:pt>
                <c:pt idx="12">
                  <c:v>34779.794334207189</c:v>
                </c:pt>
                <c:pt idx="13">
                  <c:v>20867.876600524316</c:v>
                </c:pt>
                <c:pt idx="14">
                  <c:v>11593.264778069064</c:v>
                </c:pt>
                <c:pt idx="15">
                  <c:v>4637.305911227626</c:v>
                </c:pt>
                <c:pt idx="16">
                  <c:v>0</c:v>
                </c:pt>
                <c:pt idx="17">
                  <c:v>0</c:v>
                </c:pt>
                <c:pt idx="18">
                  <c:v>0</c:v>
                </c:pt>
                <c:pt idx="19">
                  <c:v>0</c:v>
                </c:pt>
                <c:pt idx="20">
                  <c:v>0</c:v>
                </c:pt>
              </c:numCache>
            </c:numRef>
          </c:val>
          <c:extLst>
            <c:ext xmlns:c16="http://schemas.microsoft.com/office/drawing/2014/chart" uri="{C3380CC4-5D6E-409C-BE32-E72D297353CC}">
              <c16:uniqueId val="{00000001-7B87-4E69-825B-5FED8E164BCA}"/>
            </c:ext>
          </c:extLst>
        </c:ser>
        <c:dLbls>
          <c:showLegendKey val="0"/>
          <c:showVal val="0"/>
          <c:showCatName val="0"/>
          <c:showSerName val="0"/>
          <c:showPercent val="0"/>
          <c:showBubbleSize val="0"/>
        </c:dLbls>
        <c:gapWidth val="40"/>
        <c:overlap val="100"/>
        <c:axId val="1131608303"/>
        <c:axId val="1131610703"/>
      </c:barChart>
      <c:catAx>
        <c:axId val="11316083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e-DE"/>
          </a:p>
        </c:txPr>
        <c:crossAx val="1131610703"/>
        <c:crosses val="autoZero"/>
        <c:auto val="1"/>
        <c:lblAlgn val="ctr"/>
        <c:lblOffset val="100"/>
        <c:noMultiLvlLbl val="0"/>
      </c:catAx>
      <c:valAx>
        <c:axId val="1131610703"/>
        <c:scaling>
          <c:orientation val="minMax"/>
          <c:max val="200000"/>
        </c:scaling>
        <c:delete val="0"/>
        <c:axPos val="l"/>
        <c:majorGridlines>
          <c:spPr>
            <a:ln w="9525" cap="flat" cmpd="sng" algn="ctr">
              <a:solidFill>
                <a:schemeClr val="bg1">
                  <a:lumMod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131608303"/>
        <c:crosses val="autoZero"/>
        <c:crossBetween val="between"/>
        <c:dispUnits>
          <c:builtInUnit val="millions"/>
          <c:dispUnitsLbl>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de-DE"/>
              </a:p>
            </c:txPr>
          </c:dispUnitsLbl>
        </c:dispUnits>
      </c:valAx>
      <c:spPr>
        <a:noFill/>
        <a:ln>
          <a:noFill/>
        </a:ln>
        <a:effectLst/>
      </c:spPr>
    </c:plotArea>
    <c:legend>
      <c:legendPos val="r"/>
      <c:layout>
        <c:manualLayout>
          <c:xMode val="edge"/>
          <c:yMode val="edge"/>
          <c:x val="0"/>
          <c:y val="1.3473965380976482E-2"/>
          <c:w val="0.88132271455805589"/>
          <c:h val="0.1503517988039706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bg1">
          <a:lumMod val="75000"/>
        </a:schemeClr>
      </a:solid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7">
  <cs:axisTitle>
    <cs:lnRef idx="0"/>
    <cs:fillRef idx="0"/>
    <cs:effectRef idx="0"/>
    <cs:fontRef idx="minor">
      <a:schemeClr val="lt1">
        <a:lumMod val="85000"/>
      </a:schemeClr>
    </cs:fontRef>
    <cs:defRPr sz="1197" kern="1200"/>
  </cs:axisTitle>
  <cs:categoryAxis>
    <cs:lnRef idx="0"/>
    <cs:fillRef idx="0"/>
    <cs:effectRef idx="0"/>
    <cs:fontRef idx="minor">
      <a:schemeClr val="lt1">
        <a:lumMod val="85000"/>
      </a:schemeClr>
    </cs:fontRef>
    <cs:spPr>
      <a:ln w="9575" cap="flat" cmpd="sng" algn="ctr">
        <a:solidFill>
          <a:schemeClr val="lt1">
            <a:lumMod val="75000"/>
          </a:schemeClr>
        </a:solidFill>
        <a:round/>
        <a:headEnd type="none" w="sm" len="sm"/>
        <a:tailEnd type="none" w="sm" len="sm"/>
      </a:ln>
    </cs:spPr>
    <cs:defRPr sz="1197" b="1" kern="1200" cap="all" baseline="0"/>
  </cs:categoryAxis>
  <cs:chartArea>
    <cs:lnRef idx="0"/>
    <cs:fillRef idx="0"/>
    <cs:effectRef idx="0"/>
    <cs:fontRef idx="minor">
      <a:schemeClr val="dk1"/>
    </cs:fontRef>
    <cs:spPr>
      <a:solidFill>
        <a:schemeClr val="dk1">
          <a:lumMod val="75000"/>
          <a:lumOff val="25000"/>
        </a:schemeClr>
      </a:solidFill>
      <a:ln w="9525" cap="flat" cmpd="sng" algn="ctr">
        <a:solidFill>
          <a:schemeClr val="lt1">
            <a:lumMod val="75000"/>
          </a:schemeClr>
        </a:solidFill>
        <a:round/>
      </a:ln>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lt1">
        <a:lumMod val="85000"/>
      </a:schemeClr>
    </cs:fontRef>
    <cs:spPr>
      <a:solidFill>
        <a:schemeClr val="dk1">
          <a:lumMod val="65000"/>
          <a:lumOff val="35000"/>
        </a:schemeClr>
      </a:solidFill>
      <a:ln>
        <a:solidFill>
          <a:schemeClr val="lt1">
            <a:lumMod val="50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
  <cs:dataPoint3D>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3D>
  <cs:dataPointLine>
    <cs:lnRef idx="0">
      <cs:styleClr val="auto"/>
    </cs:lnRef>
    <cs:fillRef idx="0"/>
    <cs:effectRef idx="0"/>
    <cs:fontRef idx="minor">
      <a:schemeClr val="dk1"/>
    </cs:fontRef>
    <cs:spPr>
      <a:ln w="25400"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50000"/>
      </a:schemeClr>
    </cs:fontRef>
    <cs:spPr>
      <a:ln w="9525">
        <a:solidFill>
          <a:schemeClr val="lt1">
            <a:lumMod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cap="flat" cmpd="sng" algn="ctr">
        <a:solidFill>
          <a:schemeClr val="lt1">
            <a:alpha val="40000"/>
          </a:schemeClr>
        </a:solidFill>
        <a:round/>
      </a:ln>
    </cs:spPr>
  </cs:dropLine>
  <cs:errorBar>
    <cs:lnRef idx="0"/>
    <cs:fillRef idx="0"/>
    <cs:effectRef idx="0"/>
    <cs:fontRef idx="minor">
      <a:schemeClr val="dk1"/>
    </cs:fontRef>
    <cs:spPr>
      <a:ln w="9525" cap="flat" cmpd="sng" algn="ctr">
        <a:solidFill>
          <a:schemeClr val="lt1">
            <a:alpha val="4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prstDash val="sysDot"/>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65000"/>
                <a:alpha val="36000"/>
              </a:schemeClr>
            </a:gs>
          </a:gsLst>
          <a:lin ang="5400000" scaled="0"/>
        </a:gra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8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bg1">
        <a:lumMod val="85000"/>
      </a:schemeClr>
    </cs:fontRef>
    <cs:spPr>
      <a:ln w="19050" cap="flat" cmpd="sng" algn="ctr">
        <a:solidFill>
          <a:schemeClr val="bg1">
            <a:lumMod val="85000"/>
          </a:schemeClr>
        </a:solidFill>
        <a:round/>
        <a:headEnd type="none" w="sm" len="sm"/>
        <a:tailEnd type="none" w="sm" len="sm"/>
      </a:ln>
    </cs:spPr>
    <cs:defRPr sz="1197" b="1"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ajor">
      <a:schemeClr val="lt1">
        <a:lumMod val="85000"/>
      </a:schemeClr>
    </cs:fontRef>
    <cs:defRPr sz="2200" b="1" kern="1200"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9A1DD2-6366-478B-A04F-06992E5FB9E9}" type="datetimeFigureOut">
              <a:rPr lang="de-DE" smtClean="0"/>
              <a:t>03.02.2026</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DE4FDD-9AEA-40A3-B355-55DA758C5826}" type="slidenum">
              <a:rPr lang="de-DE" smtClean="0"/>
              <a:t>‹#›</a:t>
            </a:fld>
            <a:endParaRPr lang="de-DE"/>
          </a:p>
        </p:txBody>
      </p:sp>
    </p:spTree>
    <p:extLst>
      <p:ext uri="{BB962C8B-B14F-4D97-AF65-F5344CB8AC3E}">
        <p14:creationId xmlns:p14="http://schemas.microsoft.com/office/powerpoint/2010/main" val="481486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F03AB-DD3E-A310-8E3D-9F2D041436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897F30-7BB6-427F-3EF1-4C575AC9B9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D5129B-E8D0-02F2-AAB0-7FEB97115F83}"/>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6E634536-5E96-559A-2270-F6D95513F6E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F1BF1F-B7C8-449B-B0F2-053CC6C3CF26}"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5194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1452E-B41B-7C44-E8F4-A95DC975AC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e-DE"/>
          </a:p>
        </p:txBody>
      </p:sp>
      <p:sp>
        <p:nvSpPr>
          <p:cNvPr id="3" name="Subtitle 2">
            <a:extLst>
              <a:ext uri="{FF2B5EF4-FFF2-40B4-BE49-F238E27FC236}">
                <a16:creationId xmlns:a16="http://schemas.microsoft.com/office/drawing/2014/main" id="{0231042C-1298-100F-BCDD-54CF2231ED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54679B63-2631-F088-E13A-0CFC7F47C9D5}"/>
              </a:ext>
            </a:extLst>
          </p:cNvPr>
          <p:cNvSpPr>
            <a:spLocks noGrp="1"/>
          </p:cNvSpPr>
          <p:nvPr>
            <p:ph type="dt" sz="half" idx="10"/>
          </p:nvPr>
        </p:nvSpPr>
        <p:spPr/>
        <p:txBody>
          <a:bodyPr/>
          <a:lstStyle/>
          <a:p>
            <a:fld id="{FBADAF84-C36B-4AFF-847D-23D86DA350C7}" type="datetimeFigureOut">
              <a:rPr lang="de-DE" smtClean="0"/>
              <a:t>03.02.2026</a:t>
            </a:fld>
            <a:endParaRPr lang="de-DE"/>
          </a:p>
        </p:txBody>
      </p:sp>
      <p:sp>
        <p:nvSpPr>
          <p:cNvPr id="5" name="Footer Placeholder 4">
            <a:extLst>
              <a:ext uri="{FF2B5EF4-FFF2-40B4-BE49-F238E27FC236}">
                <a16:creationId xmlns:a16="http://schemas.microsoft.com/office/drawing/2014/main" id="{1F7F1BF9-9F4D-A6CD-6AB7-C57DE46B3796}"/>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B48067FE-2BB1-7B92-B8AF-029904F5CFCD}"/>
              </a:ext>
            </a:extLst>
          </p:cNvPr>
          <p:cNvSpPr>
            <a:spLocks noGrp="1"/>
          </p:cNvSpPr>
          <p:nvPr>
            <p:ph type="sldNum" sz="quarter" idx="12"/>
          </p:nvPr>
        </p:nvSpPr>
        <p:spPr/>
        <p:txBody>
          <a:bodyPr/>
          <a:lstStyle/>
          <a:p>
            <a:fld id="{D24D598C-D49A-4E2D-AA0D-493752FCA04F}" type="slidenum">
              <a:rPr lang="de-DE" smtClean="0"/>
              <a:t>‹#›</a:t>
            </a:fld>
            <a:endParaRPr lang="de-DE"/>
          </a:p>
        </p:txBody>
      </p:sp>
    </p:spTree>
    <p:extLst>
      <p:ext uri="{BB962C8B-B14F-4D97-AF65-F5344CB8AC3E}">
        <p14:creationId xmlns:p14="http://schemas.microsoft.com/office/powerpoint/2010/main" val="4167594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5F0F7-F716-AF07-B033-EDEE41A90E5D}"/>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3EE53635-66DA-CD46-9346-2ED2EA63E6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622F2D36-C70F-B31A-7F47-5D3BA5BC82D9}"/>
              </a:ext>
            </a:extLst>
          </p:cNvPr>
          <p:cNvSpPr>
            <a:spLocks noGrp="1"/>
          </p:cNvSpPr>
          <p:nvPr>
            <p:ph type="dt" sz="half" idx="10"/>
          </p:nvPr>
        </p:nvSpPr>
        <p:spPr/>
        <p:txBody>
          <a:bodyPr/>
          <a:lstStyle/>
          <a:p>
            <a:fld id="{FBADAF84-C36B-4AFF-847D-23D86DA350C7}" type="datetimeFigureOut">
              <a:rPr lang="de-DE" smtClean="0"/>
              <a:t>03.02.2026</a:t>
            </a:fld>
            <a:endParaRPr lang="de-DE"/>
          </a:p>
        </p:txBody>
      </p:sp>
      <p:sp>
        <p:nvSpPr>
          <p:cNvPr id="5" name="Footer Placeholder 4">
            <a:extLst>
              <a:ext uri="{FF2B5EF4-FFF2-40B4-BE49-F238E27FC236}">
                <a16:creationId xmlns:a16="http://schemas.microsoft.com/office/drawing/2014/main" id="{8AFD7A38-3F25-5AF2-D207-1C108220F882}"/>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02117303-7269-5674-27AE-56A07EC16137}"/>
              </a:ext>
            </a:extLst>
          </p:cNvPr>
          <p:cNvSpPr>
            <a:spLocks noGrp="1"/>
          </p:cNvSpPr>
          <p:nvPr>
            <p:ph type="sldNum" sz="quarter" idx="12"/>
          </p:nvPr>
        </p:nvSpPr>
        <p:spPr/>
        <p:txBody>
          <a:bodyPr/>
          <a:lstStyle/>
          <a:p>
            <a:fld id="{D24D598C-D49A-4E2D-AA0D-493752FCA04F}" type="slidenum">
              <a:rPr lang="de-DE" smtClean="0"/>
              <a:t>‹#›</a:t>
            </a:fld>
            <a:endParaRPr lang="de-DE"/>
          </a:p>
        </p:txBody>
      </p:sp>
    </p:spTree>
    <p:extLst>
      <p:ext uri="{BB962C8B-B14F-4D97-AF65-F5344CB8AC3E}">
        <p14:creationId xmlns:p14="http://schemas.microsoft.com/office/powerpoint/2010/main" val="1478749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5DDBE-E0EA-C805-6F73-7723EF8925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55BD8CF1-8316-8419-028E-FF95891D7A1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442772-D944-7811-F5B7-33AF777D0BD1}"/>
              </a:ext>
            </a:extLst>
          </p:cNvPr>
          <p:cNvSpPr>
            <a:spLocks noGrp="1"/>
          </p:cNvSpPr>
          <p:nvPr>
            <p:ph type="dt" sz="half" idx="10"/>
          </p:nvPr>
        </p:nvSpPr>
        <p:spPr/>
        <p:txBody>
          <a:bodyPr/>
          <a:lstStyle/>
          <a:p>
            <a:fld id="{FBADAF84-C36B-4AFF-847D-23D86DA350C7}" type="datetimeFigureOut">
              <a:rPr lang="de-DE" smtClean="0"/>
              <a:t>03.02.2026</a:t>
            </a:fld>
            <a:endParaRPr lang="de-DE"/>
          </a:p>
        </p:txBody>
      </p:sp>
      <p:sp>
        <p:nvSpPr>
          <p:cNvPr id="5" name="Footer Placeholder 4">
            <a:extLst>
              <a:ext uri="{FF2B5EF4-FFF2-40B4-BE49-F238E27FC236}">
                <a16:creationId xmlns:a16="http://schemas.microsoft.com/office/drawing/2014/main" id="{893502BE-F36B-D298-F5ED-91D8CC318832}"/>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B0CC7C51-295A-3F7C-E150-F4D9546E5608}"/>
              </a:ext>
            </a:extLst>
          </p:cNvPr>
          <p:cNvSpPr>
            <a:spLocks noGrp="1"/>
          </p:cNvSpPr>
          <p:nvPr>
            <p:ph type="sldNum" sz="quarter" idx="12"/>
          </p:nvPr>
        </p:nvSpPr>
        <p:spPr/>
        <p:txBody>
          <a:bodyPr/>
          <a:lstStyle/>
          <a:p>
            <a:fld id="{D24D598C-D49A-4E2D-AA0D-493752FCA04F}" type="slidenum">
              <a:rPr lang="de-DE" smtClean="0"/>
              <a:t>‹#›</a:t>
            </a:fld>
            <a:endParaRPr lang="de-DE"/>
          </a:p>
        </p:txBody>
      </p:sp>
    </p:spTree>
    <p:extLst>
      <p:ext uri="{BB962C8B-B14F-4D97-AF65-F5344CB8AC3E}">
        <p14:creationId xmlns:p14="http://schemas.microsoft.com/office/powerpoint/2010/main" val="228489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72235-1926-349E-23F5-8F824A5E980F}"/>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985DFA8C-CE3B-DAD0-3A7D-2192918A8B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2163068E-E47F-166F-2D9D-D7076E9874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DBC74A3E-5BA2-59FE-5CF0-5654591FB337}"/>
              </a:ext>
            </a:extLst>
          </p:cNvPr>
          <p:cNvSpPr>
            <a:spLocks noGrp="1"/>
          </p:cNvSpPr>
          <p:nvPr>
            <p:ph type="dt" sz="half" idx="10"/>
          </p:nvPr>
        </p:nvSpPr>
        <p:spPr/>
        <p:txBody>
          <a:bodyPr/>
          <a:lstStyle/>
          <a:p>
            <a:fld id="{FBADAF84-C36B-4AFF-847D-23D86DA350C7}" type="datetimeFigureOut">
              <a:rPr lang="de-DE" smtClean="0"/>
              <a:t>03.02.2026</a:t>
            </a:fld>
            <a:endParaRPr lang="de-DE"/>
          </a:p>
        </p:txBody>
      </p:sp>
      <p:sp>
        <p:nvSpPr>
          <p:cNvPr id="6" name="Footer Placeholder 5">
            <a:extLst>
              <a:ext uri="{FF2B5EF4-FFF2-40B4-BE49-F238E27FC236}">
                <a16:creationId xmlns:a16="http://schemas.microsoft.com/office/drawing/2014/main" id="{E19D50BE-71DC-49D5-520D-D6BE044A80A9}"/>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9D8E8595-1E0F-93C0-237E-F121B265BB23}"/>
              </a:ext>
            </a:extLst>
          </p:cNvPr>
          <p:cNvSpPr>
            <a:spLocks noGrp="1"/>
          </p:cNvSpPr>
          <p:nvPr>
            <p:ph type="sldNum" sz="quarter" idx="12"/>
          </p:nvPr>
        </p:nvSpPr>
        <p:spPr/>
        <p:txBody>
          <a:bodyPr/>
          <a:lstStyle/>
          <a:p>
            <a:fld id="{D24D598C-D49A-4E2D-AA0D-493752FCA04F}" type="slidenum">
              <a:rPr lang="de-DE" smtClean="0"/>
              <a:t>‹#›</a:t>
            </a:fld>
            <a:endParaRPr lang="de-DE"/>
          </a:p>
        </p:txBody>
      </p:sp>
    </p:spTree>
    <p:extLst>
      <p:ext uri="{BB962C8B-B14F-4D97-AF65-F5344CB8AC3E}">
        <p14:creationId xmlns:p14="http://schemas.microsoft.com/office/powerpoint/2010/main" val="274055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D33D0-376C-A410-C613-2C660CF25E54}"/>
              </a:ext>
            </a:extLst>
          </p:cNvPr>
          <p:cNvSpPr>
            <a:spLocks noGrp="1"/>
          </p:cNvSpPr>
          <p:nvPr>
            <p:ph type="title"/>
          </p:nvPr>
        </p:nvSpPr>
        <p:spPr>
          <a:xfrm>
            <a:off x="839788" y="365125"/>
            <a:ext cx="10515600" cy="1325563"/>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0D8610E8-1C07-E8E5-CE2A-6CBA68DE40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376E86-5C54-6D4C-8FE6-40B3211576F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162C5452-4ECC-AD00-3285-CBD5F7F951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BC91DD-6C8A-11FB-05FE-78824EA4A5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FECA6BFC-35CD-B588-B0DF-FF9619E3EBE3}"/>
              </a:ext>
            </a:extLst>
          </p:cNvPr>
          <p:cNvSpPr>
            <a:spLocks noGrp="1"/>
          </p:cNvSpPr>
          <p:nvPr>
            <p:ph type="dt" sz="half" idx="10"/>
          </p:nvPr>
        </p:nvSpPr>
        <p:spPr/>
        <p:txBody>
          <a:bodyPr/>
          <a:lstStyle/>
          <a:p>
            <a:fld id="{FBADAF84-C36B-4AFF-847D-23D86DA350C7}" type="datetimeFigureOut">
              <a:rPr lang="de-DE" smtClean="0"/>
              <a:t>03.02.2026</a:t>
            </a:fld>
            <a:endParaRPr lang="de-DE"/>
          </a:p>
        </p:txBody>
      </p:sp>
      <p:sp>
        <p:nvSpPr>
          <p:cNvPr id="8" name="Footer Placeholder 7">
            <a:extLst>
              <a:ext uri="{FF2B5EF4-FFF2-40B4-BE49-F238E27FC236}">
                <a16:creationId xmlns:a16="http://schemas.microsoft.com/office/drawing/2014/main" id="{E9FB730D-7DD9-9BC7-F799-7F0D93F39887}"/>
              </a:ext>
            </a:extLst>
          </p:cNvPr>
          <p:cNvSpPr>
            <a:spLocks noGrp="1"/>
          </p:cNvSpPr>
          <p:nvPr>
            <p:ph type="ftr" sz="quarter" idx="11"/>
          </p:nvPr>
        </p:nvSpPr>
        <p:spPr/>
        <p:txBody>
          <a:bodyPr/>
          <a:lstStyle/>
          <a:p>
            <a:endParaRPr lang="de-DE"/>
          </a:p>
        </p:txBody>
      </p:sp>
      <p:sp>
        <p:nvSpPr>
          <p:cNvPr id="9" name="Slide Number Placeholder 8">
            <a:extLst>
              <a:ext uri="{FF2B5EF4-FFF2-40B4-BE49-F238E27FC236}">
                <a16:creationId xmlns:a16="http://schemas.microsoft.com/office/drawing/2014/main" id="{E473C772-C236-E0F0-D85D-A217A21F3AD9}"/>
              </a:ext>
            </a:extLst>
          </p:cNvPr>
          <p:cNvSpPr>
            <a:spLocks noGrp="1"/>
          </p:cNvSpPr>
          <p:nvPr>
            <p:ph type="sldNum" sz="quarter" idx="12"/>
          </p:nvPr>
        </p:nvSpPr>
        <p:spPr/>
        <p:txBody>
          <a:bodyPr/>
          <a:lstStyle/>
          <a:p>
            <a:fld id="{D24D598C-D49A-4E2D-AA0D-493752FCA04F}" type="slidenum">
              <a:rPr lang="de-DE" smtClean="0"/>
              <a:t>‹#›</a:t>
            </a:fld>
            <a:endParaRPr lang="de-DE"/>
          </a:p>
        </p:txBody>
      </p:sp>
    </p:spTree>
    <p:extLst>
      <p:ext uri="{BB962C8B-B14F-4D97-AF65-F5344CB8AC3E}">
        <p14:creationId xmlns:p14="http://schemas.microsoft.com/office/powerpoint/2010/main" val="745417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3808D-4131-50B9-2E2F-D2C55D3ABD15}"/>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C51B7730-4A36-C2ED-5706-0E61E1FC9BE3}"/>
              </a:ext>
            </a:extLst>
          </p:cNvPr>
          <p:cNvSpPr>
            <a:spLocks noGrp="1"/>
          </p:cNvSpPr>
          <p:nvPr>
            <p:ph type="dt" sz="half" idx="10"/>
          </p:nvPr>
        </p:nvSpPr>
        <p:spPr/>
        <p:txBody>
          <a:bodyPr/>
          <a:lstStyle/>
          <a:p>
            <a:fld id="{FBADAF84-C36B-4AFF-847D-23D86DA350C7}" type="datetimeFigureOut">
              <a:rPr lang="de-DE" smtClean="0"/>
              <a:t>03.02.2026</a:t>
            </a:fld>
            <a:endParaRPr lang="de-DE"/>
          </a:p>
        </p:txBody>
      </p:sp>
      <p:sp>
        <p:nvSpPr>
          <p:cNvPr id="4" name="Footer Placeholder 3">
            <a:extLst>
              <a:ext uri="{FF2B5EF4-FFF2-40B4-BE49-F238E27FC236}">
                <a16:creationId xmlns:a16="http://schemas.microsoft.com/office/drawing/2014/main" id="{B5CE5E8F-C6D2-0165-F2A7-8889E4212F0A}"/>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585A2DA0-B650-936B-76F0-62194DD1E9CA}"/>
              </a:ext>
            </a:extLst>
          </p:cNvPr>
          <p:cNvSpPr>
            <a:spLocks noGrp="1"/>
          </p:cNvSpPr>
          <p:nvPr>
            <p:ph type="sldNum" sz="quarter" idx="12"/>
          </p:nvPr>
        </p:nvSpPr>
        <p:spPr/>
        <p:txBody>
          <a:bodyPr/>
          <a:lstStyle/>
          <a:p>
            <a:fld id="{D24D598C-D49A-4E2D-AA0D-493752FCA04F}" type="slidenum">
              <a:rPr lang="de-DE" smtClean="0"/>
              <a:t>‹#›</a:t>
            </a:fld>
            <a:endParaRPr lang="de-DE"/>
          </a:p>
        </p:txBody>
      </p:sp>
    </p:spTree>
    <p:extLst>
      <p:ext uri="{BB962C8B-B14F-4D97-AF65-F5344CB8AC3E}">
        <p14:creationId xmlns:p14="http://schemas.microsoft.com/office/powerpoint/2010/main" val="3994608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979CA4-E8E4-2BCB-55D0-827FF675EA56}"/>
              </a:ext>
            </a:extLst>
          </p:cNvPr>
          <p:cNvSpPr>
            <a:spLocks noGrp="1"/>
          </p:cNvSpPr>
          <p:nvPr>
            <p:ph type="dt" sz="half" idx="10"/>
          </p:nvPr>
        </p:nvSpPr>
        <p:spPr/>
        <p:txBody>
          <a:bodyPr/>
          <a:lstStyle/>
          <a:p>
            <a:fld id="{FBADAF84-C36B-4AFF-847D-23D86DA350C7}" type="datetimeFigureOut">
              <a:rPr lang="de-DE" smtClean="0"/>
              <a:t>03.02.2026</a:t>
            </a:fld>
            <a:endParaRPr lang="de-DE"/>
          </a:p>
        </p:txBody>
      </p:sp>
      <p:sp>
        <p:nvSpPr>
          <p:cNvPr id="3" name="Footer Placeholder 2">
            <a:extLst>
              <a:ext uri="{FF2B5EF4-FFF2-40B4-BE49-F238E27FC236}">
                <a16:creationId xmlns:a16="http://schemas.microsoft.com/office/drawing/2014/main" id="{146C9436-502C-DAC4-5E80-213FB1F49B0A}"/>
              </a:ext>
            </a:extLst>
          </p:cNvPr>
          <p:cNvSpPr>
            <a:spLocks noGrp="1"/>
          </p:cNvSpPr>
          <p:nvPr>
            <p:ph type="ftr" sz="quarter" idx="11"/>
          </p:nvPr>
        </p:nvSpPr>
        <p:spPr/>
        <p:txBody>
          <a:bodyPr/>
          <a:lstStyle/>
          <a:p>
            <a:endParaRPr lang="de-DE"/>
          </a:p>
        </p:txBody>
      </p:sp>
      <p:sp>
        <p:nvSpPr>
          <p:cNvPr id="4" name="Slide Number Placeholder 3">
            <a:extLst>
              <a:ext uri="{FF2B5EF4-FFF2-40B4-BE49-F238E27FC236}">
                <a16:creationId xmlns:a16="http://schemas.microsoft.com/office/drawing/2014/main" id="{7501B1F2-2285-B80B-D0BB-F408DE0CBDA4}"/>
              </a:ext>
            </a:extLst>
          </p:cNvPr>
          <p:cNvSpPr>
            <a:spLocks noGrp="1"/>
          </p:cNvSpPr>
          <p:nvPr>
            <p:ph type="sldNum" sz="quarter" idx="12"/>
          </p:nvPr>
        </p:nvSpPr>
        <p:spPr/>
        <p:txBody>
          <a:bodyPr/>
          <a:lstStyle/>
          <a:p>
            <a:fld id="{D24D598C-D49A-4E2D-AA0D-493752FCA04F}" type="slidenum">
              <a:rPr lang="de-DE" smtClean="0"/>
              <a:t>‹#›</a:t>
            </a:fld>
            <a:endParaRPr lang="de-DE"/>
          </a:p>
        </p:txBody>
      </p:sp>
    </p:spTree>
    <p:extLst>
      <p:ext uri="{BB962C8B-B14F-4D97-AF65-F5344CB8AC3E}">
        <p14:creationId xmlns:p14="http://schemas.microsoft.com/office/powerpoint/2010/main" val="2327687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B3F85-8E94-3A14-A11D-E08D12A129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D078789E-E9DD-4834-AD83-47D3C453CF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4D79931B-05C5-F854-617F-6EE69E4EFC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A7891C-2293-6EB8-5719-18D86D4384F8}"/>
              </a:ext>
            </a:extLst>
          </p:cNvPr>
          <p:cNvSpPr>
            <a:spLocks noGrp="1"/>
          </p:cNvSpPr>
          <p:nvPr>
            <p:ph type="dt" sz="half" idx="10"/>
          </p:nvPr>
        </p:nvSpPr>
        <p:spPr/>
        <p:txBody>
          <a:bodyPr/>
          <a:lstStyle/>
          <a:p>
            <a:fld id="{FBADAF84-C36B-4AFF-847D-23D86DA350C7}" type="datetimeFigureOut">
              <a:rPr lang="de-DE" smtClean="0"/>
              <a:t>03.02.2026</a:t>
            </a:fld>
            <a:endParaRPr lang="de-DE"/>
          </a:p>
        </p:txBody>
      </p:sp>
      <p:sp>
        <p:nvSpPr>
          <p:cNvPr id="6" name="Footer Placeholder 5">
            <a:extLst>
              <a:ext uri="{FF2B5EF4-FFF2-40B4-BE49-F238E27FC236}">
                <a16:creationId xmlns:a16="http://schemas.microsoft.com/office/drawing/2014/main" id="{2FB1C9AC-B1B9-C2E3-A5BE-23B07CB85CE8}"/>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1D0D3B5F-80D9-7BE6-8515-8CFD46AA6491}"/>
              </a:ext>
            </a:extLst>
          </p:cNvPr>
          <p:cNvSpPr>
            <a:spLocks noGrp="1"/>
          </p:cNvSpPr>
          <p:nvPr>
            <p:ph type="sldNum" sz="quarter" idx="12"/>
          </p:nvPr>
        </p:nvSpPr>
        <p:spPr/>
        <p:txBody>
          <a:bodyPr/>
          <a:lstStyle/>
          <a:p>
            <a:fld id="{D24D598C-D49A-4E2D-AA0D-493752FCA04F}" type="slidenum">
              <a:rPr lang="de-DE" smtClean="0"/>
              <a:t>‹#›</a:t>
            </a:fld>
            <a:endParaRPr lang="de-DE"/>
          </a:p>
        </p:txBody>
      </p:sp>
    </p:spTree>
    <p:extLst>
      <p:ext uri="{BB962C8B-B14F-4D97-AF65-F5344CB8AC3E}">
        <p14:creationId xmlns:p14="http://schemas.microsoft.com/office/powerpoint/2010/main" val="206166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093D5-8E99-39EE-DA22-965E811570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632EB151-642C-AF2C-D32E-B5A58CD4DA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a:extLst>
              <a:ext uri="{FF2B5EF4-FFF2-40B4-BE49-F238E27FC236}">
                <a16:creationId xmlns:a16="http://schemas.microsoft.com/office/drawing/2014/main" id="{BE10925B-3D21-F34D-CCD4-BBCE15F521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90698E-7D4B-01B0-5CB8-3658CD70A6EF}"/>
              </a:ext>
            </a:extLst>
          </p:cNvPr>
          <p:cNvSpPr>
            <a:spLocks noGrp="1"/>
          </p:cNvSpPr>
          <p:nvPr>
            <p:ph type="dt" sz="half" idx="10"/>
          </p:nvPr>
        </p:nvSpPr>
        <p:spPr/>
        <p:txBody>
          <a:bodyPr/>
          <a:lstStyle/>
          <a:p>
            <a:fld id="{FBADAF84-C36B-4AFF-847D-23D86DA350C7}" type="datetimeFigureOut">
              <a:rPr lang="de-DE" smtClean="0"/>
              <a:t>03.02.2026</a:t>
            </a:fld>
            <a:endParaRPr lang="de-DE"/>
          </a:p>
        </p:txBody>
      </p:sp>
      <p:sp>
        <p:nvSpPr>
          <p:cNvPr id="6" name="Footer Placeholder 5">
            <a:extLst>
              <a:ext uri="{FF2B5EF4-FFF2-40B4-BE49-F238E27FC236}">
                <a16:creationId xmlns:a16="http://schemas.microsoft.com/office/drawing/2014/main" id="{D9B0FE2D-96E1-E103-B0AC-986AFF8B3C6B}"/>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49EC2934-9A12-017B-B194-CC0726A09829}"/>
              </a:ext>
            </a:extLst>
          </p:cNvPr>
          <p:cNvSpPr>
            <a:spLocks noGrp="1"/>
          </p:cNvSpPr>
          <p:nvPr>
            <p:ph type="sldNum" sz="quarter" idx="12"/>
          </p:nvPr>
        </p:nvSpPr>
        <p:spPr/>
        <p:txBody>
          <a:bodyPr/>
          <a:lstStyle/>
          <a:p>
            <a:fld id="{D24D598C-D49A-4E2D-AA0D-493752FCA04F}" type="slidenum">
              <a:rPr lang="de-DE" smtClean="0"/>
              <a:t>‹#›</a:t>
            </a:fld>
            <a:endParaRPr lang="de-DE"/>
          </a:p>
        </p:txBody>
      </p:sp>
    </p:spTree>
    <p:extLst>
      <p:ext uri="{BB962C8B-B14F-4D97-AF65-F5344CB8AC3E}">
        <p14:creationId xmlns:p14="http://schemas.microsoft.com/office/powerpoint/2010/main" val="1572898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E7A12-2B15-6A61-DE47-062F45E5040C}"/>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0BC8B144-0454-A74A-52D0-C89B197A7C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77EBCE77-E5FE-53E2-EF2C-70A848EE69D5}"/>
              </a:ext>
            </a:extLst>
          </p:cNvPr>
          <p:cNvSpPr>
            <a:spLocks noGrp="1"/>
          </p:cNvSpPr>
          <p:nvPr>
            <p:ph type="dt" sz="half" idx="10"/>
          </p:nvPr>
        </p:nvSpPr>
        <p:spPr/>
        <p:txBody>
          <a:bodyPr/>
          <a:lstStyle/>
          <a:p>
            <a:fld id="{FBADAF84-C36B-4AFF-847D-23D86DA350C7}" type="datetimeFigureOut">
              <a:rPr lang="de-DE" smtClean="0"/>
              <a:t>03.02.2026</a:t>
            </a:fld>
            <a:endParaRPr lang="de-DE"/>
          </a:p>
        </p:txBody>
      </p:sp>
      <p:sp>
        <p:nvSpPr>
          <p:cNvPr id="5" name="Footer Placeholder 4">
            <a:extLst>
              <a:ext uri="{FF2B5EF4-FFF2-40B4-BE49-F238E27FC236}">
                <a16:creationId xmlns:a16="http://schemas.microsoft.com/office/drawing/2014/main" id="{0F0169B1-925D-D3AD-9093-92576EFE6289}"/>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A3417827-3F66-1062-1AB9-F0648FDC7378}"/>
              </a:ext>
            </a:extLst>
          </p:cNvPr>
          <p:cNvSpPr>
            <a:spLocks noGrp="1"/>
          </p:cNvSpPr>
          <p:nvPr>
            <p:ph type="sldNum" sz="quarter" idx="12"/>
          </p:nvPr>
        </p:nvSpPr>
        <p:spPr/>
        <p:txBody>
          <a:bodyPr/>
          <a:lstStyle/>
          <a:p>
            <a:fld id="{D24D598C-D49A-4E2D-AA0D-493752FCA04F}" type="slidenum">
              <a:rPr lang="de-DE" smtClean="0"/>
              <a:t>‹#›</a:t>
            </a:fld>
            <a:endParaRPr lang="de-DE"/>
          </a:p>
        </p:txBody>
      </p:sp>
    </p:spTree>
    <p:extLst>
      <p:ext uri="{BB962C8B-B14F-4D97-AF65-F5344CB8AC3E}">
        <p14:creationId xmlns:p14="http://schemas.microsoft.com/office/powerpoint/2010/main" val="3837053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18D5DA-A116-DABE-363A-D2BFF18A870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5CC81FD1-199E-56AE-EC1D-3DDC5803BF2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2F3CE1BE-08A5-7F1C-4280-A11C8F84296D}"/>
              </a:ext>
            </a:extLst>
          </p:cNvPr>
          <p:cNvSpPr>
            <a:spLocks noGrp="1"/>
          </p:cNvSpPr>
          <p:nvPr>
            <p:ph type="dt" sz="half" idx="10"/>
          </p:nvPr>
        </p:nvSpPr>
        <p:spPr/>
        <p:txBody>
          <a:bodyPr/>
          <a:lstStyle/>
          <a:p>
            <a:fld id="{FBADAF84-C36B-4AFF-847D-23D86DA350C7}" type="datetimeFigureOut">
              <a:rPr lang="de-DE" smtClean="0"/>
              <a:t>03.02.2026</a:t>
            </a:fld>
            <a:endParaRPr lang="de-DE"/>
          </a:p>
        </p:txBody>
      </p:sp>
      <p:sp>
        <p:nvSpPr>
          <p:cNvPr id="5" name="Footer Placeholder 4">
            <a:extLst>
              <a:ext uri="{FF2B5EF4-FFF2-40B4-BE49-F238E27FC236}">
                <a16:creationId xmlns:a16="http://schemas.microsoft.com/office/drawing/2014/main" id="{2482E3B5-4AC7-1B03-E49D-6DF90A7E994E}"/>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7EBFFC7F-6FC4-B37E-FD44-0815188286BA}"/>
              </a:ext>
            </a:extLst>
          </p:cNvPr>
          <p:cNvSpPr>
            <a:spLocks noGrp="1"/>
          </p:cNvSpPr>
          <p:nvPr>
            <p:ph type="sldNum" sz="quarter" idx="12"/>
          </p:nvPr>
        </p:nvSpPr>
        <p:spPr/>
        <p:txBody>
          <a:bodyPr/>
          <a:lstStyle/>
          <a:p>
            <a:fld id="{D24D598C-D49A-4E2D-AA0D-493752FCA04F}" type="slidenum">
              <a:rPr lang="de-DE" smtClean="0"/>
              <a:t>‹#›</a:t>
            </a:fld>
            <a:endParaRPr lang="de-DE"/>
          </a:p>
        </p:txBody>
      </p:sp>
    </p:spTree>
    <p:extLst>
      <p:ext uri="{BB962C8B-B14F-4D97-AF65-F5344CB8AC3E}">
        <p14:creationId xmlns:p14="http://schemas.microsoft.com/office/powerpoint/2010/main" val="3755701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CDC408-CF08-4A14-050E-1554BB987A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FC533D2C-8351-971A-EC6C-C1A432EFFB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E82A17D8-E987-FDE2-0ED5-52E18D4516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BADAF84-C36B-4AFF-847D-23D86DA350C7}" type="datetimeFigureOut">
              <a:rPr lang="de-DE" smtClean="0"/>
              <a:t>03.02.2026</a:t>
            </a:fld>
            <a:endParaRPr lang="de-DE"/>
          </a:p>
        </p:txBody>
      </p:sp>
      <p:sp>
        <p:nvSpPr>
          <p:cNvPr id="5" name="Footer Placeholder 4">
            <a:extLst>
              <a:ext uri="{FF2B5EF4-FFF2-40B4-BE49-F238E27FC236}">
                <a16:creationId xmlns:a16="http://schemas.microsoft.com/office/drawing/2014/main" id="{F138527F-2D6A-FA8E-8FE4-9F23E61970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Slide Number Placeholder 5">
            <a:extLst>
              <a:ext uri="{FF2B5EF4-FFF2-40B4-BE49-F238E27FC236}">
                <a16:creationId xmlns:a16="http://schemas.microsoft.com/office/drawing/2014/main" id="{7CAF3761-D31A-D04B-3485-0821690DE4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24D598C-D49A-4E2D-AA0D-493752FCA04F}" type="slidenum">
              <a:rPr lang="de-DE" smtClean="0"/>
              <a:t>‹#›</a:t>
            </a:fld>
            <a:endParaRPr lang="de-DE"/>
          </a:p>
        </p:txBody>
      </p:sp>
    </p:spTree>
    <p:extLst>
      <p:ext uri="{BB962C8B-B14F-4D97-AF65-F5344CB8AC3E}">
        <p14:creationId xmlns:p14="http://schemas.microsoft.com/office/powerpoint/2010/main" val="5874273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C3568-BD7E-21CF-E5CC-1E97B0785556}"/>
            </a:ext>
          </a:extLst>
        </p:cNvPr>
        <p:cNvGrpSpPr/>
        <p:nvPr/>
      </p:nvGrpSpPr>
      <p:grpSpPr>
        <a:xfrm>
          <a:off x="0" y="0"/>
          <a:ext cx="0" cy="0"/>
          <a:chOff x="0" y="0"/>
          <a:chExt cx="0" cy="0"/>
        </a:xfrm>
      </p:grpSpPr>
      <p:pic>
        <p:nvPicPr>
          <p:cNvPr id="2" name="Grafik 30">
            <a:extLst>
              <a:ext uri="{FF2B5EF4-FFF2-40B4-BE49-F238E27FC236}">
                <a16:creationId xmlns:a16="http://schemas.microsoft.com/office/drawing/2014/main" id="{55AD8D17-8512-9D4D-32E7-2FB5B1ED62F7}"/>
              </a:ext>
            </a:extLst>
          </p:cNvPr>
          <p:cNvPicPr>
            <a:picLocks noChangeAspect="1"/>
          </p:cNvPicPr>
          <p:nvPr/>
        </p:nvPicPr>
        <p:blipFill>
          <a:blip r:embed="rId3"/>
          <a:stretch>
            <a:fillRect/>
          </a:stretch>
        </p:blipFill>
        <p:spPr>
          <a:xfrm>
            <a:off x="10915630" y="222964"/>
            <a:ext cx="1105326" cy="240623"/>
          </a:xfrm>
          <a:prstGeom prst="rect">
            <a:avLst/>
          </a:prstGeom>
        </p:spPr>
      </p:pic>
      <p:sp>
        <p:nvSpPr>
          <p:cNvPr id="19" name="Rectangle: Rounded Corners 18">
            <a:extLst>
              <a:ext uri="{FF2B5EF4-FFF2-40B4-BE49-F238E27FC236}">
                <a16:creationId xmlns:a16="http://schemas.microsoft.com/office/drawing/2014/main" id="{E335957A-8FDA-7D11-FF47-07C58A33975B}"/>
              </a:ext>
            </a:extLst>
          </p:cNvPr>
          <p:cNvSpPr/>
          <p:nvPr/>
        </p:nvSpPr>
        <p:spPr>
          <a:xfrm>
            <a:off x="2487563" y="1834125"/>
            <a:ext cx="4546287" cy="345046"/>
          </a:xfrm>
          <a:prstGeom prst="roundRect">
            <a:avLst/>
          </a:prstGeom>
          <a:solidFill>
            <a:srgbClr val="1AA4E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Annual (estimated total*: ~2.62 M ERC)</a:t>
            </a:r>
          </a:p>
        </p:txBody>
      </p:sp>
      <p:sp>
        <p:nvSpPr>
          <p:cNvPr id="20" name="Rectangle: Rounded Corners 19">
            <a:extLst>
              <a:ext uri="{FF2B5EF4-FFF2-40B4-BE49-F238E27FC236}">
                <a16:creationId xmlns:a16="http://schemas.microsoft.com/office/drawing/2014/main" id="{4FED8BEC-D779-3D80-80B4-9F14B7F27CE1}"/>
              </a:ext>
            </a:extLst>
          </p:cNvPr>
          <p:cNvSpPr/>
          <p:nvPr/>
        </p:nvSpPr>
        <p:spPr>
          <a:xfrm>
            <a:off x="7263086" y="1834125"/>
            <a:ext cx="4645744" cy="347646"/>
          </a:xfrm>
          <a:prstGeom prst="roundRect">
            <a:avLst/>
          </a:prstGeom>
          <a:solidFill>
            <a:srgbClr val="1AA4E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Cumulative (estimated total*: ~ 2.62 M ERC)</a:t>
            </a:r>
          </a:p>
        </p:txBody>
      </p:sp>
      <p:graphicFrame>
        <p:nvGraphicFramePr>
          <p:cNvPr id="22" name="Chart 21">
            <a:extLst>
              <a:ext uri="{FF2B5EF4-FFF2-40B4-BE49-F238E27FC236}">
                <a16:creationId xmlns:a16="http://schemas.microsoft.com/office/drawing/2014/main" id="{604C5499-707E-91C7-A688-2CE2323F356F}"/>
              </a:ext>
            </a:extLst>
          </p:cNvPr>
          <p:cNvGraphicFramePr/>
          <p:nvPr/>
        </p:nvGraphicFramePr>
        <p:xfrm>
          <a:off x="7263086" y="2323703"/>
          <a:ext cx="4645744" cy="343748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3" name="Chart 22">
            <a:extLst>
              <a:ext uri="{FF2B5EF4-FFF2-40B4-BE49-F238E27FC236}">
                <a16:creationId xmlns:a16="http://schemas.microsoft.com/office/drawing/2014/main" id="{44393659-346C-B669-FE46-46C592AFB854}"/>
              </a:ext>
            </a:extLst>
          </p:cNvPr>
          <p:cNvGraphicFramePr/>
          <p:nvPr/>
        </p:nvGraphicFramePr>
        <p:xfrm>
          <a:off x="2487563" y="2323704"/>
          <a:ext cx="4546287" cy="3437484"/>
        </p:xfrm>
        <a:graphic>
          <a:graphicData uri="http://schemas.openxmlformats.org/drawingml/2006/chart">
            <c:chart xmlns:c="http://schemas.openxmlformats.org/drawingml/2006/chart" xmlns:r="http://schemas.openxmlformats.org/officeDocument/2006/relationships" r:id="rId5"/>
          </a:graphicData>
        </a:graphic>
      </p:graphicFrame>
      <p:sp>
        <p:nvSpPr>
          <p:cNvPr id="5" name="TextBox 4">
            <a:extLst>
              <a:ext uri="{FF2B5EF4-FFF2-40B4-BE49-F238E27FC236}">
                <a16:creationId xmlns:a16="http://schemas.microsoft.com/office/drawing/2014/main" id="{676F9F50-8FE2-E32A-5F26-F3899CCF4C1E}"/>
              </a:ext>
            </a:extLst>
          </p:cNvPr>
          <p:cNvSpPr txBox="1"/>
          <p:nvPr/>
        </p:nvSpPr>
        <p:spPr>
          <a:xfrm>
            <a:off x="2487563" y="5788911"/>
            <a:ext cx="4645744" cy="577081"/>
          </a:xfrm>
          <a:prstGeom prst="rect">
            <a:avLst/>
          </a:prstGeom>
          <a:noFill/>
        </p:spPr>
        <p:txBody>
          <a:bodyPr wrap="square" rtlCol="0">
            <a:spAutoFit/>
          </a:bodyPr>
          <a:lstStyle/>
          <a:p>
            <a:pPr marL="171450" lvl="0" indent="-171450">
              <a:buFont typeface="Arial" panose="020B0604020202020204" pitchFamily="34" charset="0"/>
              <a:buChar char="•"/>
              <a:defRPr/>
            </a:pPr>
            <a:r>
              <a:rPr lang="en-US" sz="1050" dirty="0">
                <a:solidFill>
                  <a:prstClr val="black"/>
                </a:solidFill>
              </a:rPr>
              <a:t>*Total estimated ERC volume over crediting period</a:t>
            </a:r>
          </a:p>
          <a:p>
            <a:pPr marL="171450" lvl="0" indent="-171450">
              <a:buFont typeface="Arial" panose="020B0604020202020204" pitchFamily="34" charset="0"/>
              <a:buChar char="•"/>
              <a:defRPr/>
            </a:pPr>
            <a:r>
              <a:rPr lang="en-US" sz="1050" dirty="0">
                <a:solidFill>
                  <a:prstClr val="black"/>
                </a:solidFill>
              </a:rPr>
              <a:t>Chart shows ERs generated, delivery of ER credits may take additional time</a:t>
            </a:r>
          </a:p>
          <a:p>
            <a:pPr marL="171450" indent="-171450">
              <a:buFont typeface="Arial" panose="020B0604020202020204" pitchFamily="34" charset="0"/>
              <a:buChar char="•"/>
              <a:defRPr/>
            </a:pPr>
            <a:r>
              <a:rPr lang="en-US" sz="1050" dirty="0">
                <a:solidFill>
                  <a:prstClr val="black"/>
                </a:solidFill>
              </a:rPr>
              <a:t>Last update of data from underlying Operation: August 21st, 2025</a:t>
            </a:r>
          </a:p>
        </p:txBody>
      </p:sp>
      <p:graphicFrame>
        <p:nvGraphicFramePr>
          <p:cNvPr id="4" name="Table 3">
            <a:extLst>
              <a:ext uri="{FF2B5EF4-FFF2-40B4-BE49-F238E27FC236}">
                <a16:creationId xmlns:a16="http://schemas.microsoft.com/office/drawing/2014/main" id="{562D9551-73A9-8A9F-3F5F-7A7958AFC255}"/>
              </a:ext>
            </a:extLst>
          </p:cNvPr>
          <p:cNvGraphicFramePr>
            <a:graphicFrameLocks noGrp="1"/>
          </p:cNvGraphicFramePr>
          <p:nvPr/>
        </p:nvGraphicFramePr>
        <p:xfrm>
          <a:off x="134863" y="2323704"/>
          <a:ext cx="2098470" cy="3518115"/>
        </p:xfrm>
        <a:graphic>
          <a:graphicData uri="http://schemas.openxmlformats.org/drawingml/2006/table">
            <a:tbl>
              <a:tblPr>
                <a:tableStyleId>{5C22544A-7EE6-4342-B048-85BDC9FD1C3A}</a:tableStyleId>
              </a:tblPr>
              <a:tblGrid>
                <a:gridCol w="952679">
                  <a:extLst>
                    <a:ext uri="{9D8B030D-6E8A-4147-A177-3AD203B41FA5}">
                      <a16:colId xmlns:a16="http://schemas.microsoft.com/office/drawing/2014/main" val="3494588216"/>
                    </a:ext>
                  </a:extLst>
                </a:gridCol>
                <a:gridCol w="1145791">
                  <a:extLst>
                    <a:ext uri="{9D8B030D-6E8A-4147-A177-3AD203B41FA5}">
                      <a16:colId xmlns:a16="http://schemas.microsoft.com/office/drawing/2014/main" val="2734050579"/>
                    </a:ext>
                  </a:extLst>
                </a:gridCol>
              </a:tblGrid>
              <a:tr h="631731">
                <a:tc>
                  <a:txBody>
                    <a:bodyPr/>
                    <a:lstStyle/>
                    <a:p>
                      <a:pPr algn="ctr" fontAlgn="ctr"/>
                      <a:r>
                        <a:rPr lang="de-DE" sz="1400" b="0" i="1"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Technology</a:t>
                      </a:r>
                    </a:p>
                  </a:txBody>
                  <a:tcPr marL="15706" marR="15706" marT="15706" marB="0" anchor="ctr">
                    <a:solidFill>
                      <a:schemeClr val="accent1">
                        <a:lumMod val="60000"/>
                        <a:lumOff val="40000"/>
                      </a:schemeClr>
                    </a:solidFill>
                  </a:tcPr>
                </a:tc>
                <a:tc>
                  <a:txBody>
                    <a:bodyPr/>
                    <a:lstStyle/>
                    <a:p>
                      <a:pPr algn="ctr" fontAlgn="b"/>
                      <a:r>
                        <a:rPr lang="de-DE" sz="1400" b="0" i="1" u="none" strike="noStrike" err="1">
                          <a:solidFill>
                            <a:schemeClr val="bg1"/>
                          </a:solidFill>
                          <a:effectLst/>
                          <a:latin typeface="Calibri" panose="020F0502020204030204" pitchFamily="34" charset="0"/>
                          <a:ea typeface="Calibri" panose="020F0502020204030204" pitchFamily="34" charset="0"/>
                          <a:cs typeface="Calibri" panose="020F0502020204030204" pitchFamily="34" charset="0"/>
                        </a:rPr>
                        <a:t>Number</a:t>
                      </a:r>
                      <a:r>
                        <a:rPr lang="de-DE" sz="1400" b="0" i="1"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de-DE" sz="1400" b="0" i="1" u="none" strike="noStrike" err="1">
                          <a:solidFill>
                            <a:schemeClr val="bg1"/>
                          </a:solidFill>
                          <a:effectLst/>
                          <a:latin typeface="Calibri" panose="020F0502020204030204" pitchFamily="34" charset="0"/>
                          <a:ea typeface="Calibri" panose="020F0502020204030204" pitchFamily="34" charset="0"/>
                          <a:cs typeface="Calibri" panose="020F0502020204030204" pitchFamily="34" charset="0"/>
                        </a:rPr>
                        <a:t>of</a:t>
                      </a:r>
                      <a:r>
                        <a:rPr lang="de-DE" sz="1400" b="0" i="1"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 Unique Connections</a:t>
                      </a:r>
                    </a:p>
                  </a:txBody>
                  <a:tcPr marL="15706" marR="15706" marT="15706" marB="0" anchor="ctr">
                    <a:solidFill>
                      <a:schemeClr val="accent1">
                        <a:lumMod val="60000"/>
                        <a:lumOff val="40000"/>
                      </a:schemeClr>
                    </a:solidFill>
                  </a:tcPr>
                </a:tc>
                <a:extLst>
                  <a:ext uri="{0D108BD9-81ED-4DB2-BD59-A6C34878D82A}">
                    <a16:rowId xmlns:a16="http://schemas.microsoft.com/office/drawing/2014/main" val="2289477045"/>
                  </a:ext>
                </a:extLst>
              </a:tr>
              <a:tr h="631731">
                <a:tc>
                  <a:txBody>
                    <a:bodyPr/>
                    <a:lstStyle/>
                    <a:p>
                      <a:pPr algn="ctr" fontAlgn="ctr"/>
                      <a:r>
                        <a:rPr lang="de-DE" sz="14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On-grid connections (HH)</a:t>
                      </a:r>
                    </a:p>
                  </a:txBody>
                  <a:tcPr marL="15706" marR="15706" marT="15706" marB="0" anchor="ctr">
                    <a:solidFill>
                      <a:schemeClr val="bg1">
                        <a:lumMod val="95000"/>
                      </a:schemeClr>
                    </a:solidFill>
                  </a:tcPr>
                </a:tc>
                <a:tc>
                  <a:txBody>
                    <a:bodyPr/>
                    <a:lstStyle/>
                    <a:p>
                      <a:pPr algn="ctr" fontAlgn="b"/>
                      <a:r>
                        <a:rPr lang="de-DE" sz="14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170,000</a:t>
                      </a:r>
                    </a:p>
                  </a:txBody>
                  <a:tcPr marL="15706" marR="15706" marT="15706" marB="0" anchor="ctr">
                    <a:solidFill>
                      <a:schemeClr val="bg1">
                        <a:lumMod val="95000"/>
                      </a:schemeClr>
                    </a:solidFill>
                  </a:tcPr>
                </a:tc>
                <a:extLst>
                  <a:ext uri="{0D108BD9-81ED-4DB2-BD59-A6C34878D82A}">
                    <a16:rowId xmlns:a16="http://schemas.microsoft.com/office/drawing/2014/main" val="3119977041"/>
                  </a:ext>
                </a:extLst>
              </a:tr>
              <a:tr h="631731">
                <a:tc>
                  <a:txBody>
                    <a:bodyPr/>
                    <a:lstStyle/>
                    <a:p>
                      <a:pPr algn="ctr" fontAlgn="ctr"/>
                      <a:r>
                        <a:rPr lang="de-DE" sz="14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On-grid connections (SMEs)</a:t>
                      </a:r>
                    </a:p>
                  </a:txBody>
                  <a:tcPr marL="15706" marR="15706" marT="15706" marB="0" anchor="ctr">
                    <a:solidFill>
                      <a:schemeClr val="bg1">
                        <a:lumMod val="95000"/>
                      </a:schemeClr>
                    </a:solidFill>
                  </a:tcPr>
                </a:tc>
                <a:tc>
                  <a:txBody>
                    <a:bodyPr/>
                    <a:lstStyle/>
                    <a:p>
                      <a:pPr algn="ctr" fontAlgn="b"/>
                      <a:r>
                        <a:rPr lang="de-DE" sz="14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40,000</a:t>
                      </a:r>
                    </a:p>
                  </a:txBody>
                  <a:tcPr marL="15706" marR="15706" marT="15706" marB="0" anchor="ctr">
                    <a:solidFill>
                      <a:schemeClr val="bg1">
                        <a:lumMod val="95000"/>
                      </a:schemeClr>
                    </a:solidFill>
                  </a:tcPr>
                </a:tc>
                <a:extLst>
                  <a:ext uri="{0D108BD9-81ED-4DB2-BD59-A6C34878D82A}">
                    <a16:rowId xmlns:a16="http://schemas.microsoft.com/office/drawing/2014/main" val="1448371739"/>
                  </a:ext>
                </a:extLst>
              </a:tr>
              <a:tr h="576332">
                <a:tc>
                  <a:txBody>
                    <a:bodyPr/>
                    <a:lstStyle/>
                    <a:p>
                      <a:pPr algn="ctr" fontAlgn="ctr"/>
                      <a:r>
                        <a:rPr lang="de-DE" sz="14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Solar Home Systems</a:t>
                      </a:r>
                      <a:endParaRPr lang="de-DE" sz="14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06" marR="15706" marT="15706" marB="0" anchor="ctr">
                    <a:solidFill>
                      <a:schemeClr val="bg1">
                        <a:lumMod val="95000"/>
                      </a:schemeClr>
                    </a:solidFill>
                  </a:tcPr>
                </a:tc>
                <a:tc>
                  <a:txBody>
                    <a:bodyPr/>
                    <a:lstStyle/>
                    <a:p>
                      <a:pPr algn="ctr" fontAlgn="b"/>
                      <a:r>
                        <a:rPr lang="de-DE" sz="14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120,000</a:t>
                      </a:r>
                    </a:p>
                  </a:txBody>
                  <a:tcPr marL="15706" marR="15706" marT="15706" marB="0" anchor="ctr">
                    <a:solidFill>
                      <a:schemeClr val="bg1">
                        <a:lumMod val="95000"/>
                      </a:schemeClr>
                    </a:solidFill>
                  </a:tcPr>
                </a:tc>
                <a:extLst>
                  <a:ext uri="{0D108BD9-81ED-4DB2-BD59-A6C34878D82A}">
                    <a16:rowId xmlns:a16="http://schemas.microsoft.com/office/drawing/2014/main" val="497425993"/>
                  </a:ext>
                </a:extLst>
              </a:tr>
              <a:tr h="433961">
                <a:tc>
                  <a:txBody>
                    <a:bodyPr/>
                    <a:lstStyle/>
                    <a:p>
                      <a:pPr algn="ctr" fontAlgn="ctr"/>
                      <a:r>
                        <a:rPr lang="de-DE" sz="14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Mini-Grid Connections</a:t>
                      </a:r>
                    </a:p>
                  </a:txBody>
                  <a:tcPr marL="15706" marR="15706" marT="15706" marB="0" anchor="ctr">
                    <a:solidFill>
                      <a:schemeClr val="bg1">
                        <a:lumMod val="95000"/>
                      </a:schemeClr>
                    </a:solidFill>
                  </a:tcPr>
                </a:tc>
                <a:tc>
                  <a:txBody>
                    <a:bodyPr/>
                    <a:lstStyle/>
                    <a:p>
                      <a:pPr algn="ctr" fontAlgn="b"/>
                      <a:r>
                        <a:rPr lang="de-DE" sz="14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38,500</a:t>
                      </a:r>
                    </a:p>
                  </a:txBody>
                  <a:tcPr marL="15706" marR="15706" marT="15706" marB="0" anchor="ctr">
                    <a:solidFill>
                      <a:schemeClr val="bg1">
                        <a:lumMod val="95000"/>
                      </a:schemeClr>
                    </a:solidFill>
                  </a:tcPr>
                </a:tc>
                <a:extLst>
                  <a:ext uri="{0D108BD9-81ED-4DB2-BD59-A6C34878D82A}">
                    <a16:rowId xmlns:a16="http://schemas.microsoft.com/office/drawing/2014/main" val="3344170812"/>
                  </a:ext>
                </a:extLst>
              </a:tr>
              <a:tr h="531999">
                <a:tc>
                  <a:txBody>
                    <a:bodyPr/>
                    <a:lstStyle/>
                    <a:p>
                      <a:pPr algn="ctr" fontAlgn="ctr"/>
                      <a:r>
                        <a:rPr lang="de-DE" sz="14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Cookstoves</a:t>
                      </a:r>
                    </a:p>
                  </a:txBody>
                  <a:tcPr marL="15706" marR="15706" marT="15706" marB="0" anchor="ctr">
                    <a:solidFill>
                      <a:schemeClr val="bg1">
                        <a:lumMod val="95000"/>
                      </a:schemeClr>
                    </a:solidFill>
                  </a:tcPr>
                </a:tc>
                <a:tc>
                  <a:txBody>
                    <a:bodyPr/>
                    <a:lstStyle/>
                    <a:p>
                      <a:pPr algn="ctr" fontAlgn="b"/>
                      <a:r>
                        <a:rPr lang="de-DE" sz="14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60,000</a:t>
                      </a:r>
                    </a:p>
                  </a:txBody>
                  <a:tcPr marL="15706" marR="15706" marT="15706" marB="0" anchor="ctr">
                    <a:solidFill>
                      <a:schemeClr val="bg1">
                        <a:lumMod val="95000"/>
                      </a:schemeClr>
                    </a:solidFill>
                  </a:tcPr>
                </a:tc>
                <a:extLst>
                  <a:ext uri="{0D108BD9-81ED-4DB2-BD59-A6C34878D82A}">
                    <a16:rowId xmlns:a16="http://schemas.microsoft.com/office/drawing/2014/main" val="2552646323"/>
                  </a:ext>
                </a:extLst>
              </a:tr>
            </a:tbl>
          </a:graphicData>
        </a:graphic>
      </p:graphicFrame>
      <p:sp>
        <p:nvSpPr>
          <p:cNvPr id="8" name="TextBox 7">
            <a:extLst>
              <a:ext uri="{FF2B5EF4-FFF2-40B4-BE49-F238E27FC236}">
                <a16:creationId xmlns:a16="http://schemas.microsoft.com/office/drawing/2014/main" id="{18235553-AFF5-786A-6233-ACFFBDA20EFD}"/>
              </a:ext>
            </a:extLst>
          </p:cNvPr>
          <p:cNvSpPr txBox="1"/>
          <p:nvPr/>
        </p:nvSpPr>
        <p:spPr>
          <a:xfrm>
            <a:off x="7263086" y="5860842"/>
            <a:ext cx="4645744" cy="430887"/>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Calibri" panose="020F0502020204030204"/>
                <a:ea typeface="+mn-ea"/>
                <a:cs typeface="+mn-cs"/>
              </a:rPr>
              <a:t>Indicative associated carbon revenue </a:t>
            </a:r>
            <a:r>
              <a:rPr kumimoji="0" lang="en-US" sz="1050" b="0" i="0" u="none" strike="noStrike" kern="1200" cap="none" spc="0" normalizeH="0" baseline="0" noProof="0">
                <a:ln>
                  <a:noFill/>
                </a:ln>
                <a:solidFill>
                  <a:prstClr val="black"/>
                </a:solidFill>
                <a:effectLst/>
                <a:uLnTx/>
                <a:uFillTx/>
                <a:latin typeface="Calibri" panose="020F050202020403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050" b="0" i="0" u="none" strike="noStrike" kern="1200" cap="none" spc="0" normalizeH="0" baseline="0" noProof="0">
                <a:ln>
                  <a:noFill/>
                </a:ln>
                <a:solidFill>
                  <a:prstClr val="black"/>
                </a:solidFill>
                <a:effectLst/>
                <a:uLnTx/>
                <a:uFillTx/>
                <a:latin typeface="Calibri" panose="020F0502020204030204"/>
                <a:ea typeface="+mn-ea"/>
                <a:cs typeface="+mn-cs"/>
              </a:rPr>
              <a:t>~$52.4 - $78.6 million IF expected ERCs sold @ $20-30/tCO2</a:t>
            </a:r>
          </a:p>
        </p:txBody>
      </p:sp>
      <p:sp>
        <p:nvSpPr>
          <p:cNvPr id="3" name="TextBox 2">
            <a:extLst>
              <a:ext uri="{FF2B5EF4-FFF2-40B4-BE49-F238E27FC236}">
                <a16:creationId xmlns:a16="http://schemas.microsoft.com/office/drawing/2014/main" id="{3CED0372-54BF-B881-8991-6414010AB4E5}"/>
              </a:ext>
            </a:extLst>
          </p:cNvPr>
          <p:cNvSpPr txBox="1"/>
          <p:nvPr/>
        </p:nvSpPr>
        <p:spPr>
          <a:xfrm>
            <a:off x="213586" y="176487"/>
            <a:ext cx="10008098" cy="738664"/>
          </a:xfrm>
          <a:prstGeom prst="rect">
            <a:avLst/>
          </a:prstGeom>
          <a:noFill/>
        </p:spPr>
        <p:txBody>
          <a:bodyPr wrap="square">
            <a:spAutoFit/>
          </a:bodyPr>
          <a:lstStyle/>
          <a:p>
            <a:r>
              <a:rPr lang="en-US" sz="2100" b="1" dirty="0">
                <a:latin typeface="Arial" panose="020B0604020202020204" pitchFamily="34" charset="0"/>
                <a:ea typeface="Calibri" panose="020F0502020204030204" pitchFamily="34" charset="0"/>
                <a:cs typeface="Arial" panose="020B0604020202020204" pitchFamily="34" charset="0"/>
              </a:rPr>
              <a:t>Zambia: </a:t>
            </a:r>
            <a:r>
              <a:rPr lang="en-US" sz="2100" b="1" u="sng" dirty="0">
                <a:latin typeface="Arial" panose="020B0604020202020204" pitchFamily="34" charset="0"/>
                <a:ea typeface="Calibri" panose="020F0502020204030204" pitchFamily="34" charset="0"/>
                <a:cs typeface="Arial" panose="020B0604020202020204" pitchFamily="34" charset="0"/>
              </a:rPr>
              <a:t>Preliminary </a:t>
            </a:r>
            <a:r>
              <a:rPr lang="en-US" sz="2100" b="1" u="sng" dirty="0">
                <a:solidFill>
                  <a:prstClr val="black"/>
                </a:solidFill>
                <a:latin typeface="Arial"/>
                <a:cs typeface="Arial"/>
              </a:rPr>
              <a:t>Indicative</a:t>
            </a:r>
            <a:r>
              <a:rPr lang="en-US" sz="2100" b="1" dirty="0">
                <a:solidFill>
                  <a:prstClr val="black"/>
                </a:solidFill>
                <a:latin typeface="Arial"/>
                <a:cs typeface="Arial"/>
              </a:rPr>
              <a:t> Emission Reduction Credit (ERC) Estimates*</a:t>
            </a:r>
            <a:endParaRPr lang="en-US" sz="2100" b="1" dirty="0">
              <a:latin typeface="Arial" panose="020B0604020202020204" pitchFamily="34" charset="0"/>
              <a:ea typeface="Calibri" panose="020F0502020204030204" pitchFamily="34" charset="0"/>
              <a:cs typeface="Arial" panose="020B0604020202020204" pitchFamily="34" charset="0"/>
            </a:endParaRPr>
          </a:p>
          <a:p>
            <a:r>
              <a:rPr lang="en-US" sz="21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In Million ERC</a:t>
            </a:r>
          </a:p>
        </p:txBody>
      </p:sp>
      <p:sp>
        <p:nvSpPr>
          <p:cNvPr id="12" name="TextBox 11">
            <a:extLst>
              <a:ext uri="{FF2B5EF4-FFF2-40B4-BE49-F238E27FC236}">
                <a16:creationId xmlns:a16="http://schemas.microsoft.com/office/drawing/2014/main" id="{E22EB3EC-FE09-0A06-2CF0-68B989DF3A81}"/>
              </a:ext>
            </a:extLst>
          </p:cNvPr>
          <p:cNvSpPr txBox="1"/>
          <p:nvPr/>
        </p:nvSpPr>
        <p:spPr>
          <a:xfrm>
            <a:off x="142571" y="1121453"/>
            <a:ext cx="11878385" cy="646331"/>
          </a:xfrm>
          <a:prstGeom prst="rect">
            <a:avLst/>
          </a:prstGeom>
          <a:noFill/>
          <a:ln w="38100">
            <a:solidFill>
              <a:schemeClr val="accent1"/>
            </a:solidFill>
          </a:ln>
        </p:spPr>
        <p:txBody>
          <a:bodyPr wrap="square" lIns="91440" tIns="45720" rIns="91440" bIns="45720" rtlCol="0" anchor="t">
            <a:spAutoFit/>
          </a:bodyPr>
          <a:lstStyle/>
          <a:p>
            <a:pPr>
              <a:defRPr/>
            </a:pPr>
            <a:r>
              <a:rPr lang="en-US" dirty="0">
                <a:solidFill>
                  <a:prstClr val="black"/>
                </a:solidFill>
              </a:rPr>
              <a:t>Zambia ASCENT program: $200M IDA Credit PforR (P507635); approved July 2025; electricity access to 1.64 people</a:t>
            </a:r>
            <a:r>
              <a:rPr lang="en-US" b="1" dirty="0">
                <a:solidFill>
                  <a:prstClr val="black"/>
                </a:solidFill>
              </a:rPr>
              <a:t> </a:t>
            </a:r>
            <a:endParaRPr lang="en-US" dirty="0">
              <a:solidFill>
                <a:prstClr val="black"/>
              </a:solidFill>
            </a:endParaRPr>
          </a:p>
          <a:p>
            <a:pPr>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Implementing Agency: </a:t>
            </a:r>
            <a:r>
              <a:rPr lang="en-US" dirty="0">
                <a:solidFill>
                  <a:prstClr val="black"/>
                </a:solidFill>
              </a:rPr>
              <a:t>Zambia Rural Electrification Authority (REA)</a:t>
            </a:r>
          </a:p>
        </p:txBody>
      </p:sp>
      <p:sp>
        <p:nvSpPr>
          <p:cNvPr id="6" name="Rechteck: abgerundete Ecken 20">
            <a:extLst>
              <a:ext uri="{FF2B5EF4-FFF2-40B4-BE49-F238E27FC236}">
                <a16:creationId xmlns:a16="http://schemas.microsoft.com/office/drawing/2014/main" id="{71490932-45BC-7816-F384-AEC4CA48BA99}"/>
              </a:ext>
            </a:extLst>
          </p:cNvPr>
          <p:cNvSpPr/>
          <p:nvPr/>
        </p:nvSpPr>
        <p:spPr>
          <a:xfrm>
            <a:off x="213586" y="976699"/>
            <a:ext cx="2019747" cy="62058"/>
          </a:xfrm>
          <a:prstGeom prst="roundRect">
            <a:avLst/>
          </a:prstGeom>
          <a:solidFill>
            <a:srgbClr val="1AA4E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ED512BF1-974A-01A3-DE18-EFE0121E4417}"/>
              </a:ext>
            </a:extLst>
          </p:cNvPr>
          <p:cNvSpPr txBox="1"/>
          <p:nvPr/>
        </p:nvSpPr>
        <p:spPr>
          <a:xfrm>
            <a:off x="94639" y="6345979"/>
            <a:ext cx="10127045" cy="553998"/>
          </a:xfrm>
          <a:prstGeom prst="rect">
            <a:avLst/>
          </a:prstGeom>
          <a:noFill/>
        </p:spPr>
        <p:txBody>
          <a:bodyPr wrap="square">
            <a:spAutoFit/>
          </a:bodyPr>
          <a:lstStyle/>
          <a:p>
            <a:pPr fontAlgn="b">
              <a:spcAft>
                <a:spcPts val="1200"/>
              </a:spcAft>
            </a:pPr>
            <a:r>
              <a:rPr lang="en-US" sz="1000" dirty="0">
                <a:latin typeface="Arial" panose="020B0604020202020204" pitchFamily="34" charset="0"/>
                <a:cs typeface="Arial" panose="020B0604020202020204" pitchFamily="34" charset="0"/>
              </a:rPr>
              <a:t>*Estimates are preliminary indicative only and will be updated once the final version of the Energy Access Standard has been published. Estimates are subject to ongoing revisions to account for evolving country-level assumptions and progress in the implementation of the underlying energy access projects. To generate ERs, all necessary data points as required per methodology need to be available and collected in the correct format at the correct time. </a:t>
            </a:r>
          </a:p>
        </p:txBody>
      </p:sp>
    </p:spTree>
    <p:extLst>
      <p:ext uri="{BB962C8B-B14F-4D97-AF65-F5344CB8AC3E}">
        <p14:creationId xmlns:p14="http://schemas.microsoft.com/office/powerpoint/2010/main" val="24439179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C8563622FBB8C469F524D5E31BDBD94" ma:contentTypeVersion="14" ma:contentTypeDescription="Ein neues Dokument erstellen." ma:contentTypeScope="" ma:versionID="804e3f6fe8ff56d40c2c790cdf088cef">
  <xsd:schema xmlns:xsd="http://www.w3.org/2001/XMLSchema" xmlns:xs="http://www.w3.org/2001/XMLSchema" xmlns:p="http://schemas.microsoft.com/office/2006/metadata/properties" xmlns:ns1="http://schemas.microsoft.com/sharepoint/v3" xmlns:ns2="9ef3b46c-1eea-48ad-acab-85e3850001ce" targetNamespace="http://schemas.microsoft.com/office/2006/metadata/properties" ma:root="true" ma:fieldsID="ad3b615754abc9b60902f6797f9a0bcf" ns1:_="" ns2:_="">
    <xsd:import namespace="http://schemas.microsoft.com/sharepoint/v3"/>
    <xsd:import namespace="9ef3b46c-1eea-48ad-acab-85e3850001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Eigenschaften der einheitlichen Compliancerichtlinie" ma:hidden="true" ma:internalName="_ip_UnifiedCompliancePolicyProperties">
      <xsd:simpleType>
        <xsd:restriction base="dms:Note"/>
      </xsd:simpleType>
    </xsd:element>
    <xsd:element name="_ip_UnifiedCompliancePolicyUIAction" ma:index="19" nillable="true" ma:displayName="UI-Aktion der einheitlichen Compliancerichtlini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f3b46c-1eea-48ad-acab-85e3850001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2a6c10d7-b926-4fc0-945e-3cbf5049f6bd"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9ef3b46c-1eea-48ad-acab-85e3850001c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8CE8AAE-842E-4B1B-B172-3385B30477AB}"/>
</file>

<file path=customXml/itemProps2.xml><?xml version="1.0" encoding="utf-8"?>
<ds:datastoreItem xmlns:ds="http://schemas.openxmlformats.org/officeDocument/2006/customXml" ds:itemID="{988C20C2-A8D1-49DF-8A72-1C30A8F584E6}"/>
</file>

<file path=customXml/itemProps3.xml><?xml version="1.0" encoding="utf-8"?>
<ds:datastoreItem xmlns:ds="http://schemas.openxmlformats.org/officeDocument/2006/customXml" ds:itemID="{696CD9AC-6DD4-4B1D-BF41-89FACE836B1C}"/>
</file>

<file path=docProps/app.xml><?xml version="1.0" encoding="utf-8"?>
<Properties xmlns="http://schemas.openxmlformats.org/officeDocument/2006/extended-properties" xmlns:vt="http://schemas.openxmlformats.org/officeDocument/2006/docPropsVTypes">
  <TotalTime>0</TotalTime>
  <Words>220</Words>
  <Application>Microsoft Office PowerPoint</Application>
  <PresentationFormat>Widescreen</PresentationFormat>
  <Paragraphs>25</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Aptos Display</vt:lpstr>
      <vt:lpstr>Arial</vt:lpstr>
      <vt:lpstr>Calibri</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Tom Carlowitz</dc:creator>
  <cp:lastModifiedBy>Tom Carlowitz</cp:lastModifiedBy>
  <cp:revision>1</cp:revision>
  <dcterms:created xsi:type="dcterms:W3CDTF">2026-02-03T12:57:06Z</dcterms:created>
  <dcterms:modified xsi:type="dcterms:W3CDTF">2026-02-03T12:57:37Z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0x010100EC8563622FBB8C469F524D5E31BDBD94</vt:lpwstr>
  </property>
</Properties>
</file>