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charts/colors2.xml" ContentType="application/vnd.ms-office.chartcolorstyle+xml"/>
  <Override PartName="/ppt/charts/chart1.xml" ContentType="application/vnd.openxmlformats-officedocument.drawingml.chart+xml"/>
  <Override PartName="/ppt/charts/chart2.xml" ContentType="application/vnd.openxmlformats-officedocument.drawingml.chart+xml"/>
  <Override PartName="/ppt/charts/colors1.xml" ContentType="application/vnd.ms-office.chartcolorstyle+xml"/>
  <Override PartName="/ppt/charts/style2.xml" ContentType="application/vnd.ms-office.chartstyle+xml"/>
  <Override PartName="/ppt/charts/style1.xml" ContentType="application/vnd.ms-office.chart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147481699" r:id="rId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8" d="100"/>
          <a:sy n="58" d="100"/>
        </p:scale>
        <p:origin x="920" y="2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841270052349985"/>
          <c:y val="0.17846522101097723"/>
          <c:w val="0.81000530661015913"/>
          <c:h val="0.66212638395805545"/>
        </c:manualLayout>
      </c:layout>
      <c:barChart>
        <c:barDir val="col"/>
        <c:grouping val="stacked"/>
        <c:varyColors val="0"/>
        <c:ser>
          <c:idx val="0"/>
          <c:order val="0"/>
          <c:tx>
            <c:strRef>
              <c:f>Sheet1!$A$2</c:f>
              <c:strCache>
                <c:ptCount val="1"/>
                <c:pt idx="0">
                  <c:v>On-Grid</c:v>
                </c:pt>
              </c:strCache>
            </c:strRef>
          </c:tx>
          <c:spPr>
            <a:solidFill>
              <a:srgbClr val="135878"/>
            </a:solidFill>
            <a:ln w="12700">
              <a:noFill/>
            </a:ln>
            <a:effectLst/>
          </c:spPr>
          <c:invertIfNegative val="0"/>
          <c:cat>
            <c:strRef>
              <c:f>Sheet1!$B$1:$T$1</c:f>
              <c:strCache>
                <c:ptCount val="19"/>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strCache>
            </c:strRef>
          </c:cat>
          <c:val>
            <c:numRef>
              <c:f>Sheet1!$B$2:$T$2</c:f>
              <c:numCache>
                <c:formatCode>#,##0</c:formatCode>
                <c:ptCount val="19"/>
                <c:pt idx="0">
                  <c:v>0</c:v>
                </c:pt>
                <c:pt idx="1">
                  <c:v>62350.32</c:v>
                </c:pt>
                <c:pt idx="2">
                  <c:v>96766.32</c:v>
                </c:pt>
                <c:pt idx="3">
                  <c:v>189689.52</c:v>
                </c:pt>
                <c:pt idx="4">
                  <c:v>248794.64064</c:v>
                </c:pt>
                <c:pt idx="5">
                  <c:v>248794.64064</c:v>
                </c:pt>
                <c:pt idx="6">
                  <c:v>248794.64064</c:v>
                </c:pt>
                <c:pt idx="7">
                  <c:v>248794.64064</c:v>
                </c:pt>
                <c:pt idx="8">
                  <c:v>248794.64064</c:v>
                </c:pt>
                <c:pt idx="9">
                  <c:v>248794.64064</c:v>
                </c:pt>
                <c:pt idx="10">
                  <c:v>248794.64064</c:v>
                </c:pt>
                <c:pt idx="11">
                  <c:v>248794.64064</c:v>
                </c:pt>
                <c:pt idx="12">
                  <c:v>248794.64064</c:v>
                </c:pt>
                <c:pt idx="13">
                  <c:v>248794.64064</c:v>
                </c:pt>
                <c:pt idx="14">
                  <c:v>248794.64064</c:v>
                </c:pt>
                <c:pt idx="15">
                  <c:v>248794.64064</c:v>
                </c:pt>
                <c:pt idx="16">
                  <c:v>186444.32063999999</c:v>
                </c:pt>
                <c:pt idx="17">
                  <c:v>152028.32063999999</c:v>
                </c:pt>
                <c:pt idx="18">
                  <c:v>59105.120640000001</c:v>
                </c:pt>
              </c:numCache>
            </c:numRef>
          </c:val>
          <c:extLst>
            <c:ext xmlns:c16="http://schemas.microsoft.com/office/drawing/2014/chart" uri="{C3380CC4-5D6E-409C-BE32-E72D297353CC}">
              <c16:uniqueId val="{00000000-6051-42BC-8270-48433179C85F}"/>
            </c:ext>
          </c:extLst>
        </c:ser>
        <c:ser>
          <c:idx val="1"/>
          <c:order val="1"/>
          <c:tx>
            <c:strRef>
              <c:f>Sheet1!$A$3</c:f>
              <c:strCache>
                <c:ptCount val="1"/>
                <c:pt idx="0">
                  <c:v>SHS</c:v>
                </c:pt>
              </c:strCache>
            </c:strRef>
          </c:tx>
          <c:spPr>
            <a:solidFill>
              <a:schemeClr val="accent2"/>
            </a:solidFill>
            <a:ln>
              <a:noFill/>
            </a:ln>
            <a:effectLst/>
          </c:spPr>
          <c:invertIfNegative val="0"/>
          <c:cat>
            <c:strRef>
              <c:f>Sheet1!$B$1:$T$1</c:f>
              <c:strCache>
                <c:ptCount val="19"/>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strCache>
            </c:strRef>
          </c:cat>
          <c:val>
            <c:numRef>
              <c:f>Sheet1!$B$3:$T$3</c:f>
              <c:numCache>
                <c:formatCode>#,##0</c:formatCode>
                <c:ptCount val="19"/>
                <c:pt idx="0">
                  <c:v>0</c:v>
                </c:pt>
                <c:pt idx="1">
                  <c:v>0</c:v>
                </c:pt>
                <c:pt idx="2">
                  <c:v>0</c:v>
                </c:pt>
                <c:pt idx="3">
                  <c:v>1207.5</c:v>
                </c:pt>
                <c:pt idx="4">
                  <c:v>2415</c:v>
                </c:pt>
                <c:pt idx="5">
                  <c:v>2415</c:v>
                </c:pt>
                <c:pt idx="6">
                  <c:v>2415</c:v>
                </c:pt>
                <c:pt idx="7">
                  <c:v>2415</c:v>
                </c:pt>
                <c:pt idx="8">
                  <c:v>2415</c:v>
                </c:pt>
                <c:pt idx="9">
                  <c:v>2415</c:v>
                </c:pt>
                <c:pt idx="10">
                  <c:v>2415</c:v>
                </c:pt>
                <c:pt idx="11">
                  <c:v>2415</c:v>
                </c:pt>
                <c:pt idx="12">
                  <c:v>2415</c:v>
                </c:pt>
                <c:pt idx="13">
                  <c:v>1207.5</c:v>
                </c:pt>
                <c:pt idx="14">
                  <c:v>0</c:v>
                </c:pt>
                <c:pt idx="15">
                  <c:v>0</c:v>
                </c:pt>
                <c:pt idx="16">
                  <c:v>0</c:v>
                </c:pt>
                <c:pt idx="17">
                  <c:v>0</c:v>
                </c:pt>
                <c:pt idx="18">
                  <c:v>0</c:v>
                </c:pt>
              </c:numCache>
            </c:numRef>
          </c:val>
          <c:extLst>
            <c:ext xmlns:c16="http://schemas.microsoft.com/office/drawing/2014/chart" uri="{C3380CC4-5D6E-409C-BE32-E72D297353CC}">
              <c16:uniqueId val="{00000001-6051-42BC-8270-48433179C85F}"/>
            </c:ext>
          </c:extLst>
        </c:ser>
        <c:ser>
          <c:idx val="2"/>
          <c:order val="2"/>
          <c:tx>
            <c:strRef>
              <c:f>Sheet1!$A$4</c:f>
              <c:strCache>
                <c:ptCount val="1"/>
                <c:pt idx="0">
                  <c:v>Clean Cooking</c:v>
                </c:pt>
              </c:strCache>
            </c:strRef>
          </c:tx>
          <c:spPr>
            <a:solidFill>
              <a:srgbClr val="176321"/>
            </a:solidFill>
            <a:ln>
              <a:noFill/>
            </a:ln>
            <a:effectLst/>
          </c:spPr>
          <c:invertIfNegative val="0"/>
          <c:cat>
            <c:strRef>
              <c:f>Sheet1!$B$1:$T$1</c:f>
              <c:strCache>
                <c:ptCount val="19"/>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strCache>
            </c:strRef>
          </c:cat>
          <c:val>
            <c:numRef>
              <c:f>Sheet1!$B$4:$T$4</c:f>
              <c:numCache>
                <c:formatCode>#,##0</c:formatCode>
                <c:ptCount val="19"/>
                <c:pt idx="0">
                  <c:v>0</c:v>
                </c:pt>
                <c:pt idx="1">
                  <c:v>0</c:v>
                </c:pt>
                <c:pt idx="2">
                  <c:v>0</c:v>
                </c:pt>
                <c:pt idx="3">
                  <c:v>82874.935074631474</c:v>
                </c:pt>
                <c:pt idx="4">
                  <c:v>165749.87014926295</c:v>
                </c:pt>
                <c:pt idx="5">
                  <c:v>165749.87014926295</c:v>
                </c:pt>
                <c:pt idx="6">
                  <c:v>165749.87014926295</c:v>
                </c:pt>
                <c:pt idx="7">
                  <c:v>165749.87014926295</c:v>
                </c:pt>
                <c:pt idx="8">
                  <c:v>165749.87014926295</c:v>
                </c:pt>
                <c:pt idx="9">
                  <c:v>165749.87014926295</c:v>
                </c:pt>
                <c:pt idx="10">
                  <c:v>165749.87014926295</c:v>
                </c:pt>
                <c:pt idx="11">
                  <c:v>165749.87014926295</c:v>
                </c:pt>
                <c:pt idx="12">
                  <c:v>165749.87014926295</c:v>
                </c:pt>
                <c:pt idx="13">
                  <c:v>82874.935074631474</c:v>
                </c:pt>
                <c:pt idx="14">
                  <c:v>0</c:v>
                </c:pt>
                <c:pt idx="15">
                  <c:v>0</c:v>
                </c:pt>
                <c:pt idx="16">
                  <c:v>0</c:v>
                </c:pt>
                <c:pt idx="17">
                  <c:v>0</c:v>
                </c:pt>
                <c:pt idx="18">
                  <c:v>0</c:v>
                </c:pt>
              </c:numCache>
            </c:numRef>
          </c:val>
          <c:extLst>
            <c:ext xmlns:c16="http://schemas.microsoft.com/office/drawing/2014/chart" uri="{C3380CC4-5D6E-409C-BE32-E72D297353CC}">
              <c16:uniqueId val="{00000002-6051-42BC-8270-48433179C85F}"/>
            </c:ext>
          </c:extLst>
        </c:ser>
        <c:dLbls>
          <c:showLegendKey val="0"/>
          <c:showVal val="0"/>
          <c:showCatName val="0"/>
          <c:showSerName val="0"/>
          <c:showPercent val="0"/>
          <c:showBubbleSize val="0"/>
        </c:dLbls>
        <c:gapWidth val="40"/>
        <c:overlap val="100"/>
        <c:axId val="1131608303"/>
        <c:axId val="1131610703"/>
      </c:barChart>
      <c:catAx>
        <c:axId val="11316083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de-DE"/>
          </a:p>
        </c:txPr>
        <c:crossAx val="1131610703"/>
        <c:crosses val="autoZero"/>
        <c:auto val="1"/>
        <c:lblAlgn val="ctr"/>
        <c:lblOffset val="100"/>
        <c:noMultiLvlLbl val="0"/>
      </c:catAx>
      <c:valAx>
        <c:axId val="1131610703"/>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131608303"/>
        <c:crosses val="autoZero"/>
        <c:crossBetween val="between"/>
        <c:dispUnits>
          <c:builtInUnit val="millions"/>
        </c:dispUnits>
      </c:valAx>
      <c:spPr>
        <a:noFill/>
        <a:ln>
          <a:noFill/>
        </a:ln>
        <a:effectLst/>
      </c:spPr>
    </c:plotArea>
    <c:legend>
      <c:legendPos val="b"/>
      <c:layout>
        <c:manualLayout>
          <c:xMode val="edge"/>
          <c:yMode val="edge"/>
          <c:x val="0.3072248301174218"/>
          <c:y val="1.9310180198262028E-2"/>
          <c:w val="0.66499576678767902"/>
          <c:h val="6.4981654479108877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bg1">
          <a:lumMod val="75000"/>
        </a:schemeClr>
      </a:solid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4521628978185404E-2"/>
          <c:y val="0.16039699911046926"/>
          <c:w val="0.8885112966315738"/>
          <c:h val="0.67699464500122919"/>
        </c:manualLayout>
      </c:layout>
      <c:areaChart>
        <c:grouping val="stacked"/>
        <c:varyColors val="0"/>
        <c:ser>
          <c:idx val="0"/>
          <c:order val="0"/>
          <c:tx>
            <c:strRef>
              <c:f>Sheet1!$A$2</c:f>
              <c:strCache>
                <c:ptCount val="1"/>
                <c:pt idx="0">
                  <c:v>On-Grid</c:v>
                </c:pt>
              </c:strCache>
            </c:strRef>
          </c:tx>
          <c:spPr>
            <a:solidFill>
              <a:srgbClr val="135878"/>
            </a:solidFill>
            <a:ln w="25400">
              <a:noFill/>
            </a:ln>
            <a:effectLst>
              <a:innerShdw dist="12700" dir="16200000">
                <a:schemeClr val="lt1">
                  <a:alpha val="75000"/>
                </a:schemeClr>
              </a:innerShdw>
            </a:effectLst>
          </c:spPr>
          <c:cat>
            <c:strRef>
              <c:f>Sheet1!$B$1:$T$1</c:f>
              <c:strCache>
                <c:ptCount val="19"/>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strCache>
            </c:strRef>
          </c:cat>
          <c:val>
            <c:numRef>
              <c:f>Sheet1!$B$2:$T$2</c:f>
              <c:numCache>
                <c:formatCode>#,##0</c:formatCode>
                <c:ptCount val="19"/>
                <c:pt idx="0" formatCode="General">
                  <c:v>0</c:v>
                </c:pt>
                <c:pt idx="1">
                  <c:v>62350.32</c:v>
                </c:pt>
                <c:pt idx="2">
                  <c:v>159116.64000000001</c:v>
                </c:pt>
                <c:pt idx="3">
                  <c:v>348806.16000000003</c:v>
                </c:pt>
                <c:pt idx="4">
                  <c:v>597600.80064000003</c:v>
                </c:pt>
                <c:pt idx="5">
                  <c:v>846395.44128000003</c:v>
                </c:pt>
                <c:pt idx="6">
                  <c:v>1095190.08192</c:v>
                </c:pt>
                <c:pt idx="7">
                  <c:v>1343984.7225600001</c:v>
                </c:pt>
                <c:pt idx="8">
                  <c:v>1592779.3632</c:v>
                </c:pt>
                <c:pt idx="9">
                  <c:v>1841574.0038399999</c:v>
                </c:pt>
                <c:pt idx="10">
                  <c:v>2090368.6444799998</c:v>
                </c:pt>
                <c:pt idx="11">
                  <c:v>2339163.2851199997</c:v>
                </c:pt>
                <c:pt idx="12">
                  <c:v>2587957.9257599995</c:v>
                </c:pt>
                <c:pt idx="13">
                  <c:v>2836752.5663999994</c:v>
                </c:pt>
                <c:pt idx="14">
                  <c:v>3085547.2070399993</c:v>
                </c:pt>
                <c:pt idx="15">
                  <c:v>3334341.8476799992</c:v>
                </c:pt>
                <c:pt idx="16">
                  <c:v>3520786.1683199992</c:v>
                </c:pt>
                <c:pt idx="17">
                  <c:v>3672814.4889599993</c:v>
                </c:pt>
                <c:pt idx="18">
                  <c:v>3731919.6095999992</c:v>
                </c:pt>
              </c:numCache>
            </c:numRef>
          </c:val>
          <c:extLst>
            <c:ext xmlns:c16="http://schemas.microsoft.com/office/drawing/2014/chart" uri="{C3380CC4-5D6E-409C-BE32-E72D297353CC}">
              <c16:uniqueId val="{00000000-3EE5-4561-AE53-203A5775251B}"/>
            </c:ext>
          </c:extLst>
        </c:ser>
        <c:ser>
          <c:idx val="1"/>
          <c:order val="1"/>
          <c:tx>
            <c:strRef>
              <c:f>Sheet1!$A$3</c:f>
              <c:strCache>
                <c:ptCount val="1"/>
                <c:pt idx="0">
                  <c:v>SHS</c:v>
                </c:pt>
              </c:strCache>
            </c:strRef>
          </c:tx>
          <c:spPr>
            <a:gradFill>
              <a:gsLst>
                <a:gs pos="100000">
                  <a:schemeClr val="accent2"/>
                </a:gs>
                <a:gs pos="0">
                  <a:schemeClr val="accent2">
                    <a:lumMod val="75000"/>
                  </a:schemeClr>
                </a:gs>
              </a:gsLst>
              <a:lin ang="0" scaled="1"/>
            </a:gradFill>
            <a:ln w="25400">
              <a:noFill/>
            </a:ln>
            <a:effectLst>
              <a:innerShdw dist="12700" dir="16200000">
                <a:schemeClr val="lt1">
                  <a:alpha val="75000"/>
                </a:schemeClr>
              </a:innerShdw>
            </a:effectLst>
          </c:spPr>
          <c:cat>
            <c:strRef>
              <c:f>Sheet1!$B$1:$T$1</c:f>
              <c:strCache>
                <c:ptCount val="19"/>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strCache>
            </c:strRef>
          </c:cat>
          <c:val>
            <c:numRef>
              <c:f>Sheet1!$B$3:$T$3</c:f>
              <c:numCache>
                <c:formatCode>#,##0</c:formatCode>
                <c:ptCount val="19"/>
                <c:pt idx="1">
                  <c:v>0</c:v>
                </c:pt>
                <c:pt idx="2">
                  <c:v>0</c:v>
                </c:pt>
                <c:pt idx="3">
                  <c:v>1207.5</c:v>
                </c:pt>
                <c:pt idx="4">
                  <c:v>3622.5</c:v>
                </c:pt>
                <c:pt idx="5">
                  <c:v>6037.5</c:v>
                </c:pt>
                <c:pt idx="6">
                  <c:v>8452.5</c:v>
                </c:pt>
                <c:pt idx="7">
                  <c:v>10867.5</c:v>
                </c:pt>
                <c:pt idx="8">
                  <c:v>13282.5</c:v>
                </c:pt>
                <c:pt idx="9">
                  <c:v>15697.5</c:v>
                </c:pt>
                <c:pt idx="10">
                  <c:v>18112.5</c:v>
                </c:pt>
                <c:pt idx="11">
                  <c:v>20527.5</c:v>
                </c:pt>
                <c:pt idx="12">
                  <c:v>22942.5</c:v>
                </c:pt>
                <c:pt idx="13">
                  <c:v>24150</c:v>
                </c:pt>
                <c:pt idx="14">
                  <c:v>24150</c:v>
                </c:pt>
                <c:pt idx="15">
                  <c:v>24150</c:v>
                </c:pt>
                <c:pt idx="16">
                  <c:v>24150</c:v>
                </c:pt>
                <c:pt idx="17">
                  <c:v>24150</c:v>
                </c:pt>
                <c:pt idx="18">
                  <c:v>24150</c:v>
                </c:pt>
              </c:numCache>
            </c:numRef>
          </c:val>
          <c:extLst>
            <c:ext xmlns:c16="http://schemas.microsoft.com/office/drawing/2014/chart" uri="{C3380CC4-5D6E-409C-BE32-E72D297353CC}">
              <c16:uniqueId val="{00000001-3EE5-4561-AE53-203A5775251B}"/>
            </c:ext>
          </c:extLst>
        </c:ser>
        <c:ser>
          <c:idx val="2"/>
          <c:order val="2"/>
          <c:tx>
            <c:strRef>
              <c:f>Sheet1!$A$4</c:f>
              <c:strCache>
                <c:ptCount val="1"/>
                <c:pt idx="0">
                  <c:v>Clean Cooking</c:v>
                </c:pt>
              </c:strCache>
            </c:strRef>
          </c:tx>
          <c:spPr>
            <a:solidFill>
              <a:srgbClr val="176321"/>
            </a:solidFill>
            <a:ln w="25400">
              <a:noFill/>
            </a:ln>
            <a:effectLst>
              <a:innerShdw dist="12700" dir="16200000">
                <a:schemeClr val="lt1">
                  <a:alpha val="75000"/>
                </a:schemeClr>
              </a:innerShdw>
            </a:effectLst>
          </c:spPr>
          <c:cat>
            <c:strRef>
              <c:f>Sheet1!$B$1:$T$1</c:f>
              <c:strCache>
                <c:ptCount val="19"/>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strCache>
            </c:strRef>
          </c:cat>
          <c:val>
            <c:numRef>
              <c:f>Sheet1!$B$4:$T$4</c:f>
              <c:numCache>
                <c:formatCode>#,##0</c:formatCode>
                <c:ptCount val="19"/>
                <c:pt idx="0" formatCode="General">
                  <c:v>0</c:v>
                </c:pt>
                <c:pt idx="1">
                  <c:v>0</c:v>
                </c:pt>
                <c:pt idx="2">
                  <c:v>0</c:v>
                </c:pt>
                <c:pt idx="3">
                  <c:v>82874.935074631474</c:v>
                </c:pt>
                <c:pt idx="4">
                  <c:v>248624.80522389442</c:v>
                </c:pt>
                <c:pt idx="5">
                  <c:v>414374.67537315737</c:v>
                </c:pt>
                <c:pt idx="6">
                  <c:v>580124.54552242032</c:v>
                </c:pt>
                <c:pt idx="7">
                  <c:v>745874.41567168327</c:v>
                </c:pt>
                <c:pt idx="8">
                  <c:v>911624.28582094621</c:v>
                </c:pt>
                <c:pt idx="9">
                  <c:v>1077374.1559702093</c:v>
                </c:pt>
                <c:pt idx="10">
                  <c:v>1243124.0261194722</c:v>
                </c:pt>
                <c:pt idx="11">
                  <c:v>1408873.8962687352</c:v>
                </c:pt>
                <c:pt idx="12">
                  <c:v>1574623.7664179981</c:v>
                </c:pt>
                <c:pt idx="13">
                  <c:v>1657498.7014926295</c:v>
                </c:pt>
                <c:pt idx="14">
                  <c:v>1657498.7014926295</c:v>
                </c:pt>
                <c:pt idx="15">
                  <c:v>1657498.7014926295</c:v>
                </c:pt>
                <c:pt idx="16">
                  <c:v>1657498.7014926295</c:v>
                </c:pt>
                <c:pt idx="17">
                  <c:v>1657498.7014926295</c:v>
                </c:pt>
                <c:pt idx="18">
                  <c:v>1657498.7014926295</c:v>
                </c:pt>
              </c:numCache>
            </c:numRef>
          </c:val>
          <c:extLst>
            <c:ext xmlns:c16="http://schemas.microsoft.com/office/drawing/2014/chart" uri="{C3380CC4-5D6E-409C-BE32-E72D297353CC}">
              <c16:uniqueId val="{00000002-3EE5-4561-AE53-203A5775251B}"/>
            </c:ext>
          </c:extLst>
        </c:ser>
        <c:dLbls>
          <c:showLegendKey val="0"/>
          <c:showVal val="0"/>
          <c:showCatName val="0"/>
          <c:showSerName val="0"/>
          <c:showPercent val="0"/>
          <c:showBubbleSize val="0"/>
        </c:dLbls>
        <c:dropLines>
          <c:spPr>
            <a:ln w="9525" cap="flat" cmpd="sng" algn="ctr">
              <a:solidFill>
                <a:schemeClr val="lt1">
                  <a:alpha val="40000"/>
                </a:schemeClr>
              </a:solidFill>
              <a:round/>
            </a:ln>
            <a:effectLst/>
          </c:spPr>
        </c:dropLines>
        <c:axId val="1033358415"/>
        <c:axId val="1033347855"/>
      </c:areaChart>
      <c:catAx>
        <c:axId val="1033358415"/>
        <c:scaling>
          <c:orientation val="minMax"/>
        </c:scaling>
        <c:delete val="0"/>
        <c:axPos val="b"/>
        <c:numFmt formatCode="General" sourceLinked="1"/>
        <c:majorTickMark val="none"/>
        <c:minorTickMark val="none"/>
        <c:tickLblPos val="nextTo"/>
        <c:spPr>
          <a:noFill/>
          <a:ln w="9575" cap="flat" cmpd="sng" algn="ctr">
            <a:solidFill>
              <a:schemeClr val="lt1">
                <a:lumMod val="75000"/>
              </a:schemeClr>
            </a:solidFill>
            <a:round/>
            <a:headEnd type="none" w="sm" len="sm"/>
            <a:tailEnd type="none" w="sm" len="sm"/>
          </a:ln>
          <a:effectLst/>
        </c:spPr>
        <c:txPr>
          <a:bodyPr rot="-60000000" spcFirstLastPara="1" vertOverflow="ellipsis" vert="horz" wrap="square" anchor="ctr" anchorCtr="1"/>
          <a:lstStyle/>
          <a:p>
            <a:pPr>
              <a:defRPr sz="1100" b="0" i="0" u="none" strike="noStrike" kern="1200" cap="all" baseline="0">
                <a:solidFill>
                  <a:schemeClr val="tx1"/>
                </a:solidFill>
                <a:latin typeface="+mn-lt"/>
                <a:ea typeface="+mn-ea"/>
                <a:cs typeface="+mn-cs"/>
              </a:defRPr>
            </a:pPr>
            <a:endParaRPr lang="de-DE"/>
          </a:p>
        </c:txPr>
        <c:crossAx val="1033347855"/>
        <c:crosses val="autoZero"/>
        <c:auto val="1"/>
        <c:lblAlgn val="ctr"/>
        <c:lblOffset val="100"/>
        <c:noMultiLvlLbl val="0"/>
      </c:catAx>
      <c:valAx>
        <c:axId val="1033347855"/>
        <c:scaling>
          <c:orientation val="minMax"/>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prstDash val="sysDot"/>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crossAx val="1033358415"/>
        <c:crosses val="autoZero"/>
        <c:crossBetween val="midCat"/>
        <c:dispUnits>
          <c:builtInUnit val="millions"/>
        </c:dispUnits>
      </c:valAx>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w="9525" cap="flat" cmpd="sng" algn="ctr">
      <a:solidFill>
        <a:schemeClr val="lt1">
          <a:lumMod val="75000"/>
        </a:schemeClr>
      </a:solidFill>
      <a:round/>
    </a:ln>
    <a:effectLst/>
  </c:spPr>
  <c:txPr>
    <a:bodyPr/>
    <a:lstStyle/>
    <a:p>
      <a:pPr>
        <a:defRPr>
          <a:solidFill>
            <a:schemeClr val="tx1"/>
          </a:solidFill>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7">
  <cs:axisTitle>
    <cs:lnRef idx="0"/>
    <cs:fillRef idx="0"/>
    <cs:effectRef idx="0"/>
    <cs:fontRef idx="minor">
      <a:schemeClr val="lt1">
        <a:lumMod val="85000"/>
      </a:schemeClr>
    </cs:fontRef>
    <cs:defRPr sz="1197" kern="1200"/>
  </cs:axisTitle>
  <cs:categoryAxis>
    <cs:lnRef idx="0"/>
    <cs:fillRef idx="0"/>
    <cs:effectRef idx="0"/>
    <cs:fontRef idx="minor">
      <a:schemeClr val="lt1">
        <a:lumMod val="85000"/>
      </a:schemeClr>
    </cs:fontRef>
    <cs:spPr>
      <a:ln w="9575" cap="flat" cmpd="sng" algn="ctr">
        <a:solidFill>
          <a:schemeClr val="lt1">
            <a:lumMod val="75000"/>
          </a:schemeClr>
        </a:solidFill>
        <a:round/>
        <a:headEnd type="none" w="sm" len="sm"/>
        <a:tailEnd type="none" w="sm" len="sm"/>
      </a:ln>
    </cs:spPr>
    <cs:defRPr sz="1197" b="1" kern="1200" cap="all" baseline="0"/>
  </cs:categoryAxis>
  <cs:chartArea>
    <cs:lnRef idx="0"/>
    <cs:fillRef idx="0"/>
    <cs:effectRef idx="0"/>
    <cs:fontRef idx="minor">
      <a:schemeClr val="dk1"/>
    </cs:fontRef>
    <cs:spPr>
      <a:solidFill>
        <a:schemeClr val="dk1">
          <a:lumMod val="75000"/>
          <a:lumOff val="25000"/>
        </a:schemeClr>
      </a:solidFill>
      <a:ln w="9525" cap="flat" cmpd="sng" algn="ctr">
        <a:solidFill>
          <a:schemeClr val="lt1">
            <a:lumMod val="75000"/>
          </a:schemeClr>
        </a:solidFill>
        <a:round/>
      </a:ln>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lt1">
        <a:lumMod val="85000"/>
      </a:schemeClr>
    </cs:fontRef>
    <cs:spPr>
      <a:solidFill>
        <a:schemeClr val="dk1">
          <a:lumMod val="65000"/>
          <a:lumOff val="35000"/>
        </a:schemeClr>
      </a:solidFill>
      <a:ln>
        <a:solidFill>
          <a:schemeClr val="lt1">
            <a:lumMod val="50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a:gsLst>
          <a:gs pos="100000">
            <a:schemeClr val="phClr"/>
          </a:gs>
          <a:gs pos="0">
            <a:schemeClr val="phClr">
              <a:lumMod val="75000"/>
            </a:schemeClr>
          </a:gs>
        </a:gsLst>
        <a:lin ang="0" scaled="1"/>
      </a:gradFill>
      <a:effectLst>
        <a:innerShdw dist="12700" dir="16200000">
          <a:schemeClr val="lt1">
            <a:alpha val="75000"/>
          </a:schemeClr>
        </a:innerShdw>
      </a:effectLst>
    </cs:spPr>
  </cs:dataPoint>
  <cs:dataPoint3D>
    <cs:lnRef idx="0"/>
    <cs:fillRef idx="0">
      <cs:styleClr val="auto"/>
    </cs:fillRef>
    <cs:effectRef idx="0"/>
    <cs:fontRef idx="minor">
      <a:schemeClr val="dk1"/>
    </cs:fontRef>
    <cs:spPr>
      <a:gradFill>
        <a:gsLst>
          <a:gs pos="100000">
            <a:schemeClr val="phClr"/>
          </a:gs>
          <a:gs pos="0">
            <a:schemeClr val="phClr">
              <a:lumMod val="75000"/>
            </a:schemeClr>
          </a:gs>
        </a:gsLst>
        <a:lin ang="0" scaled="1"/>
      </a:gradFill>
      <a:effectLst>
        <a:innerShdw dist="12700" dir="16200000">
          <a:schemeClr val="lt1">
            <a:alpha val="75000"/>
          </a:schemeClr>
        </a:innerShdw>
      </a:effectLst>
    </cs:spPr>
  </cs:dataPoint3D>
  <cs:dataPointLine>
    <cs:lnRef idx="0">
      <cs:styleClr val="auto"/>
    </cs:lnRef>
    <cs:fillRef idx="0"/>
    <cs:effectRef idx="0"/>
    <cs:fontRef idx="minor">
      <a:schemeClr val="dk1"/>
    </cs:fontRef>
    <cs:spPr>
      <a:ln w="25400"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50000"/>
      </a:schemeClr>
    </cs:fontRef>
    <cs:spPr>
      <a:ln w="9525">
        <a:solidFill>
          <a:schemeClr val="lt1">
            <a:lumMod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cap="flat" cmpd="sng" algn="ctr">
        <a:solidFill>
          <a:schemeClr val="lt1">
            <a:alpha val="40000"/>
          </a:schemeClr>
        </a:solidFill>
        <a:round/>
      </a:ln>
    </cs:spPr>
  </cs:dropLine>
  <cs:errorBar>
    <cs:lnRef idx="0"/>
    <cs:fillRef idx="0"/>
    <cs:effectRef idx="0"/>
    <cs:fontRef idx="minor">
      <a:schemeClr val="dk1"/>
    </cs:fontRef>
    <cs:spPr>
      <a:ln w="9525" cap="flat" cmpd="sng" algn="ctr">
        <a:solidFill>
          <a:schemeClr val="lt1">
            <a:alpha val="4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prstDash val="sysDot"/>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65000"/>
                <a:alpha val="36000"/>
              </a:schemeClr>
            </a:gs>
          </a:gsLst>
          <a:lin ang="5400000" scaled="0"/>
        </a:gra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8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bg1">
        <a:lumMod val="85000"/>
      </a:schemeClr>
    </cs:fontRef>
    <cs:spPr>
      <a:ln w="19050" cap="flat" cmpd="sng" algn="ctr">
        <a:solidFill>
          <a:schemeClr val="bg1">
            <a:lumMod val="85000"/>
          </a:schemeClr>
        </a:solidFill>
        <a:round/>
        <a:headEnd type="none" w="sm" len="sm"/>
        <a:tailEnd type="none" w="sm" len="sm"/>
      </a:ln>
    </cs:spPr>
    <cs:defRPr sz="1197" b="1"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ajor">
      <a:schemeClr val="lt1">
        <a:lumMod val="85000"/>
      </a:schemeClr>
    </cs:fontRef>
    <cs:defRPr sz="2200" b="1" kern="1200"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CA3AA0-7EA3-4512-BC37-6C69ED929F06}" type="datetimeFigureOut">
              <a:rPr lang="de-DE" smtClean="0"/>
              <a:t>03.02.2026</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6266A3-FC19-47FE-973C-293BC0A0E489}" type="slidenum">
              <a:rPr lang="de-DE" smtClean="0"/>
              <a:t>‹#›</a:t>
            </a:fld>
            <a:endParaRPr lang="de-DE"/>
          </a:p>
        </p:txBody>
      </p:sp>
    </p:spTree>
    <p:extLst>
      <p:ext uri="{BB962C8B-B14F-4D97-AF65-F5344CB8AC3E}">
        <p14:creationId xmlns:p14="http://schemas.microsoft.com/office/powerpoint/2010/main" val="3668843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66B82-0C89-9B8A-AEB8-889C59905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023DBF-8949-FAAB-3EEF-70474E1DB9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4F547F-F990-B2FE-A73C-B86F06277242}"/>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E3A4ED46-65A1-BBFA-84DB-A87F0FC095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F1BF1F-B7C8-449B-B0F2-053CC6C3CF26}"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7509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6C2AF-AE07-B6C1-9108-4D1D0CBC791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e-DE"/>
          </a:p>
        </p:txBody>
      </p:sp>
      <p:sp>
        <p:nvSpPr>
          <p:cNvPr id="3" name="Subtitle 2">
            <a:extLst>
              <a:ext uri="{FF2B5EF4-FFF2-40B4-BE49-F238E27FC236}">
                <a16:creationId xmlns:a16="http://schemas.microsoft.com/office/drawing/2014/main" id="{8A481434-7B79-68C4-B7A4-C1E081A98D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E15A366C-1B55-AF97-3C86-B0AAAD8FB854}"/>
              </a:ext>
            </a:extLst>
          </p:cNvPr>
          <p:cNvSpPr>
            <a:spLocks noGrp="1"/>
          </p:cNvSpPr>
          <p:nvPr>
            <p:ph type="dt" sz="half" idx="10"/>
          </p:nvPr>
        </p:nvSpPr>
        <p:spPr/>
        <p:txBody>
          <a:bodyPr/>
          <a:lstStyle/>
          <a:p>
            <a:fld id="{D2FEF4AD-6471-4512-8B13-70058F7E3A18}" type="datetimeFigureOut">
              <a:rPr lang="de-DE" smtClean="0"/>
              <a:t>03.02.2026</a:t>
            </a:fld>
            <a:endParaRPr lang="de-DE"/>
          </a:p>
        </p:txBody>
      </p:sp>
      <p:sp>
        <p:nvSpPr>
          <p:cNvPr id="5" name="Footer Placeholder 4">
            <a:extLst>
              <a:ext uri="{FF2B5EF4-FFF2-40B4-BE49-F238E27FC236}">
                <a16:creationId xmlns:a16="http://schemas.microsoft.com/office/drawing/2014/main" id="{4CD063CC-3BE7-E673-5A55-5647EC410BC7}"/>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73C11173-9D60-CD8C-F44A-4AADED502E84}"/>
              </a:ext>
            </a:extLst>
          </p:cNvPr>
          <p:cNvSpPr>
            <a:spLocks noGrp="1"/>
          </p:cNvSpPr>
          <p:nvPr>
            <p:ph type="sldNum" sz="quarter" idx="12"/>
          </p:nvPr>
        </p:nvSpPr>
        <p:spPr/>
        <p:txBody>
          <a:bodyPr/>
          <a:lstStyle/>
          <a:p>
            <a:fld id="{BDEAABD2-5B6D-432D-B816-7541349C1E3A}" type="slidenum">
              <a:rPr lang="de-DE" smtClean="0"/>
              <a:t>‹#›</a:t>
            </a:fld>
            <a:endParaRPr lang="de-DE"/>
          </a:p>
        </p:txBody>
      </p:sp>
    </p:spTree>
    <p:extLst>
      <p:ext uri="{BB962C8B-B14F-4D97-AF65-F5344CB8AC3E}">
        <p14:creationId xmlns:p14="http://schemas.microsoft.com/office/powerpoint/2010/main" val="494177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F5C5B-DBEF-CC93-8400-801FF4832088}"/>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95367C84-812C-836F-2855-CFDAF6BFCF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55F9A22-1311-A266-9712-E739A1F91037}"/>
              </a:ext>
            </a:extLst>
          </p:cNvPr>
          <p:cNvSpPr>
            <a:spLocks noGrp="1"/>
          </p:cNvSpPr>
          <p:nvPr>
            <p:ph type="dt" sz="half" idx="10"/>
          </p:nvPr>
        </p:nvSpPr>
        <p:spPr/>
        <p:txBody>
          <a:bodyPr/>
          <a:lstStyle/>
          <a:p>
            <a:fld id="{D2FEF4AD-6471-4512-8B13-70058F7E3A18}" type="datetimeFigureOut">
              <a:rPr lang="de-DE" smtClean="0"/>
              <a:t>03.02.2026</a:t>
            </a:fld>
            <a:endParaRPr lang="de-DE"/>
          </a:p>
        </p:txBody>
      </p:sp>
      <p:sp>
        <p:nvSpPr>
          <p:cNvPr id="5" name="Footer Placeholder 4">
            <a:extLst>
              <a:ext uri="{FF2B5EF4-FFF2-40B4-BE49-F238E27FC236}">
                <a16:creationId xmlns:a16="http://schemas.microsoft.com/office/drawing/2014/main" id="{80FFC56B-C811-C9D6-1EE6-CD6B7B2E50E1}"/>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66F0C675-8A3C-E415-4E1D-55ABD0D85DA6}"/>
              </a:ext>
            </a:extLst>
          </p:cNvPr>
          <p:cNvSpPr>
            <a:spLocks noGrp="1"/>
          </p:cNvSpPr>
          <p:nvPr>
            <p:ph type="sldNum" sz="quarter" idx="12"/>
          </p:nvPr>
        </p:nvSpPr>
        <p:spPr/>
        <p:txBody>
          <a:bodyPr/>
          <a:lstStyle/>
          <a:p>
            <a:fld id="{BDEAABD2-5B6D-432D-B816-7541349C1E3A}" type="slidenum">
              <a:rPr lang="de-DE" smtClean="0"/>
              <a:t>‹#›</a:t>
            </a:fld>
            <a:endParaRPr lang="de-DE"/>
          </a:p>
        </p:txBody>
      </p:sp>
    </p:spTree>
    <p:extLst>
      <p:ext uri="{BB962C8B-B14F-4D97-AF65-F5344CB8AC3E}">
        <p14:creationId xmlns:p14="http://schemas.microsoft.com/office/powerpoint/2010/main" val="3507663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A32F6-6014-9153-E935-F18D4502413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E715CBBE-B57A-DA7B-D1DB-EF5DDC39AA1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F5505A-3C57-9CFB-98D8-A927DCD62577}"/>
              </a:ext>
            </a:extLst>
          </p:cNvPr>
          <p:cNvSpPr>
            <a:spLocks noGrp="1"/>
          </p:cNvSpPr>
          <p:nvPr>
            <p:ph type="dt" sz="half" idx="10"/>
          </p:nvPr>
        </p:nvSpPr>
        <p:spPr/>
        <p:txBody>
          <a:bodyPr/>
          <a:lstStyle/>
          <a:p>
            <a:fld id="{D2FEF4AD-6471-4512-8B13-70058F7E3A18}" type="datetimeFigureOut">
              <a:rPr lang="de-DE" smtClean="0"/>
              <a:t>03.02.2026</a:t>
            </a:fld>
            <a:endParaRPr lang="de-DE"/>
          </a:p>
        </p:txBody>
      </p:sp>
      <p:sp>
        <p:nvSpPr>
          <p:cNvPr id="5" name="Footer Placeholder 4">
            <a:extLst>
              <a:ext uri="{FF2B5EF4-FFF2-40B4-BE49-F238E27FC236}">
                <a16:creationId xmlns:a16="http://schemas.microsoft.com/office/drawing/2014/main" id="{3F7CFC66-B812-8464-6ECB-0D6396F1F014}"/>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EC4C581C-1B43-2DEF-75A7-9701B9724184}"/>
              </a:ext>
            </a:extLst>
          </p:cNvPr>
          <p:cNvSpPr>
            <a:spLocks noGrp="1"/>
          </p:cNvSpPr>
          <p:nvPr>
            <p:ph type="sldNum" sz="quarter" idx="12"/>
          </p:nvPr>
        </p:nvSpPr>
        <p:spPr/>
        <p:txBody>
          <a:bodyPr/>
          <a:lstStyle/>
          <a:p>
            <a:fld id="{BDEAABD2-5B6D-432D-B816-7541349C1E3A}" type="slidenum">
              <a:rPr lang="de-DE" smtClean="0"/>
              <a:t>‹#›</a:t>
            </a:fld>
            <a:endParaRPr lang="de-DE"/>
          </a:p>
        </p:txBody>
      </p:sp>
    </p:spTree>
    <p:extLst>
      <p:ext uri="{BB962C8B-B14F-4D97-AF65-F5344CB8AC3E}">
        <p14:creationId xmlns:p14="http://schemas.microsoft.com/office/powerpoint/2010/main" val="3564427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143B4-4D1D-C36F-2D75-0F9854F3B08D}"/>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37A2DDE2-6BB2-F581-066B-C0AA57EBCB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371C41C9-8CB5-EDD0-4639-CBC12E058A1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75EA28C9-BADF-577C-5124-6A1E5C6F2658}"/>
              </a:ext>
            </a:extLst>
          </p:cNvPr>
          <p:cNvSpPr>
            <a:spLocks noGrp="1"/>
          </p:cNvSpPr>
          <p:nvPr>
            <p:ph type="dt" sz="half" idx="10"/>
          </p:nvPr>
        </p:nvSpPr>
        <p:spPr/>
        <p:txBody>
          <a:bodyPr/>
          <a:lstStyle/>
          <a:p>
            <a:fld id="{D2FEF4AD-6471-4512-8B13-70058F7E3A18}" type="datetimeFigureOut">
              <a:rPr lang="de-DE" smtClean="0"/>
              <a:t>03.02.2026</a:t>
            </a:fld>
            <a:endParaRPr lang="de-DE"/>
          </a:p>
        </p:txBody>
      </p:sp>
      <p:sp>
        <p:nvSpPr>
          <p:cNvPr id="6" name="Footer Placeholder 5">
            <a:extLst>
              <a:ext uri="{FF2B5EF4-FFF2-40B4-BE49-F238E27FC236}">
                <a16:creationId xmlns:a16="http://schemas.microsoft.com/office/drawing/2014/main" id="{EF0715C5-28A3-8F3E-4B7E-5F2AE6EBF14B}"/>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B0177FB6-3A7E-F0C6-EA3E-A7F20226CF87}"/>
              </a:ext>
            </a:extLst>
          </p:cNvPr>
          <p:cNvSpPr>
            <a:spLocks noGrp="1"/>
          </p:cNvSpPr>
          <p:nvPr>
            <p:ph type="sldNum" sz="quarter" idx="12"/>
          </p:nvPr>
        </p:nvSpPr>
        <p:spPr/>
        <p:txBody>
          <a:bodyPr/>
          <a:lstStyle/>
          <a:p>
            <a:fld id="{BDEAABD2-5B6D-432D-B816-7541349C1E3A}" type="slidenum">
              <a:rPr lang="de-DE" smtClean="0"/>
              <a:t>‹#›</a:t>
            </a:fld>
            <a:endParaRPr lang="de-DE"/>
          </a:p>
        </p:txBody>
      </p:sp>
    </p:spTree>
    <p:extLst>
      <p:ext uri="{BB962C8B-B14F-4D97-AF65-F5344CB8AC3E}">
        <p14:creationId xmlns:p14="http://schemas.microsoft.com/office/powerpoint/2010/main" val="1177887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A1E82-8DE1-8E1E-8E7C-303935C5A921}"/>
              </a:ext>
            </a:extLst>
          </p:cNvPr>
          <p:cNvSpPr>
            <a:spLocks noGrp="1"/>
          </p:cNvSpPr>
          <p:nvPr>
            <p:ph type="title"/>
          </p:nvPr>
        </p:nvSpPr>
        <p:spPr>
          <a:xfrm>
            <a:off x="839788" y="365125"/>
            <a:ext cx="10515600" cy="1325563"/>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22AA8BE6-3A5A-1E72-3C7B-6E3C902215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6A1509-A73C-7909-1E93-8487E57048B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5FD30271-BC7C-E090-5E39-6937CDC8FE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A5BC19A-86F3-1E0F-64DA-ECA5DBCD89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05B5DBEB-4DB5-0FCE-1262-A272DE060317}"/>
              </a:ext>
            </a:extLst>
          </p:cNvPr>
          <p:cNvSpPr>
            <a:spLocks noGrp="1"/>
          </p:cNvSpPr>
          <p:nvPr>
            <p:ph type="dt" sz="half" idx="10"/>
          </p:nvPr>
        </p:nvSpPr>
        <p:spPr/>
        <p:txBody>
          <a:bodyPr/>
          <a:lstStyle/>
          <a:p>
            <a:fld id="{D2FEF4AD-6471-4512-8B13-70058F7E3A18}" type="datetimeFigureOut">
              <a:rPr lang="de-DE" smtClean="0"/>
              <a:t>03.02.2026</a:t>
            </a:fld>
            <a:endParaRPr lang="de-DE"/>
          </a:p>
        </p:txBody>
      </p:sp>
      <p:sp>
        <p:nvSpPr>
          <p:cNvPr id="8" name="Footer Placeholder 7">
            <a:extLst>
              <a:ext uri="{FF2B5EF4-FFF2-40B4-BE49-F238E27FC236}">
                <a16:creationId xmlns:a16="http://schemas.microsoft.com/office/drawing/2014/main" id="{F111D6FF-F9E4-7875-1892-D5275ABEB066}"/>
              </a:ext>
            </a:extLst>
          </p:cNvPr>
          <p:cNvSpPr>
            <a:spLocks noGrp="1"/>
          </p:cNvSpPr>
          <p:nvPr>
            <p:ph type="ftr" sz="quarter" idx="11"/>
          </p:nvPr>
        </p:nvSpPr>
        <p:spPr/>
        <p:txBody>
          <a:bodyPr/>
          <a:lstStyle/>
          <a:p>
            <a:endParaRPr lang="de-DE"/>
          </a:p>
        </p:txBody>
      </p:sp>
      <p:sp>
        <p:nvSpPr>
          <p:cNvPr id="9" name="Slide Number Placeholder 8">
            <a:extLst>
              <a:ext uri="{FF2B5EF4-FFF2-40B4-BE49-F238E27FC236}">
                <a16:creationId xmlns:a16="http://schemas.microsoft.com/office/drawing/2014/main" id="{60E7050A-967A-D1DB-AEE7-FDB9AB1410C0}"/>
              </a:ext>
            </a:extLst>
          </p:cNvPr>
          <p:cNvSpPr>
            <a:spLocks noGrp="1"/>
          </p:cNvSpPr>
          <p:nvPr>
            <p:ph type="sldNum" sz="quarter" idx="12"/>
          </p:nvPr>
        </p:nvSpPr>
        <p:spPr/>
        <p:txBody>
          <a:bodyPr/>
          <a:lstStyle/>
          <a:p>
            <a:fld id="{BDEAABD2-5B6D-432D-B816-7541349C1E3A}" type="slidenum">
              <a:rPr lang="de-DE" smtClean="0"/>
              <a:t>‹#›</a:t>
            </a:fld>
            <a:endParaRPr lang="de-DE"/>
          </a:p>
        </p:txBody>
      </p:sp>
    </p:spTree>
    <p:extLst>
      <p:ext uri="{BB962C8B-B14F-4D97-AF65-F5344CB8AC3E}">
        <p14:creationId xmlns:p14="http://schemas.microsoft.com/office/powerpoint/2010/main" val="924993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B7350-3C3F-3DAF-5DD1-5F525750443C}"/>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00B18540-DE9E-AFC4-E0C2-CD7385904639}"/>
              </a:ext>
            </a:extLst>
          </p:cNvPr>
          <p:cNvSpPr>
            <a:spLocks noGrp="1"/>
          </p:cNvSpPr>
          <p:nvPr>
            <p:ph type="dt" sz="half" idx="10"/>
          </p:nvPr>
        </p:nvSpPr>
        <p:spPr/>
        <p:txBody>
          <a:bodyPr/>
          <a:lstStyle/>
          <a:p>
            <a:fld id="{D2FEF4AD-6471-4512-8B13-70058F7E3A18}" type="datetimeFigureOut">
              <a:rPr lang="de-DE" smtClean="0"/>
              <a:t>03.02.2026</a:t>
            </a:fld>
            <a:endParaRPr lang="de-DE"/>
          </a:p>
        </p:txBody>
      </p:sp>
      <p:sp>
        <p:nvSpPr>
          <p:cNvPr id="4" name="Footer Placeholder 3">
            <a:extLst>
              <a:ext uri="{FF2B5EF4-FFF2-40B4-BE49-F238E27FC236}">
                <a16:creationId xmlns:a16="http://schemas.microsoft.com/office/drawing/2014/main" id="{1346C3F6-AAFE-75C0-03BB-D7C7B706D873}"/>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96337FBA-BA9C-7B0F-7C8D-85BC2F14BDC7}"/>
              </a:ext>
            </a:extLst>
          </p:cNvPr>
          <p:cNvSpPr>
            <a:spLocks noGrp="1"/>
          </p:cNvSpPr>
          <p:nvPr>
            <p:ph type="sldNum" sz="quarter" idx="12"/>
          </p:nvPr>
        </p:nvSpPr>
        <p:spPr/>
        <p:txBody>
          <a:bodyPr/>
          <a:lstStyle/>
          <a:p>
            <a:fld id="{BDEAABD2-5B6D-432D-B816-7541349C1E3A}" type="slidenum">
              <a:rPr lang="de-DE" smtClean="0"/>
              <a:t>‹#›</a:t>
            </a:fld>
            <a:endParaRPr lang="de-DE"/>
          </a:p>
        </p:txBody>
      </p:sp>
    </p:spTree>
    <p:extLst>
      <p:ext uri="{BB962C8B-B14F-4D97-AF65-F5344CB8AC3E}">
        <p14:creationId xmlns:p14="http://schemas.microsoft.com/office/powerpoint/2010/main" val="2536409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B70BF3-2A54-AAE2-5D59-85B915524312}"/>
              </a:ext>
            </a:extLst>
          </p:cNvPr>
          <p:cNvSpPr>
            <a:spLocks noGrp="1"/>
          </p:cNvSpPr>
          <p:nvPr>
            <p:ph type="dt" sz="half" idx="10"/>
          </p:nvPr>
        </p:nvSpPr>
        <p:spPr/>
        <p:txBody>
          <a:bodyPr/>
          <a:lstStyle/>
          <a:p>
            <a:fld id="{D2FEF4AD-6471-4512-8B13-70058F7E3A18}" type="datetimeFigureOut">
              <a:rPr lang="de-DE" smtClean="0"/>
              <a:t>03.02.2026</a:t>
            </a:fld>
            <a:endParaRPr lang="de-DE"/>
          </a:p>
        </p:txBody>
      </p:sp>
      <p:sp>
        <p:nvSpPr>
          <p:cNvPr id="3" name="Footer Placeholder 2">
            <a:extLst>
              <a:ext uri="{FF2B5EF4-FFF2-40B4-BE49-F238E27FC236}">
                <a16:creationId xmlns:a16="http://schemas.microsoft.com/office/drawing/2014/main" id="{2E29C3B8-E941-339C-99C2-24676127A026}"/>
              </a:ext>
            </a:extLst>
          </p:cNvPr>
          <p:cNvSpPr>
            <a:spLocks noGrp="1"/>
          </p:cNvSpPr>
          <p:nvPr>
            <p:ph type="ftr" sz="quarter" idx="11"/>
          </p:nvPr>
        </p:nvSpPr>
        <p:spPr/>
        <p:txBody>
          <a:bodyPr/>
          <a:lstStyle/>
          <a:p>
            <a:endParaRPr lang="de-DE"/>
          </a:p>
        </p:txBody>
      </p:sp>
      <p:sp>
        <p:nvSpPr>
          <p:cNvPr id="4" name="Slide Number Placeholder 3">
            <a:extLst>
              <a:ext uri="{FF2B5EF4-FFF2-40B4-BE49-F238E27FC236}">
                <a16:creationId xmlns:a16="http://schemas.microsoft.com/office/drawing/2014/main" id="{82AC5DDA-7F35-DB9A-B83F-0767A14F2C68}"/>
              </a:ext>
            </a:extLst>
          </p:cNvPr>
          <p:cNvSpPr>
            <a:spLocks noGrp="1"/>
          </p:cNvSpPr>
          <p:nvPr>
            <p:ph type="sldNum" sz="quarter" idx="12"/>
          </p:nvPr>
        </p:nvSpPr>
        <p:spPr/>
        <p:txBody>
          <a:bodyPr/>
          <a:lstStyle/>
          <a:p>
            <a:fld id="{BDEAABD2-5B6D-432D-B816-7541349C1E3A}" type="slidenum">
              <a:rPr lang="de-DE" smtClean="0"/>
              <a:t>‹#›</a:t>
            </a:fld>
            <a:endParaRPr lang="de-DE"/>
          </a:p>
        </p:txBody>
      </p:sp>
    </p:spTree>
    <p:extLst>
      <p:ext uri="{BB962C8B-B14F-4D97-AF65-F5344CB8AC3E}">
        <p14:creationId xmlns:p14="http://schemas.microsoft.com/office/powerpoint/2010/main" val="1872501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B2F26-FF1E-8B25-197B-5F12E2AC03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B7B31247-BCF7-7061-0832-11F1EC70BB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6D2D14DE-285A-0178-580B-D18DBE1F92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E431CA-D7AA-201E-63C5-0E215EA0BB07}"/>
              </a:ext>
            </a:extLst>
          </p:cNvPr>
          <p:cNvSpPr>
            <a:spLocks noGrp="1"/>
          </p:cNvSpPr>
          <p:nvPr>
            <p:ph type="dt" sz="half" idx="10"/>
          </p:nvPr>
        </p:nvSpPr>
        <p:spPr/>
        <p:txBody>
          <a:bodyPr/>
          <a:lstStyle/>
          <a:p>
            <a:fld id="{D2FEF4AD-6471-4512-8B13-70058F7E3A18}" type="datetimeFigureOut">
              <a:rPr lang="de-DE" smtClean="0"/>
              <a:t>03.02.2026</a:t>
            </a:fld>
            <a:endParaRPr lang="de-DE"/>
          </a:p>
        </p:txBody>
      </p:sp>
      <p:sp>
        <p:nvSpPr>
          <p:cNvPr id="6" name="Footer Placeholder 5">
            <a:extLst>
              <a:ext uri="{FF2B5EF4-FFF2-40B4-BE49-F238E27FC236}">
                <a16:creationId xmlns:a16="http://schemas.microsoft.com/office/drawing/2014/main" id="{573B1E47-FF25-24A7-7D37-073F2D831DCD}"/>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7D2A3FFA-37B4-13AA-DF3C-939B06CE826A}"/>
              </a:ext>
            </a:extLst>
          </p:cNvPr>
          <p:cNvSpPr>
            <a:spLocks noGrp="1"/>
          </p:cNvSpPr>
          <p:nvPr>
            <p:ph type="sldNum" sz="quarter" idx="12"/>
          </p:nvPr>
        </p:nvSpPr>
        <p:spPr/>
        <p:txBody>
          <a:bodyPr/>
          <a:lstStyle/>
          <a:p>
            <a:fld id="{BDEAABD2-5B6D-432D-B816-7541349C1E3A}" type="slidenum">
              <a:rPr lang="de-DE" smtClean="0"/>
              <a:t>‹#›</a:t>
            </a:fld>
            <a:endParaRPr lang="de-DE"/>
          </a:p>
        </p:txBody>
      </p:sp>
    </p:spTree>
    <p:extLst>
      <p:ext uri="{BB962C8B-B14F-4D97-AF65-F5344CB8AC3E}">
        <p14:creationId xmlns:p14="http://schemas.microsoft.com/office/powerpoint/2010/main" val="382325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13DC2-373E-AF06-32BF-4D964C5AF8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8A33F32D-3C12-8E56-1E1E-9B8EA1F709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a:extLst>
              <a:ext uri="{FF2B5EF4-FFF2-40B4-BE49-F238E27FC236}">
                <a16:creationId xmlns:a16="http://schemas.microsoft.com/office/drawing/2014/main" id="{385A8A63-6FBA-7DF2-CA6C-D4DB257298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DB580C-C658-E015-B081-19483FB65F1E}"/>
              </a:ext>
            </a:extLst>
          </p:cNvPr>
          <p:cNvSpPr>
            <a:spLocks noGrp="1"/>
          </p:cNvSpPr>
          <p:nvPr>
            <p:ph type="dt" sz="half" idx="10"/>
          </p:nvPr>
        </p:nvSpPr>
        <p:spPr/>
        <p:txBody>
          <a:bodyPr/>
          <a:lstStyle/>
          <a:p>
            <a:fld id="{D2FEF4AD-6471-4512-8B13-70058F7E3A18}" type="datetimeFigureOut">
              <a:rPr lang="de-DE" smtClean="0"/>
              <a:t>03.02.2026</a:t>
            </a:fld>
            <a:endParaRPr lang="de-DE"/>
          </a:p>
        </p:txBody>
      </p:sp>
      <p:sp>
        <p:nvSpPr>
          <p:cNvPr id="6" name="Footer Placeholder 5">
            <a:extLst>
              <a:ext uri="{FF2B5EF4-FFF2-40B4-BE49-F238E27FC236}">
                <a16:creationId xmlns:a16="http://schemas.microsoft.com/office/drawing/2014/main" id="{35B2D2E9-F58F-360E-1F64-5C5F1BAA0F3B}"/>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8B79552B-5678-1378-F802-B37971B1BF21}"/>
              </a:ext>
            </a:extLst>
          </p:cNvPr>
          <p:cNvSpPr>
            <a:spLocks noGrp="1"/>
          </p:cNvSpPr>
          <p:nvPr>
            <p:ph type="sldNum" sz="quarter" idx="12"/>
          </p:nvPr>
        </p:nvSpPr>
        <p:spPr/>
        <p:txBody>
          <a:bodyPr/>
          <a:lstStyle/>
          <a:p>
            <a:fld id="{BDEAABD2-5B6D-432D-B816-7541349C1E3A}" type="slidenum">
              <a:rPr lang="de-DE" smtClean="0"/>
              <a:t>‹#›</a:t>
            </a:fld>
            <a:endParaRPr lang="de-DE"/>
          </a:p>
        </p:txBody>
      </p:sp>
    </p:spTree>
    <p:extLst>
      <p:ext uri="{BB962C8B-B14F-4D97-AF65-F5344CB8AC3E}">
        <p14:creationId xmlns:p14="http://schemas.microsoft.com/office/powerpoint/2010/main" val="1334278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1C07C-2B35-3AC3-542F-4E2C3AC7D771}"/>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AA159653-9758-9E74-5E25-FEA3CFE3A3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13A05265-5EA1-0CC5-EE09-FAC5ACBCC539}"/>
              </a:ext>
            </a:extLst>
          </p:cNvPr>
          <p:cNvSpPr>
            <a:spLocks noGrp="1"/>
          </p:cNvSpPr>
          <p:nvPr>
            <p:ph type="dt" sz="half" idx="10"/>
          </p:nvPr>
        </p:nvSpPr>
        <p:spPr/>
        <p:txBody>
          <a:bodyPr/>
          <a:lstStyle/>
          <a:p>
            <a:fld id="{D2FEF4AD-6471-4512-8B13-70058F7E3A18}" type="datetimeFigureOut">
              <a:rPr lang="de-DE" smtClean="0"/>
              <a:t>03.02.2026</a:t>
            </a:fld>
            <a:endParaRPr lang="de-DE"/>
          </a:p>
        </p:txBody>
      </p:sp>
      <p:sp>
        <p:nvSpPr>
          <p:cNvPr id="5" name="Footer Placeholder 4">
            <a:extLst>
              <a:ext uri="{FF2B5EF4-FFF2-40B4-BE49-F238E27FC236}">
                <a16:creationId xmlns:a16="http://schemas.microsoft.com/office/drawing/2014/main" id="{5458B542-2146-6B9B-98D1-3AD8E62B04DE}"/>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78AB1EE5-3152-5EFE-111B-544BDFE8BD7F}"/>
              </a:ext>
            </a:extLst>
          </p:cNvPr>
          <p:cNvSpPr>
            <a:spLocks noGrp="1"/>
          </p:cNvSpPr>
          <p:nvPr>
            <p:ph type="sldNum" sz="quarter" idx="12"/>
          </p:nvPr>
        </p:nvSpPr>
        <p:spPr/>
        <p:txBody>
          <a:bodyPr/>
          <a:lstStyle/>
          <a:p>
            <a:fld id="{BDEAABD2-5B6D-432D-B816-7541349C1E3A}" type="slidenum">
              <a:rPr lang="de-DE" smtClean="0"/>
              <a:t>‹#›</a:t>
            </a:fld>
            <a:endParaRPr lang="de-DE"/>
          </a:p>
        </p:txBody>
      </p:sp>
    </p:spTree>
    <p:extLst>
      <p:ext uri="{BB962C8B-B14F-4D97-AF65-F5344CB8AC3E}">
        <p14:creationId xmlns:p14="http://schemas.microsoft.com/office/powerpoint/2010/main" val="1784664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E284E7-F89A-E8F2-AE7E-FA6060EAD14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4DB2F893-E639-0842-0C18-F3770A09E3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1EF881F4-D7CA-609E-938B-4B5DB6EF4449}"/>
              </a:ext>
            </a:extLst>
          </p:cNvPr>
          <p:cNvSpPr>
            <a:spLocks noGrp="1"/>
          </p:cNvSpPr>
          <p:nvPr>
            <p:ph type="dt" sz="half" idx="10"/>
          </p:nvPr>
        </p:nvSpPr>
        <p:spPr/>
        <p:txBody>
          <a:bodyPr/>
          <a:lstStyle/>
          <a:p>
            <a:fld id="{D2FEF4AD-6471-4512-8B13-70058F7E3A18}" type="datetimeFigureOut">
              <a:rPr lang="de-DE" smtClean="0"/>
              <a:t>03.02.2026</a:t>
            </a:fld>
            <a:endParaRPr lang="de-DE"/>
          </a:p>
        </p:txBody>
      </p:sp>
      <p:sp>
        <p:nvSpPr>
          <p:cNvPr id="5" name="Footer Placeholder 4">
            <a:extLst>
              <a:ext uri="{FF2B5EF4-FFF2-40B4-BE49-F238E27FC236}">
                <a16:creationId xmlns:a16="http://schemas.microsoft.com/office/drawing/2014/main" id="{EA64D22E-E5EB-B4D8-8529-BCEF9C7C35CC}"/>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24EC956F-2BBF-7A6F-01DF-45FEDB21C09D}"/>
              </a:ext>
            </a:extLst>
          </p:cNvPr>
          <p:cNvSpPr>
            <a:spLocks noGrp="1"/>
          </p:cNvSpPr>
          <p:nvPr>
            <p:ph type="sldNum" sz="quarter" idx="12"/>
          </p:nvPr>
        </p:nvSpPr>
        <p:spPr/>
        <p:txBody>
          <a:bodyPr/>
          <a:lstStyle/>
          <a:p>
            <a:fld id="{BDEAABD2-5B6D-432D-B816-7541349C1E3A}" type="slidenum">
              <a:rPr lang="de-DE" smtClean="0"/>
              <a:t>‹#›</a:t>
            </a:fld>
            <a:endParaRPr lang="de-DE"/>
          </a:p>
        </p:txBody>
      </p:sp>
    </p:spTree>
    <p:extLst>
      <p:ext uri="{BB962C8B-B14F-4D97-AF65-F5344CB8AC3E}">
        <p14:creationId xmlns:p14="http://schemas.microsoft.com/office/powerpoint/2010/main" val="3440909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306FDF-F603-0C2D-D40C-1C7524F6F5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C14C4900-340B-8415-17E1-55FEE24906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CD62DCA7-6A78-795D-DAA6-3F5FECBA42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2FEF4AD-6471-4512-8B13-70058F7E3A18}" type="datetimeFigureOut">
              <a:rPr lang="de-DE" smtClean="0"/>
              <a:t>03.02.2026</a:t>
            </a:fld>
            <a:endParaRPr lang="de-DE"/>
          </a:p>
        </p:txBody>
      </p:sp>
      <p:sp>
        <p:nvSpPr>
          <p:cNvPr id="5" name="Footer Placeholder 4">
            <a:extLst>
              <a:ext uri="{FF2B5EF4-FFF2-40B4-BE49-F238E27FC236}">
                <a16:creationId xmlns:a16="http://schemas.microsoft.com/office/drawing/2014/main" id="{29660053-299E-7FE8-F07A-5B110B0958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Slide Number Placeholder 5">
            <a:extLst>
              <a:ext uri="{FF2B5EF4-FFF2-40B4-BE49-F238E27FC236}">
                <a16:creationId xmlns:a16="http://schemas.microsoft.com/office/drawing/2014/main" id="{6F0B3F45-A53F-2A13-F397-4D4EEC4406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DEAABD2-5B6D-432D-B816-7541349C1E3A}" type="slidenum">
              <a:rPr lang="de-DE" smtClean="0"/>
              <a:t>‹#›</a:t>
            </a:fld>
            <a:endParaRPr lang="de-DE"/>
          </a:p>
        </p:txBody>
      </p:sp>
    </p:spTree>
    <p:extLst>
      <p:ext uri="{BB962C8B-B14F-4D97-AF65-F5344CB8AC3E}">
        <p14:creationId xmlns:p14="http://schemas.microsoft.com/office/powerpoint/2010/main" val="1148121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chart" Target="../charts/chart2.xml"/><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65252-4E7B-6E91-2322-403171ABBBE2}"/>
            </a:ext>
          </a:extLst>
        </p:cNvPr>
        <p:cNvGrpSpPr/>
        <p:nvPr/>
      </p:nvGrpSpPr>
      <p:grpSpPr>
        <a:xfrm>
          <a:off x="0" y="0"/>
          <a:ext cx="0" cy="0"/>
          <a:chOff x="0" y="0"/>
          <a:chExt cx="0" cy="0"/>
        </a:xfrm>
      </p:grpSpPr>
      <p:sp>
        <p:nvSpPr>
          <p:cNvPr id="21" name="Rechteck: abgerundete Ecken 20">
            <a:extLst>
              <a:ext uri="{FF2B5EF4-FFF2-40B4-BE49-F238E27FC236}">
                <a16:creationId xmlns:a16="http://schemas.microsoft.com/office/drawing/2014/main" id="{EF016874-56AA-1631-EBCC-015D38050ED6}"/>
              </a:ext>
            </a:extLst>
          </p:cNvPr>
          <p:cNvSpPr/>
          <p:nvPr/>
        </p:nvSpPr>
        <p:spPr>
          <a:xfrm>
            <a:off x="213586" y="976699"/>
            <a:ext cx="2019747" cy="62058"/>
          </a:xfrm>
          <a:prstGeom prst="roundRect">
            <a:avLst/>
          </a:prstGeom>
          <a:solidFill>
            <a:srgbClr val="1AA4E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2" name="Grafik 30">
            <a:extLst>
              <a:ext uri="{FF2B5EF4-FFF2-40B4-BE49-F238E27FC236}">
                <a16:creationId xmlns:a16="http://schemas.microsoft.com/office/drawing/2014/main" id="{E381F5F3-F147-A380-4F99-BD0BD53906D8}"/>
              </a:ext>
            </a:extLst>
          </p:cNvPr>
          <p:cNvPicPr>
            <a:picLocks noChangeAspect="1"/>
          </p:cNvPicPr>
          <p:nvPr/>
        </p:nvPicPr>
        <p:blipFill>
          <a:blip r:embed="rId3"/>
          <a:stretch>
            <a:fillRect/>
          </a:stretch>
        </p:blipFill>
        <p:spPr>
          <a:xfrm>
            <a:off x="10915630" y="222964"/>
            <a:ext cx="1105326" cy="240623"/>
          </a:xfrm>
          <a:prstGeom prst="rect">
            <a:avLst/>
          </a:prstGeom>
        </p:spPr>
      </p:pic>
      <p:sp>
        <p:nvSpPr>
          <p:cNvPr id="19" name="Rectangle: Rounded Corners 18">
            <a:extLst>
              <a:ext uri="{FF2B5EF4-FFF2-40B4-BE49-F238E27FC236}">
                <a16:creationId xmlns:a16="http://schemas.microsoft.com/office/drawing/2014/main" id="{9F208A86-3100-E2CB-D4E6-ED3D7B96052D}"/>
              </a:ext>
            </a:extLst>
          </p:cNvPr>
          <p:cNvSpPr/>
          <p:nvPr/>
        </p:nvSpPr>
        <p:spPr>
          <a:xfrm>
            <a:off x="2487563" y="1909138"/>
            <a:ext cx="4546287" cy="345046"/>
          </a:xfrm>
          <a:prstGeom prst="roundRect">
            <a:avLst/>
          </a:prstGeom>
          <a:solidFill>
            <a:srgbClr val="1AA4E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Annual (estimated total*: ~ 5.41 M ERC)</a:t>
            </a:r>
          </a:p>
        </p:txBody>
      </p:sp>
      <p:sp>
        <p:nvSpPr>
          <p:cNvPr id="20" name="Rectangle: Rounded Corners 19">
            <a:extLst>
              <a:ext uri="{FF2B5EF4-FFF2-40B4-BE49-F238E27FC236}">
                <a16:creationId xmlns:a16="http://schemas.microsoft.com/office/drawing/2014/main" id="{3C971D04-216E-663B-BA6A-872B28CB1BE7}"/>
              </a:ext>
            </a:extLst>
          </p:cNvPr>
          <p:cNvSpPr/>
          <p:nvPr/>
        </p:nvSpPr>
        <p:spPr>
          <a:xfrm>
            <a:off x="7263086" y="1909138"/>
            <a:ext cx="4546287" cy="347646"/>
          </a:xfrm>
          <a:prstGeom prst="roundRect">
            <a:avLst/>
          </a:prstGeom>
          <a:solidFill>
            <a:srgbClr val="1AA4E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Cumulative (estimated total*: ~ 5.41 M ERC)</a:t>
            </a:r>
          </a:p>
        </p:txBody>
      </p:sp>
      <p:sp>
        <p:nvSpPr>
          <p:cNvPr id="5" name="TextBox 4">
            <a:extLst>
              <a:ext uri="{FF2B5EF4-FFF2-40B4-BE49-F238E27FC236}">
                <a16:creationId xmlns:a16="http://schemas.microsoft.com/office/drawing/2014/main" id="{7D14751E-6B05-EC38-5ED4-E7C03CDF24A2}"/>
              </a:ext>
            </a:extLst>
          </p:cNvPr>
          <p:cNvSpPr txBox="1"/>
          <p:nvPr/>
        </p:nvSpPr>
        <p:spPr>
          <a:xfrm>
            <a:off x="2431696" y="5794811"/>
            <a:ext cx="4831390" cy="577081"/>
          </a:xfrm>
          <a:prstGeom prst="rect">
            <a:avLst/>
          </a:prstGeom>
          <a:noFill/>
        </p:spPr>
        <p:txBody>
          <a:bodyPr wrap="square" rtlCol="0">
            <a:spAutoFit/>
          </a:bodyPr>
          <a:lstStyle/>
          <a:p>
            <a:pPr marL="171450" indent="-171450">
              <a:buFont typeface="Arial" panose="020B0604020202020204" pitchFamily="34" charset="0"/>
              <a:buChar char="•"/>
              <a:defRPr/>
            </a:pPr>
            <a:r>
              <a:rPr lang="en-US" sz="1050" dirty="0">
                <a:solidFill>
                  <a:prstClr val="black"/>
                </a:solidFill>
              </a:rPr>
              <a:t>* Total estimated ERC volume over crediting period</a:t>
            </a:r>
          </a:p>
          <a:p>
            <a:pPr marL="171450" indent="-171450">
              <a:buFont typeface="Arial" panose="020B0604020202020204" pitchFamily="34" charset="0"/>
              <a:buChar char="•"/>
              <a:defRPr/>
            </a:pPr>
            <a:r>
              <a:rPr lang="en-US" sz="1050" dirty="0">
                <a:solidFill>
                  <a:prstClr val="black"/>
                </a:solidFill>
              </a:rPr>
              <a:t>Chart shows ERs generated, delivery of ER credits may take additional time</a:t>
            </a:r>
          </a:p>
          <a:p>
            <a:pPr marL="171450" indent="-171450">
              <a:buFont typeface="Arial" panose="020B0604020202020204" pitchFamily="34" charset="0"/>
              <a:buChar char="•"/>
              <a:defRPr/>
            </a:pPr>
            <a:r>
              <a:rPr lang="en-US" sz="1050" dirty="0">
                <a:solidFill>
                  <a:prstClr val="black"/>
                </a:solidFill>
              </a:rPr>
              <a:t>Last update of data from underlying Operation:  September 3rd, 2025</a:t>
            </a:r>
          </a:p>
        </p:txBody>
      </p:sp>
      <p:graphicFrame>
        <p:nvGraphicFramePr>
          <p:cNvPr id="4" name="Table 3">
            <a:extLst>
              <a:ext uri="{FF2B5EF4-FFF2-40B4-BE49-F238E27FC236}">
                <a16:creationId xmlns:a16="http://schemas.microsoft.com/office/drawing/2014/main" id="{D52689DB-8D3C-D90B-2549-70B87B74349A}"/>
              </a:ext>
            </a:extLst>
          </p:cNvPr>
          <p:cNvGraphicFramePr>
            <a:graphicFrameLocks noGrp="1"/>
          </p:cNvGraphicFramePr>
          <p:nvPr/>
        </p:nvGraphicFramePr>
        <p:xfrm>
          <a:off x="174225" y="2333881"/>
          <a:ext cx="2098470" cy="3164132"/>
        </p:xfrm>
        <a:graphic>
          <a:graphicData uri="http://schemas.openxmlformats.org/drawingml/2006/table">
            <a:tbl>
              <a:tblPr>
                <a:tableStyleId>{5C22544A-7EE6-4342-B048-85BDC9FD1C3A}</a:tableStyleId>
              </a:tblPr>
              <a:tblGrid>
                <a:gridCol w="952679">
                  <a:extLst>
                    <a:ext uri="{9D8B030D-6E8A-4147-A177-3AD203B41FA5}">
                      <a16:colId xmlns:a16="http://schemas.microsoft.com/office/drawing/2014/main" val="3494588216"/>
                    </a:ext>
                  </a:extLst>
                </a:gridCol>
                <a:gridCol w="1145791">
                  <a:extLst>
                    <a:ext uri="{9D8B030D-6E8A-4147-A177-3AD203B41FA5}">
                      <a16:colId xmlns:a16="http://schemas.microsoft.com/office/drawing/2014/main" val="2734050579"/>
                    </a:ext>
                  </a:extLst>
                </a:gridCol>
              </a:tblGrid>
              <a:tr h="414053">
                <a:tc gridSpan="2">
                  <a:txBody>
                    <a:bodyPr/>
                    <a:lstStyle/>
                    <a:p>
                      <a:pPr algn="ctr" fontAlgn="ctr"/>
                      <a:r>
                        <a:rPr lang="de-DE" sz="1400" b="1" i="1"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Tanzania</a:t>
                      </a:r>
                    </a:p>
                  </a:txBody>
                  <a:tcPr marL="15706" marR="15706" marT="15706" marB="0" anchor="ctr">
                    <a:solidFill>
                      <a:schemeClr val="accent1">
                        <a:lumMod val="60000"/>
                        <a:lumOff val="40000"/>
                      </a:schemeClr>
                    </a:solidFill>
                  </a:tcPr>
                </a:tc>
                <a:tc hMerge="1">
                  <a:txBody>
                    <a:bodyPr/>
                    <a:lstStyle/>
                    <a:p>
                      <a:pPr algn="ctr" fontAlgn="b"/>
                      <a:endParaRPr lang="de-DE" sz="1400" b="0" i="1"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15706" marR="15706" marT="15706" marB="0" anchor="ctr">
                    <a:solidFill>
                      <a:schemeClr val="accent1">
                        <a:lumMod val="60000"/>
                        <a:lumOff val="40000"/>
                      </a:schemeClr>
                    </a:solidFill>
                  </a:tcPr>
                </a:tc>
                <a:extLst>
                  <a:ext uri="{0D108BD9-81ED-4DB2-BD59-A6C34878D82A}">
                    <a16:rowId xmlns:a16="http://schemas.microsoft.com/office/drawing/2014/main" val="2484784478"/>
                  </a:ext>
                </a:extLst>
              </a:tr>
              <a:tr h="758182">
                <a:tc>
                  <a:txBody>
                    <a:bodyPr/>
                    <a:lstStyle/>
                    <a:p>
                      <a:pPr algn="ctr" fontAlgn="ctr"/>
                      <a:r>
                        <a:rPr lang="de-DE" sz="1400" b="1" i="1"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Technology</a:t>
                      </a:r>
                    </a:p>
                  </a:txBody>
                  <a:tcPr marL="15706" marR="15706" marT="15706" marB="0" anchor="ctr">
                    <a:solidFill>
                      <a:schemeClr val="accent1">
                        <a:lumMod val="60000"/>
                        <a:lumOff val="40000"/>
                      </a:schemeClr>
                    </a:solidFill>
                  </a:tcPr>
                </a:tc>
                <a:tc>
                  <a:txBody>
                    <a:bodyPr/>
                    <a:lstStyle/>
                    <a:p>
                      <a:pPr algn="ctr" fontAlgn="b"/>
                      <a:r>
                        <a:rPr lang="de-DE" sz="1400" b="1" i="1"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Number of Unique Connections</a:t>
                      </a:r>
                    </a:p>
                  </a:txBody>
                  <a:tcPr marL="15706" marR="15706" marT="15706" marB="0" anchor="ctr">
                    <a:solidFill>
                      <a:schemeClr val="accent1">
                        <a:lumMod val="60000"/>
                        <a:lumOff val="40000"/>
                      </a:schemeClr>
                    </a:solidFill>
                  </a:tcPr>
                </a:tc>
                <a:extLst>
                  <a:ext uri="{0D108BD9-81ED-4DB2-BD59-A6C34878D82A}">
                    <a16:rowId xmlns:a16="http://schemas.microsoft.com/office/drawing/2014/main" val="2289477045"/>
                  </a:ext>
                </a:extLst>
              </a:tr>
              <a:tr h="758182">
                <a:tc>
                  <a:txBody>
                    <a:bodyPr/>
                    <a:lstStyle/>
                    <a:p>
                      <a:pPr algn="ctr" fontAlgn="ctr"/>
                      <a:r>
                        <a:rPr lang="de-DE" sz="1400" b="1"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On-grid connections (HH)</a:t>
                      </a:r>
                    </a:p>
                  </a:txBody>
                  <a:tcPr marL="15706" marR="15706" marT="15706" marB="0" anchor="ctr">
                    <a:solidFill>
                      <a:schemeClr val="bg1">
                        <a:lumMod val="95000"/>
                      </a:schemeClr>
                    </a:solidFill>
                  </a:tcPr>
                </a:tc>
                <a:tc>
                  <a:txBody>
                    <a:bodyPr/>
                    <a:lstStyle/>
                    <a:p>
                      <a:pPr algn="ctr" fontAlgn="b"/>
                      <a:r>
                        <a:rPr lang="de-DE" sz="1400" b="1"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1,084,356</a:t>
                      </a:r>
                    </a:p>
                    <a:p>
                      <a:pPr algn="ctr" fontAlgn="b"/>
                      <a:r>
                        <a:rPr lang="de-DE" sz="1400" b="1"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r>
                        <a:rPr lang="de-DE" sz="1400" b="1" i="0" u="none" strike="noStrike"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achieved</a:t>
                      </a:r>
                      <a:r>
                        <a:rPr lang="de-DE" sz="1400" b="1"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txBody>
                  <a:tcPr marL="15706" marR="15706" marT="15706" marB="0" anchor="ctr">
                    <a:solidFill>
                      <a:schemeClr val="bg1">
                        <a:lumMod val="95000"/>
                      </a:schemeClr>
                    </a:solidFill>
                  </a:tcPr>
                </a:tc>
                <a:extLst>
                  <a:ext uri="{0D108BD9-81ED-4DB2-BD59-A6C34878D82A}">
                    <a16:rowId xmlns:a16="http://schemas.microsoft.com/office/drawing/2014/main" val="3119977041"/>
                  </a:ext>
                </a:extLst>
              </a:tr>
              <a:tr h="641531">
                <a:tc>
                  <a:txBody>
                    <a:bodyPr/>
                    <a:lstStyle/>
                    <a:p>
                      <a:pPr algn="ctr" fontAlgn="ctr"/>
                      <a:r>
                        <a:rPr lang="de-DE" sz="1400" b="1"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Solar Home Systems</a:t>
                      </a:r>
                      <a:endParaRPr lang="de-DE" sz="1400" b="1"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06" marR="15706" marT="15706" marB="0" anchor="ctr">
                    <a:solidFill>
                      <a:schemeClr val="bg1">
                        <a:lumMod val="95000"/>
                      </a:schemeClr>
                    </a:solidFill>
                  </a:tcPr>
                </a:tc>
                <a:tc>
                  <a:txBody>
                    <a:bodyPr/>
                    <a:lstStyle/>
                    <a:p>
                      <a:pPr algn="ctr" fontAlgn="b"/>
                      <a:r>
                        <a:rPr lang="de-DE" sz="1400" b="1"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20,000 </a:t>
                      </a:r>
                    </a:p>
                    <a:p>
                      <a:pPr algn="ctr" fontAlgn="b"/>
                      <a:r>
                        <a:rPr lang="de-DE" sz="1300" b="1" i="1"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(by June 2026)</a:t>
                      </a:r>
                      <a:r>
                        <a:rPr lang="de-DE" sz="1400" b="1"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txBody>
                  <a:tcPr marL="15706" marR="15706" marT="15706" marB="0" anchor="ctr">
                    <a:solidFill>
                      <a:schemeClr val="bg1">
                        <a:lumMod val="95000"/>
                      </a:schemeClr>
                    </a:solidFill>
                  </a:tcPr>
                </a:tc>
                <a:extLst>
                  <a:ext uri="{0D108BD9-81ED-4DB2-BD59-A6C34878D82A}">
                    <a16:rowId xmlns:a16="http://schemas.microsoft.com/office/drawing/2014/main" val="497425993"/>
                  </a:ext>
                </a:extLst>
              </a:tr>
              <a:tr h="592184">
                <a:tc>
                  <a:txBody>
                    <a:bodyPr/>
                    <a:lstStyle/>
                    <a:p>
                      <a:pPr algn="ctr" fontAlgn="ctr"/>
                      <a:r>
                        <a:rPr lang="de-DE" sz="1400" b="1"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Cookstoves</a:t>
                      </a:r>
                    </a:p>
                  </a:txBody>
                  <a:tcPr marL="15706" marR="15706" marT="15706" marB="0" anchor="ctr">
                    <a:solidFill>
                      <a:schemeClr val="bg1">
                        <a:lumMod val="95000"/>
                      </a:schemeClr>
                    </a:solidFill>
                  </a:tcPr>
                </a:tc>
                <a:tc>
                  <a:txBody>
                    <a:bodyPr/>
                    <a:lstStyle/>
                    <a:p>
                      <a:pPr algn="ctr" fontAlgn="b"/>
                      <a:r>
                        <a:rPr lang="de-DE" sz="1400" b="1"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200,000</a:t>
                      </a:r>
                    </a:p>
                    <a:p>
                      <a:pPr algn="ctr" fontAlgn="b"/>
                      <a:r>
                        <a:rPr lang="de-DE" sz="1400" b="1" i="1"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r>
                        <a:rPr lang="de-DE" sz="1400" b="1" i="1" u="none" strike="noStrike"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by</a:t>
                      </a:r>
                      <a:r>
                        <a:rPr lang="de-DE" sz="1400" b="1" i="1"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June 2026)</a:t>
                      </a:r>
                      <a:endParaRPr lang="de-DE" sz="1400" b="1"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06" marR="15706" marT="15706" marB="0" anchor="ctr">
                    <a:solidFill>
                      <a:schemeClr val="bg1">
                        <a:lumMod val="95000"/>
                      </a:schemeClr>
                    </a:solidFill>
                  </a:tcPr>
                </a:tc>
                <a:extLst>
                  <a:ext uri="{0D108BD9-81ED-4DB2-BD59-A6C34878D82A}">
                    <a16:rowId xmlns:a16="http://schemas.microsoft.com/office/drawing/2014/main" val="2552646323"/>
                  </a:ext>
                </a:extLst>
              </a:tr>
            </a:tbl>
          </a:graphicData>
        </a:graphic>
      </p:graphicFrame>
      <p:sp>
        <p:nvSpPr>
          <p:cNvPr id="8" name="TextBox 7">
            <a:extLst>
              <a:ext uri="{FF2B5EF4-FFF2-40B4-BE49-F238E27FC236}">
                <a16:creationId xmlns:a16="http://schemas.microsoft.com/office/drawing/2014/main" id="{B210B977-3F0B-1A51-CB15-A7610208D850}"/>
              </a:ext>
            </a:extLst>
          </p:cNvPr>
          <p:cNvSpPr txBox="1"/>
          <p:nvPr/>
        </p:nvSpPr>
        <p:spPr>
          <a:xfrm>
            <a:off x="7298365" y="5826651"/>
            <a:ext cx="4511008" cy="430887"/>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Indicative associated carbon revenue </a:t>
            </a: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~$108 - $162 million IF expected ERCs sold @ $20-30/tCO2</a:t>
            </a:r>
          </a:p>
        </p:txBody>
      </p:sp>
      <p:graphicFrame>
        <p:nvGraphicFramePr>
          <p:cNvPr id="3" name="Chart 2">
            <a:extLst>
              <a:ext uri="{FF2B5EF4-FFF2-40B4-BE49-F238E27FC236}">
                <a16:creationId xmlns:a16="http://schemas.microsoft.com/office/drawing/2014/main" id="{E1D89347-6990-7648-73B4-A350B3D0E99B}"/>
              </a:ext>
            </a:extLst>
          </p:cNvPr>
          <p:cNvGraphicFramePr/>
          <p:nvPr/>
        </p:nvGraphicFramePr>
        <p:xfrm>
          <a:off x="2521910" y="2370142"/>
          <a:ext cx="4511940" cy="336806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96A1A643-4EED-C7C1-37E7-07CE40B9E3A3}"/>
              </a:ext>
            </a:extLst>
          </p:cNvPr>
          <p:cNvGraphicFramePr/>
          <p:nvPr/>
        </p:nvGraphicFramePr>
        <p:xfrm>
          <a:off x="7283065" y="2370142"/>
          <a:ext cx="4491029" cy="3368068"/>
        </p:xfrm>
        <a:graphic>
          <a:graphicData uri="http://schemas.openxmlformats.org/drawingml/2006/chart">
            <c:chart xmlns:c="http://schemas.openxmlformats.org/drawingml/2006/chart" xmlns:r="http://schemas.openxmlformats.org/officeDocument/2006/relationships" r:id="rId5"/>
          </a:graphicData>
        </a:graphic>
      </p:graphicFrame>
      <p:pic>
        <p:nvPicPr>
          <p:cNvPr id="15" name="Picture 14">
            <a:extLst>
              <a:ext uri="{FF2B5EF4-FFF2-40B4-BE49-F238E27FC236}">
                <a16:creationId xmlns:a16="http://schemas.microsoft.com/office/drawing/2014/main" id="{E7D03636-0183-999F-4AD0-CFCF9D6DCE64}"/>
              </a:ext>
            </a:extLst>
          </p:cNvPr>
          <p:cNvPicPr>
            <a:picLocks noChangeAspect="1"/>
          </p:cNvPicPr>
          <p:nvPr/>
        </p:nvPicPr>
        <p:blipFill>
          <a:blip r:embed="rId6"/>
          <a:stretch>
            <a:fillRect/>
          </a:stretch>
        </p:blipFill>
        <p:spPr>
          <a:xfrm>
            <a:off x="8799407" y="2460103"/>
            <a:ext cx="2831812" cy="215812"/>
          </a:xfrm>
          <a:prstGeom prst="rect">
            <a:avLst/>
          </a:prstGeom>
        </p:spPr>
      </p:pic>
      <p:sp>
        <p:nvSpPr>
          <p:cNvPr id="10" name="TextBox 9">
            <a:extLst>
              <a:ext uri="{FF2B5EF4-FFF2-40B4-BE49-F238E27FC236}">
                <a16:creationId xmlns:a16="http://schemas.microsoft.com/office/drawing/2014/main" id="{0581CBE7-2623-9CF8-AE7F-C3E15DB28521}"/>
              </a:ext>
            </a:extLst>
          </p:cNvPr>
          <p:cNvSpPr txBox="1"/>
          <p:nvPr/>
        </p:nvSpPr>
        <p:spPr>
          <a:xfrm>
            <a:off x="213586" y="176487"/>
            <a:ext cx="10008098" cy="738664"/>
          </a:xfrm>
          <a:prstGeom prst="rect">
            <a:avLst/>
          </a:prstGeom>
          <a:noFill/>
        </p:spPr>
        <p:txBody>
          <a:bodyPr wrap="square">
            <a:spAutoFit/>
          </a:bodyPr>
          <a:lstStyle/>
          <a:p>
            <a:pPr lvl="0">
              <a:defRPr/>
            </a:pPr>
            <a:r>
              <a:rPr lang="en-US" sz="2100" b="1" dirty="0">
                <a:latin typeface="Arial" panose="020B0604020202020204" pitchFamily="34" charset="0"/>
                <a:ea typeface="Calibri" panose="020F0502020204030204" pitchFamily="34" charset="0"/>
                <a:cs typeface="Arial" panose="020B0604020202020204" pitchFamily="34" charset="0"/>
              </a:rPr>
              <a:t>Tanzania: </a:t>
            </a:r>
            <a:r>
              <a:rPr lang="en-US" sz="2100" b="1" u="sng" dirty="0">
                <a:latin typeface="Arial" panose="020B0604020202020204" pitchFamily="34" charset="0"/>
                <a:ea typeface="Calibri" panose="020F0502020204030204" pitchFamily="34" charset="0"/>
                <a:cs typeface="Arial" panose="020B0604020202020204" pitchFamily="34" charset="0"/>
              </a:rPr>
              <a:t>Preliminary </a:t>
            </a:r>
            <a:r>
              <a:rPr lang="en-US" sz="2100" b="1" u="sng" dirty="0">
                <a:solidFill>
                  <a:prstClr val="black"/>
                </a:solidFill>
                <a:latin typeface="Arial"/>
                <a:cs typeface="Arial"/>
              </a:rPr>
              <a:t>Indicative</a:t>
            </a:r>
            <a:r>
              <a:rPr lang="en-US" sz="2100" b="1" dirty="0">
                <a:solidFill>
                  <a:prstClr val="black"/>
                </a:solidFill>
                <a:latin typeface="Arial"/>
                <a:cs typeface="Arial"/>
              </a:rPr>
              <a:t> Emission Reduction Credit (ERC) Estimates* </a:t>
            </a:r>
          </a:p>
          <a:p>
            <a:r>
              <a:rPr lang="en-US" sz="21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In Million ERC</a:t>
            </a:r>
          </a:p>
        </p:txBody>
      </p:sp>
      <p:sp>
        <p:nvSpPr>
          <p:cNvPr id="14" name="TextBox 13">
            <a:extLst>
              <a:ext uri="{FF2B5EF4-FFF2-40B4-BE49-F238E27FC236}">
                <a16:creationId xmlns:a16="http://schemas.microsoft.com/office/drawing/2014/main" id="{FEB3AA5A-D911-EEA6-670C-4D23CE18E01A}"/>
              </a:ext>
            </a:extLst>
          </p:cNvPr>
          <p:cNvSpPr txBox="1"/>
          <p:nvPr/>
        </p:nvSpPr>
        <p:spPr>
          <a:xfrm>
            <a:off x="142571" y="1151558"/>
            <a:ext cx="11878385" cy="646331"/>
          </a:xfrm>
          <a:prstGeom prst="rect">
            <a:avLst/>
          </a:prstGeom>
          <a:noFill/>
          <a:ln w="38100">
            <a:solidFill>
              <a:schemeClr val="accent1"/>
            </a:solidFill>
          </a:ln>
        </p:spPr>
        <p:txBody>
          <a:bodyPr wrap="square" lIns="91440" tIns="45720" rIns="91440" bIns="45720" rtlCol="0" anchor="t">
            <a:spAutoFit/>
          </a:bodyPr>
          <a:lstStyle/>
          <a:p>
            <a:pPr>
              <a:defRPr/>
            </a:pPr>
            <a:r>
              <a:rPr lang="en-US" dirty="0">
                <a:solidFill>
                  <a:prstClr val="black"/>
                </a:solidFill>
              </a:rPr>
              <a:t>Tanzania ASCENT program: $300M PforR (P179631); approved Nov 2023; electricity access to 4 million people</a:t>
            </a:r>
          </a:p>
          <a:p>
            <a:pPr>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Implementing Agency: </a:t>
            </a:r>
            <a:r>
              <a:rPr lang="en-US" dirty="0">
                <a:solidFill>
                  <a:prstClr val="black"/>
                </a:solidFill>
              </a:rPr>
              <a:t>Tanzania Rural Energy Agency (REA)</a:t>
            </a:r>
          </a:p>
        </p:txBody>
      </p:sp>
      <p:sp>
        <p:nvSpPr>
          <p:cNvPr id="7" name="TextBox 6">
            <a:extLst>
              <a:ext uri="{FF2B5EF4-FFF2-40B4-BE49-F238E27FC236}">
                <a16:creationId xmlns:a16="http://schemas.microsoft.com/office/drawing/2014/main" id="{D2248E1C-CC82-E1CB-C374-67F94EB1B705}"/>
              </a:ext>
            </a:extLst>
          </p:cNvPr>
          <p:cNvSpPr txBox="1"/>
          <p:nvPr/>
        </p:nvSpPr>
        <p:spPr>
          <a:xfrm>
            <a:off x="142571" y="5594747"/>
            <a:ext cx="1937379" cy="400110"/>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de-DE" sz="1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Including</a:t>
            </a:r>
            <a:r>
              <a:rPr kumimoji="0" lang="de-DE" sz="1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de-DE" sz="1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installation</a:t>
            </a:r>
            <a:r>
              <a:rPr kumimoji="0" lang="de-DE" sz="1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de-DE" sz="1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from</a:t>
            </a:r>
            <a:r>
              <a:rPr kumimoji="0" lang="de-DE" sz="1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de-DE" sz="1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January</a:t>
            </a:r>
            <a:r>
              <a:rPr kumimoji="0" lang="de-DE" sz="1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1st 2023</a:t>
            </a:r>
          </a:p>
        </p:txBody>
      </p:sp>
      <p:sp>
        <p:nvSpPr>
          <p:cNvPr id="12" name="TextBox 11">
            <a:extLst>
              <a:ext uri="{FF2B5EF4-FFF2-40B4-BE49-F238E27FC236}">
                <a16:creationId xmlns:a16="http://schemas.microsoft.com/office/drawing/2014/main" id="{F8DDC3DE-88B4-C939-3501-5BEBF729F367}"/>
              </a:ext>
            </a:extLst>
          </p:cNvPr>
          <p:cNvSpPr txBox="1"/>
          <p:nvPr/>
        </p:nvSpPr>
        <p:spPr>
          <a:xfrm>
            <a:off x="94639" y="6345979"/>
            <a:ext cx="10127045" cy="553998"/>
          </a:xfrm>
          <a:prstGeom prst="rect">
            <a:avLst/>
          </a:prstGeom>
          <a:noFill/>
        </p:spPr>
        <p:txBody>
          <a:bodyPr wrap="square">
            <a:spAutoFit/>
          </a:bodyPr>
          <a:lstStyle/>
          <a:p>
            <a:pPr fontAlgn="b">
              <a:spcAft>
                <a:spcPts val="1200"/>
              </a:spcAft>
            </a:pPr>
            <a:r>
              <a:rPr lang="en-US" sz="1000" dirty="0">
                <a:latin typeface="Arial" panose="020B0604020202020204" pitchFamily="34" charset="0"/>
                <a:cs typeface="Arial" panose="020B0604020202020204" pitchFamily="34" charset="0"/>
              </a:rPr>
              <a:t>*Estimates are preliminary indicative only and will be updated once the final version of the Energy Access Standard has been published. Estimates are subject to ongoing revisions to account for evolving country-level assumptions and progress in the implementation of the underlying energy access projects. To generate ERs, all necessary data points as required per methodology need to be available and collected in the correct format at the correct time. </a:t>
            </a:r>
          </a:p>
        </p:txBody>
      </p:sp>
    </p:spTree>
    <p:extLst>
      <p:ext uri="{BB962C8B-B14F-4D97-AF65-F5344CB8AC3E}">
        <p14:creationId xmlns:p14="http://schemas.microsoft.com/office/powerpoint/2010/main" val="1329968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C8563622FBB8C469F524D5E31BDBD94" ma:contentTypeVersion="14" ma:contentTypeDescription="Ein neues Dokument erstellen." ma:contentTypeScope="" ma:versionID="804e3f6fe8ff56d40c2c790cdf088cef">
  <xsd:schema xmlns:xsd="http://www.w3.org/2001/XMLSchema" xmlns:xs="http://www.w3.org/2001/XMLSchema" xmlns:p="http://schemas.microsoft.com/office/2006/metadata/properties" xmlns:ns1="http://schemas.microsoft.com/sharepoint/v3" xmlns:ns2="9ef3b46c-1eea-48ad-acab-85e3850001ce" targetNamespace="http://schemas.microsoft.com/office/2006/metadata/properties" ma:root="true" ma:fieldsID="ad3b615754abc9b60902f6797f9a0bcf" ns1:_="" ns2:_="">
    <xsd:import namespace="http://schemas.microsoft.com/sharepoint/v3"/>
    <xsd:import namespace="9ef3b46c-1eea-48ad-acab-85e3850001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Eigenschaften der einheitlichen Compliancerichtlinie" ma:hidden="true" ma:internalName="_ip_UnifiedCompliancePolicyProperties">
      <xsd:simpleType>
        <xsd:restriction base="dms:Note"/>
      </xsd:simpleType>
    </xsd:element>
    <xsd:element name="_ip_UnifiedCompliancePolicyUIAction" ma:index="19" nillable="true" ma:displayName="UI-Aktion der einheitlichen Compliancerichtlini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f3b46c-1eea-48ad-acab-85e3850001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2a6c10d7-b926-4fc0-945e-3cbf5049f6bd"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9ef3b46c-1eea-48ad-acab-85e3850001c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B38C231-412F-4F12-A4CC-F6389492CE1F}"/>
</file>

<file path=customXml/itemProps2.xml><?xml version="1.0" encoding="utf-8"?>
<ds:datastoreItem xmlns:ds="http://schemas.openxmlformats.org/officeDocument/2006/customXml" ds:itemID="{60B88F57-83B8-4593-A676-196710273FAF}"/>
</file>

<file path=customXml/itemProps3.xml><?xml version="1.0" encoding="utf-8"?>
<ds:datastoreItem xmlns:ds="http://schemas.openxmlformats.org/officeDocument/2006/customXml" ds:itemID="{37885BC6-0F3F-4273-A20F-C8BC75E87644}"/>
</file>

<file path=docProps/app.xml><?xml version="1.0" encoding="utf-8"?>
<Properties xmlns="http://schemas.openxmlformats.org/officeDocument/2006/extended-properties" xmlns:vt="http://schemas.openxmlformats.org/officeDocument/2006/docPropsVTypes">
  <TotalTime>0</TotalTime>
  <Words>230</Words>
  <Application>Microsoft Office PowerPoint</Application>
  <PresentationFormat>Widescreen</PresentationFormat>
  <Paragraphs>26</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Aptos Display</vt:lpstr>
      <vt:lpstr>Arial</vt:lpstr>
      <vt:lpstr>Calibri</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Tom Carlowitz</dc:creator>
  <cp:lastModifiedBy>Tom Carlowitz</cp:lastModifiedBy>
  <cp:revision>1</cp:revision>
  <dcterms:created xsi:type="dcterms:W3CDTF">2026-02-03T11:09:58Z</dcterms:created>
  <dcterms:modified xsi:type="dcterms:W3CDTF">2026-02-03T11:10:48Z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0x010100EC8563622FBB8C469F524D5E31BDBD94</vt:lpwstr>
  </property>
</Properties>
</file>