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style1.xml" ContentType="application/vnd.ms-office.chartstyle+xml"/>
  <Override PartName="/ppt/charts/colors2.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147481712" r:id="rId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8" d="100"/>
          <a:sy n="58" d="100"/>
        </p:scale>
        <p:origin x="920"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521523339963845E-2"/>
          <c:y val="0.22634018766627345"/>
          <c:w val="0.88206754397142839"/>
          <c:h val="0.64233443927755318"/>
        </c:manualLayout>
      </c:layout>
      <c:areaChart>
        <c:grouping val="stacked"/>
        <c:varyColors val="0"/>
        <c:ser>
          <c:idx val="0"/>
          <c:order val="0"/>
          <c:tx>
            <c:strRef>
              <c:f>Sheet1!$A$2</c:f>
              <c:strCache>
                <c:ptCount val="1"/>
                <c:pt idx="0">
                  <c:v>On-Grid</c:v>
                </c:pt>
              </c:strCache>
            </c:strRef>
          </c:tx>
          <c:spPr>
            <a:solidFill>
              <a:srgbClr val="135878"/>
            </a:soli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Sheet1!$C$2:$W$2</c:f>
              <c:numCache>
                <c:formatCode>#,##0</c:formatCode>
                <c:ptCount val="21"/>
                <c:pt idx="0">
                  <c:v>0</c:v>
                </c:pt>
                <c:pt idx="1">
                  <c:v>0</c:v>
                </c:pt>
                <c:pt idx="2">
                  <c:v>4270.5280000000012</c:v>
                </c:pt>
                <c:pt idx="3">
                  <c:v>28685.056000000008</c:v>
                </c:pt>
                <c:pt idx="4">
                  <c:v>93387.584000000017</c:v>
                </c:pt>
                <c:pt idx="5">
                  <c:v>178234.11200000002</c:v>
                </c:pt>
                <c:pt idx="6">
                  <c:v>263080.64</c:v>
                </c:pt>
                <c:pt idx="7">
                  <c:v>347927.16800000006</c:v>
                </c:pt>
                <c:pt idx="8">
                  <c:v>432773.69600000011</c:v>
                </c:pt>
                <c:pt idx="9">
                  <c:v>517620.22400000016</c:v>
                </c:pt>
                <c:pt idx="10">
                  <c:v>602466.75200000021</c:v>
                </c:pt>
                <c:pt idx="11">
                  <c:v>687313.28000000026</c:v>
                </c:pt>
                <c:pt idx="12">
                  <c:v>772159.80800000031</c:v>
                </c:pt>
                <c:pt idx="13">
                  <c:v>857006.33600000036</c:v>
                </c:pt>
                <c:pt idx="14">
                  <c:v>941852.86400000041</c:v>
                </c:pt>
                <c:pt idx="15">
                  <c:v>1026699.3920000005</c:v>
                </c:pt>
                <c:pt idx="16">
                  <c:v>1111545.9200000004</c:v>
                </c:pt>
                <c:pt idx="17">
                  <c:v>1192121.9200000004</c:v>
                </c:pt>
                <c:pt idx="18">
                  <c:v>1252553.9200000004</c:v>
                </c:pt>
                <c:pt idx="19">
                  <c:v>1272697.9200000004</c:v>
                </c:pt>
                <c:pt idx="20">
                  <c:v>1272697.9200000004</c:v>
                </c:pt>
              </c:numCache>
            </c:numRef>
          </c:val>
          <c:extLst>
            <c:ext xmlns:c16="http://schemas.microsoft.com/office/drawing/2014/chart" uri="{C3380CC4-5D6E-409C-BE32-E72D297353CC}">
              <c16:uniqueId val="{00000000-2EA3-4C5B-BB08-387439A4C2E8}"/>
            </c:ext>
          </c:extLst>
        </c:ser>
        <c:ser>
          <c:idx val="1"/>
          <c:order val="1"/>
          <c:tx>
            <c:strRef>
              <c:f>Sheet1!$A$3</c:f>
              <c:strCache>
                <c:ptCount val="1"/>
                <c:pt idx="0">
                  <c:v>SHS</c:v>
                </c:pt>
              </c:strCache>
            </c:strRef>
          </c:tx>
          <c:spPr>
            <a:solidFill>
              <a:srgbClr val="DD793D"/>
            </a:solidFill>
            <a:ln w="0">
              <a:solidFill>
                <a:schemeClr val="bg1">
                  <a:lumMod val="95000"/>
                </a:schemeClr>
              </a:solid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Sheet1!$C$3:$W$3</c:f>
              <c:numCache>
                <c:formatCode>#,##0</c:formatCode>
                <c:ptCount val="21"/>
                <c:pt idx="0">
                  <c:v>0</c:v>
                </c:pt>
                <c:pt idx="1">
                  <c:v>1725.0000000000002</c:v>
                </c:pt>
                <c:pt idx="2">
                  <c:v>5175.0000000000009</c:v>
                </c:pt>
                <c:pt idx="3">
                  <c:v>10350</c:v>
                </c:pt>
                <c:pt idx="4">
                  <c:v>18975</c:v>
                </c:pt>
                <c:pt idx="5">
                  <c:v>27600</c:v>
                </c:pt>
                <c:pt idx="6">
                  <c:v>36225</c:v>
                </c:pt>
                <c:pt idx="7">
                  <c:v>44850</c:v>
                </c:pt>
                <c:pt idx="8">
                  <c:v>53475</c:v>
                </c:pt>
                <c:pt idx="9">
                  <c:v>62100</c:v>
                </c:pt>
                <c:pt idx="10">
                  <c:v>70725</c:v>
                </c:pt>
                <c:pt idx="11">
                  <c:v>77625</c:v>
                </c:pt>
                <c:pt idx="12">
                  <c:v>82800</c:v>
                </c:pt>
                <c:pt idx="13">
                  <c:v>86250</c:v>
                </c:pt>
                <c:pt idx="14">
                  <c:v>86250</c:v>
                </c:pt>
                <c:pt idx="15">
                  <c:v>86250</c:v>
                </c:pt>
                <c:pt idx="16">
                  <c:v>86250</c:v>
                </c:pt>
                <c:pt idx="17">
                  <c:v>86250</c:v>
                </c:pt>
                <c:pt idx="18">
                  <c:v>86250</c:v>
                </c:pt>
                <c:pt idx="19">
                  <c:v>86250</c:v>
                </c:pt>
                <c:pt idx="20">
                  <c:v>86250</c:v>
                </c:pt>
              </c:numCache>
            </c:numRef>
          </c:val>
          <c:extLst>
            <c:ext xmlns:c16="http://schemas.microsoft.com/office/drawing/2014/chart" uri="{C3380CC4-5D6E-409C-BE32-E72D297353CC}">
              <c16:uniqueId val="{00000001-2EA3-4C5B-BB08-387439A4C2E8}"/>
            </c:ext>
          </c:extLst>
        </c:ser>
        <c:ser>
          <c:idx val="2"/>
          <c:order val="2"/>
          <c:tx>
            <c:strRef>
              <c:f>Sheet1!#REF!</c:f>
              <c:strCache>
                <c:ptCount val="1"/>
                <c:pt idx="0">
                  <c:v>#REF!</c:v>
                </c:pt>
              </c:strCache>
            </c:strRef>
          </c:tx>
          <c:spPr>
            <a:gradFill>
              <a:gsLst>
                <a:gs pos="100000">
                  <a:schemeClr val="accent3"/>
                </a:gs>
                <a:gs pos="0">
                  <a:schemeClr val="accent3">
                    <a:lumMod val="75000"/>
                  </a:schemeClr>
                </a:gs>
              </a:gsLst>
              <a:lin ang="0" scaled="1"/>
            </a:gra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2-2EA3-4C5B-BB08-387439A4C2E8}"/>
            </c:ext>
          </c:extLst>
        </c:ser>
        <c:ser>
          <c:idx val="3"/>
          <c:order val="3"/>
          <c:tx>
            <c:strRef>
              <c:f>Sheet1!#REF!</c:f>
              <c:strCache>
                <c:ptCount val="1"/>
                <c:pt idx="0">
                  <c:v>#REF!</c:v>
                </c:pt>
              </c:strCache>
            </c:strRef>
          </c:tx>
          <c:spPr>
            <a:gradFill>
              <a:gsLst>
                <a:gs pos="100000">
                  <a:schemeClr val="accent4"/>
                </a:gs>
                <a:gs pos="0">
                  <a:schemeClr val="accent4">
                    <a:lumMod val="75000"/>
                  </a:schemeClr>
                </a:gs>
              </a:gsLst>
              <a:lin ang="0" scaled="1"/>
            </a:gra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0-FD9C-4C09-9567-818C1B7C5BD1}"/>
            </c:ext>
          </c:extLst>
        </c:ser>
        <c:ser>
          <c:idx val="4"/>
          <c:order val="4"/>
          <c:tx>
            <c:strRef>
              <c:f>Sheet1!$A$4</c:f>
              <c:strCache>
                <c:ptCount val="1"/>
                <c:pt idx="0">
                  <c:v>Cookstoves</c:v>
                </c:pt>
              </c:strCache>
            </c:strRef>
          </c:tx>
          <c:spPr>
            <a:solidFill>
              <a:srgbClr val="176321"/>
            </a:soli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Sheet1!$C$4:$W$4</c:f>
              <c:numCache>
                <c:formatCode>#,##0</c:formatCode>
                <c:ptCount val="21"/>
                <c:pt idx="0">
                  <c:v>0</c:v>
                </c:pt>
                <c:pt idx="1">
                  <c:v>5154.7856270624989</c:v>
                </c:pt>
                <c:pt idx="2">
                  <c:v>20619.142508249995</c:v>
                </c:pt>
                <c:pt idx="3">
                  <c:v>46393.070643562489</c:v>
                </c:pt>
                <c:pt idx="4">
                  <c:v>87662.284373824863</c:v>
                </c:pt>
                <c:pt idx="5">
                  <c:v>128931.49810408722</c:v>
                </c:pt>
                <c:pt idx="6">
                  <c:v>170200.71183434958</c:v>
                </c:pt>
                <c:pt idx="7">
                  <c:v>211469.92556461194</c:v>
                </c:pt>
                <c:pt idx="8">
                  <c:v>252739.1392948743</c:v>
                </c:pt>
                <c:pt idx="9">
                  <c:v>294008.35302513669</c:v>
                </c:pt>
                <c:pt idx="10">
                  <c:v>335277.56675539905</c:v>
                </c:pt>
                <c:pt idx="11">
                  <c:v>371391.99485859892</c:v>
                </c:pt>
                <c:pt idx="12">
                  <c:v>397196.85170767381</c:v>
                </c:pt>
                <c:pt idx="13">
                  <c:v>412692.13730262365</c:v>
                </c:pt>
                <c:pt idx="14">
                  <c:v>412692.13730262365</c:v>
                </c:pt>
                <c:pt idx="15">
                  <c:v>412692.13730262365</c:v>
                </c:pt>
                <c:pt idx="16">
                  <c:v>412692.13730262365</c:v>
                </c:pt>
                <c:pt idx="17">
                  <c:v>412692.13730262365</c:v>
                </c:pt>
                <c:pt idx="18">
                  <c:v>412692.13730262365</c:v>
                </c:pt>
                <c:pt idx="19">
                  <c:v>412692.13730262365</c:v>
                </c:pt>
                <c:pt idx="20">
                  <c:v>412692.13730262365</c:v>
                </c:pt>
              </c:numCache>
            </c:numRef>
          </c:val>
          <c:extLst>
            <c:ext xmlns:c16="http://schemas.microsoft.com/office/drawing/2014/chart" uri="{C3380CC4-5D6E-409C-BE32-E72D297353CC}">
              <c16:uniqueId val="{00000001-FD9C-4C09-9567-818C1B7C5BD1}"/>
            </c:ext>
          </c:extLst>
        </c:ser>
        <c:dLbls>
          <c:showLegendKey val="0"/>
          <c:showVal val="0"/>
          <c:showCatName val="0"/>
          <c:showSerName val="0"/>
          <c:showPercent val="0"/>
          <c:showBubbleSize val="0"/>
        </c:dLbls>
        <c:dropLines>
          <c:spPr>
            <a:ln w="9525" cap="flat" cmpd="sng" algn="ctr">
              <a:solidFill>
                <a:schemeClr val="bg1"/>
              </a:solidFill>
              <a:round/>
            </a:ln>
            <a:effectLst/>
          </c:spPr>
        </c:dropLines>
        <c:axId val="1033358415"/>
        <c:axId val="1033347855"/>
      </c:areaChart>
      <c:catAx>
        <c:axId val="1033358415"/>
        <c:scaling>
          <c:orientation val="minMax"/>
        </c:scaling>
        <c:delete val="0"/>
        <c:axPos val="b"/>
        <c:numFmt formatCode="General" sourceLinked="1"/>
        <c:majorTickMark val="none"/>
        <c:minorTickMark val="none"/>
        <c:tickLblPos val="nextTo"/>
        <c:spPr>
          <a:noFill/>
          <a:ln w="9575" cap="flat" cmpd="sng" algn="ctr">
            <a:solidFill>
              <a:schemeClr val="lt1">
                <a:lumMod val="75000"/>
              </a:schemeClr>
            </a:solidFill>
            <a:round/>
            <a:headEnd type="none" w="sm" len="sm"/>
            <a:tailEnd type="none" w="sm" len="sm"/>
          </a:ln>
          <a:effectLst/>
        </c:spPr>
        <c:txPr>
          <a:bodyPr rot="-60000000" spcFirstLastPara="1" vertOverflow="ellipsis" vert="horz" wrap="square" anchor="ctr" anchorCtr="1"/>
          <a:lstStyle/>
          <a:p>
            <a:pPr>
              <a:defRPr sz="1100" b="0" i="0" u="none" strike="noStrike" kern="1200" cap="all" baseline="0">
                <a:solidFill>
                  <a:schemeClr val="tx1"/>
                </a:solidFill>
                <a:latin typeface="+mn-lt"/>
                <a:ea typeface="+mn-ea"/>
                <a:cs typeface="+mn-cs"/>
              </a:defRPr>
            </a:pPr>
            <a:endParaRPr lang="de-DE"/>
          </a:p>
        </c:txPr>
        <c:crossAx val="1033347855"/>
        <c:crosses val="autoZero"/>
        <c:auto val="1"/>
        <c:lblAlgn val="ctr"/>
        <c:lblOffset val="100"/>
        <c:noMultiLvlLbl val="0"/>
      </c:catAx>
      <c:valAx>
        <c:axId val="1033347855"/>
        <c:scaling>
          <c:orientation val="minMax"/>
        </c:scaling>
        <c:delete val="0"/>
        <c:axPos val="l"/>
        <c:majorGridlines>
          <c:spPr>
            <a:ln w="9525" cap="flat" cmpd="sng" algn="ctr">
              <a:solidFill>
                <a:schemeClr val="bg1">
                  <a:lumMod val="75000"/>
                </a:schemeClr>
              </a:solidFill>
              <a:prstDash val="sysDot"/>
              <a:round/>
            </a:ln>
            <a:effectLst/>
          </c:spPr>
        </c:majorGridlines>
        <c:numFmt formatCode="#,##0.0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1033358415"/>
        <c:crosses val="autoZero"/>
        <c:crossBetween val="midCat"/>
        <c:dispUnits>
          <c:builtInUnit val="millions"/>
        </c:dispUnits>
      </c:valAx>
      <c:spPr>
        <a:noFill/>
        <a:ln>
          <a:noFill/>
        </a:ln>
        <a:effectLst/>
      </c:spPr>
    </c:plotArea>
    <c:legend>
      <c:legendPos val="r"/>
      <c:legendEntry>
        <c:idx val="1"/>
        <c:delete val="1"/>
      </c:legendEntry>
      <c:legendEntry>
        <c:idx val="2"/>
        <c:delete val="1"/>
      </c:legendEntry>
      <c:layout>
        <c:manualLayout>
          <c:xMode val="edge"/>
          <c:yMode val="edge"/>
          <c:x val="0.36730284750946246"/>
          <c:y val="1.5270175724403161E-2"/>
          <c:w val="0.60464287313291476"/>
          <c:h val="0.1590907170345348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Arial" panose="020B0604020202020204" pitchFamily="34" charset="0"/>
            </a:defRPr>
          </a:pPr>
          <a:endParaRPr lang="de-DE"/>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lt1">
          <a:lumMod val="75000"/>
        </a:schemeClr>
      </a:solidFill>
      <a:round/>
    </a:ln>
    <a:effectLst/>
  </c:spPr>
  <c:txPr>
    <a:bodyPr/>
    <a:lstStyle/>
    <a:p>
      <a:pPr>
        <a:defRPr>
          <a:solidFill>
            <a:schemeClr val="tx1"/>
          </a:solidFill>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246986084417817E-2"/>
          <c:y val="0.2304348180238803"/>
          <c:w val="0.91329820151386198"/>
          <c:h val="0.6276384122806099"/>
        </c:manualLayout>
      </c:layout>
      <c:barChart>
        <c:barDir val="col"/>
        <c:grouping val="stacked"/>
        <c:varyColors val="0"/>
        <c:ser>
          <c:idx val="0"/>
          <c:order val="0"/>
          <c:tx>
            <c:strRef>
              <c:f>Sheet1!$A$2</c:f>
              <c:strCache>
                <c:ptCount val="1"/>
                <c:pt idx="0">
                  <c:v>On-Grid</c:v>
                </c:pt>
              </c:strCache>
            </c:strRef>
          </c:tx>
          <c:spPr>
            <a:solidFill>
              <a:srgbClr val="135878"/>
            </a:solidFill>
            <a:ln w="38100">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Sheet1!$C$2:$W$2</c:f>
              <c:numCache>
                <c:formatCode>#,##0</c:formatCode>
                <c:ptCount val="21"/>
                <c:pt idx="0">
                  <c:v>0</c:v>
                </c:pt>
                <c:pt idx="1">
                  <c:v>0</c:v>
                </c:pt>
                <c:pt idx="2">
                  <c:v>4270.5280000000012</c:v>
                </c:pt>
                <c:pt idx="3">
                  <c:v>24414.528000000006</c:v>
                </c:pt>
                <c:pt idx="4">
                  <c:v>64702.528000000013</c:v>
                </c:pt>
                <c:pt idx="5">
                  <c:v>84846.52800000002</c:v>
                </c:pt>
                <c:pt idx="6">
                  <c:v>84846.52800000002</c:v>
                </c:pt>
                <c:pt idx="7">
                  <c:v>84846.52800000002</c:v>
                </c:pt>
                <c:pt idx="8">
                  <c:v>84846.52800000002</c:v>
                </c:pt>
                <c:pt idx="9">
                  <c:v>84846.52800000002</c:v>
                </c:pt>
                <c:pt idx="10">
                  <c:v>84846.52800000002</c:v>
                </c:pt>
                <c:pt idx="11">
                  <c:v>84846.52800000002</c:v>
                </c:pt>
                <c:pt idx="12">
                  <c:v>84846.52800000002</c:v>
                </c:pt>
                <c:pt idx="13">
                  <c:v>84846.52800000002</c:v>
                </c:pt>
                <c:pt idx="14">
                  <c:v>84846.52800000002</c:v>
                </c:pt>
                <c:pt idx="15">
                  <c:v>84846.52800000002</c:v>
                </c:pt>
                <c:pt idx="16">
                  <c:v>84846.52800000002</c:v>
                </c:pt>
                <c:pt idx="17">
                  <c:v>80576.000000000015</c:v>
                </c:pt>
                <c:pt idx="18">
                  <c:v>60432.000000000007</c:v>
                </c:pt>
                <c:pt idx="19">
                  <c:v>20144.000000000004</c:v>
                </c:pt>
                <c:pt idx="20">
                  <c:v>0</c:v>
                </c:pt>
              </c:numCache>
            </c:numRef>
          </c:val>
          <c:extLst>
            <c:ext xmlns:c16="http://schemas.microsoft.com/office/drawing/2014/chart" uri="{C3380CC4-5D6E-409C-BE32-E72D297353CC}">
              <c16:uniqueId val="{00000000-C1B5-4315-BEEE-A420A3B81CC3}"/>
            </c:ext>
          </c:extLst>
        </c:ser>
        <c:ser>
          <c:idx val="1"/>
          <c:order val="1"/>
          <c:tx>
            <c:strRef>
              <c:f>Sheet1!$A$3</c:f>
              <c:strCache>
                <c:ptCount val="1"/>
                <c:pt idx="0">
                  <c:v>SHS</c:v>
                </c:pt>
              </c:strCache>
            </c:strRef>
          </c:tx>
          <c:spPr>
            <a:solidFill>
              <a:srgbClr val="DD793D"/>
            </a:solidFill>
            <a:ln w="0">
              <a:solidFill>
                <a:schemeClr val="bg1">
                  <a:lumMod val="95000"/>
                </a:schemeClr>
              </a:solid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Sheet1!$C$3:$W$3</c:f>
              <c:numCache>
                <c:formatCode>#,##0</c:formatCode>
                <c:ptCount val="21"/>
                <c:pt idx="0">
                  <c:v>0</c:v>
                </c:pt>
                <c:pt idx="1">
                  <c:v>1725.0000000000002</c:v>
                </c:pt>
                <c:pt idx="2">
                  <c:v>3450.0000000000005</c:v>
                </c:pt>
                <c:pt idx="3">
                  <c:v>5175</c:v>
                </c:pt>
                <c:pt idx="4">
                  <c:v>8625</c:v>
                </c:pt>
                <c:pt idx="5">
                  <c:v>8625</c:v>
                </c:pt>
                <c:pt idx="6">
                  <c:v>8625</c:v>
                </c:pt>
                <c:pt idx="7">
                  <c:v>8625</c:v>
                </c:pt>
                <c:pt idx="8">
                  <c:v>8625</c:v>
                </c:pt>
                <c:pt idx="9">
                  <c:v>8625</c:v>
                </c:pt>
                <c:pt idx="10">
                  <c:v>8625</c:v>
                </c:pt>
                <c:pt idx="11">
                  <c:v>6900.0000000000009</c:v>
                </c:pt>
                <c:pt idx="12">
                  <c:v>5175</c:v>
                </c:pt>
                <c:pt idx="13">
                  <c:v>3450.0000000000005</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1-C1B5-4315-BEEE-A420A3B81CC3}"/>
            </c:ext>
          </c:extLst>
        </c:ser>
        <c:ser>
          <c:idx val="2"/>
          <c:order val="2"/>
          <c:tx>
            <c:strRef>
              <c:f>Sheet1!#REF!</c:f>
              <c:strCache>
                <c:ptCount val="1"/>
                <c:pt idx="0">
                  <c:v>#REF!</c:v>
                </c:pt>
              </c:strCache>
            </c:strRef>
          </c:tx>
          <c:spPr>
            <a:solidFill>
              <a:schemeClr val="accent3"/>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2-C1B5-4315-BEEE-A420A3B81CC3}"/>
            </c:ext>
          </c:extLst>
        </c:ser>
        <c:ser>
          <c:idx val="3"/>
          <c:order val="3"/>
          <c:tx>
            <c:strRef>
              <c:f>Sheet1!#REF!</c:f>
              <c:strCache>
                <c:ptCount val="1"/>
                <c:pt idx="0">
                  <c:v>#REF!</c:v>
                </c:pt>
              </c:strCache>
            </c:strRef>
          </c:tx>
          <c:spPr>
            <a:solidFill>
              <a:schemeClr val="accent4"/>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0-7B87-4E69-825B-5FED8E164BCA}"/>
            </c:ext>
          </c:extLst>
        </c:ser>
        <c:ser>
          <c:idx val="4"/>
          <c:order val="4"/>
          <c:tx>
            <c:strRef>
              <c:f>Sheet1!$A$4</c:f>
              <c:strCache>
                <c:ptCount val="1"/>
                <c:pt idx="0">
                  <c:v>Cookstoves</c:v>
                </c:pt>
              </c:strCache>
            </c:strRef>
          </c:tx>
          <c:spPr>
            <a:solidFill>
              <a:srgbClr val="176321"/>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Sheet1!$C$4:$W$4</c:f>
              <c:numCache>
                <c:formatCode>#,##0</c:formatCode>
                <c:ptCount val="21"/>
                <c:pt idx="0">
                  <c:v>0</c:v>
                </c:pt>
                <c:pt idx="1">
                  <c:v>5154.7856270624989</c:v>
                </c:pt>
                <c:pt idx="2">
                  <c:v>15464.356881187497</c:v>
                </c:pt>
                <c:pt idx="3">
                  <c:v>25773.928135312497</c:v>
                </c:pt>
                <c:pt idx="4">
                  <c:v>41269.213730262367</c:v>
                </c:pt>
                <c:pt idx="5">
                  <c:v>41269.213730262367</c:v>
                </c:pt>
                <c:pt idx="6">
                  <c:v>41269.213730262367</c:v>
                </c:pt>
                <c:pt idx="7">
                  <c:v>41269.213730262367</c:v>
                </c:pt>
                <c:pt idx="8">
                  <c:v>41269.213730262367</c:v>
                </c:pt>
                <c:pt idx="9">
                  <c:v>41269.213730262367</c:v>
                </c:pt>
                <c:pt idx="10">
                  <c:v>41269.213730262367</c:v>
                </c:pt>
                <c:pt idx="11">
                  <c:v>36114.428103199869</c:v>
                </c:pt>
                <c:pt idx="12">
                  <c:v>25804.856849074869</c:v>
                </c:pt>
                <c:pt idx="13">
                  <c:v>15495.285594949873</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1-7B87-4E69-825B-5FED8E164BCA}"/>
            </c:ext>
          </c:extLst>
        </c:ser>
        <c:dLbls>
          <c:showLegendKey val="0"/>
          <c:showVal val="0"/>
          <c:showCatName val="0"/>
          <c:showSerName val="0"/>
          <c:showPercent val="0"/>
          <c:showBubbleSize val="0"/>
        </c:dLbls>
        <c:gapWidth val="40"/>
        <c:overlap val="100"/>
        <c:axId val="1131608303"/>
        <c:axId val="1131610703"/>
      </c:barChart>
      <c:catAx>
        <c:axId val="1131608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crossAx val="1131610703"/>
        <c:crosses val="autoZero"/>
        <c:auto val="1"/>
        <c:lblAlgn val="ctr"/>
        <c:lblOffset val="100"/>
        <c:noMultiLvlLbl val="0"/>
      </c:catAx>
      <c:valAx>
        <c:axId val="1131610703"/>
        <c:scaling>
          <c:orientation val="minMax"/>
        </c:scaling>
        <c:delete val="0"/>
        <c:axPos val="l"/>
        <c:majorGridlines>
          <c:spPr>
            <a:ln w="9525" cap="flat" cmpd="sng" algn="ctr">
              <a:solidFill>
                <a:schemeClr val="bg1">
                  <a:lumMod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131608303"/>
        <c:crosses val="autoZero"/>
        <c:crossBetween val="between"/>
        <c:dispUnits>
          <c:builtInUnit val="millions"/>
          <c:dispUnitsLbl>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dispUnitsLbl>
        </c:dispUnits>
      </c:valAx>
      <c:spPr>
        <a:noFill/>
        <a:ln>
          <a:noFill/>
        </a:ln>
        <a:effectLst/>
      </c:spPr>
    </c:plotArea>
    <c:legend>
      <c:legendPos val="r"/>
      <c:legendEntry>
        <c:idx val="1"/>
        <c:delete val="1"/>
      </c:legendEntry>
      <c:legendEntry>
        <c:idx val="2"/>
        <c:delete val="1"/>
      </c:legendEntry>
      <c:layout>
        <c:manualLayout>
          <c:xMode val="edge"/>
          <c:yMode val="edge"/>
          <c:x val="0.34918605006679077"/>
          <c:y val="1.3474099079442988E-2"/>
          <c:w val="0.64666968891317245"/>
          <c:h val="0.1503517988039706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Arial" panose="020B0604020202020204" pitchFamily="34" charset="0"/>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75000"/>
        </a:schemeClr>
      </a:solid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7">
  <cs:axisTitle>
    <cs:lnRef idx="0"/>
    <cs:fillRef idx="0"/>
    <cs:effectRef idx="0"/>
    <cs:fontRef idx="minor">
      <a:schemeClr val="lt1">
        <a:lumMod val="85000"/>
      </a:schemeClr>
    </cs:fontRef>
    <cs:defRPr sz="1197" kern="1200"/>
  </cs:axisTitle>
  <cs:categoryAxis>
    <cs:lnRef idx="0"/>
    <cs:fillRef idx="0"/>
    <cs:effectRef idx="0"/>
    <cs:fontRef idx="minor">
      <a:schemeClr val="lt1">
        <a:lumMod val="85000"/>
      </a:schemeClr>
    </cs:fontRef>
    <cs:spPr>
      <a:ln w="9575" cap="flat" cmpd="sng" algn="ctr">
        <a:solidFill>
          <a:schemeClr val="lt1">
            <a:lumMod val="75000"/>
          </a:schemeClr>
        </a:solidFill>
        <a:round/>
        <a:headEnd type="none" w="sm" len="sm"/>
        <a:tailEnd type="none" w="sm" len="sm"/>
      </a:ln>
    </cs:spPr>
    <cs:defRPr sz="1197" b="1" kern="1200" cap="all" baseline="0"/>
  </cs:categoryAxis>
  <cs:chartArea>
    <cs:lnRef idx="0"/>
    <cs:fillRef idx="0"/>
    <cs:effectRef idx="0"/>
    <cs:fontRef idx="minor">
      <a:schemeClr val="dk1"/>
    </cs:fontRef>
    <cs:spPr>
      <a:solidFill>
        <a:schemeClr val="dk1">
          <a:lumMod val="75000"/>
          <a:lumOff val="25000"/>
        </a:schemeClr>
      </a:solidFill>
      <a:ln w="9525" cap="flat" cmpd="sng" algn="ctr">
        <a:solidFill>
          <a:schemeClr val="lt1">
            <a:lumMod val="75000"/>
          </a:schemeClr>
        </a:solidFill>
        <a:round/>
      </a:ln>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lt1">
        <a:lumMod val="85000"/>
      </a:schemeClr>
    </cs:fontRef>
    <cs:spPr>
      <a:solidFill>
        <a:schemeClr val="dk1">
          <a:lumMod val="65000"/>
          <a:lumOff val="35000"/>
        </a:schemeClr>
      </a:solidFill>
      <a:ln>
        <a:solidFill>
          <a:schemeClr val="lt1">
            <a:lumMod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
  <cs:dataPoint3D>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3D>
  <cs:dataPointLine>
    <cs:lnRef idx="0">
      <cs:styleClr val="auto"/>
    </cs:lnRef>
    <cs:fillRef idx="0"/>
    <cs:effectRef idx="0"/>
    <cs:fontRef idx="minor">
      <a:schemeClr val="dk1"/>
    </cs:fontRef>
    <cs:spPr>
      <a:ln w="25400"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50000"/>
      </a:schemeClr>
    </cs:fontRef>
    <cs:spPr>
      <a:ln w="9525">
        <a:solidFill>
          <a:schemeClr val="lt1">
            <a:lumMod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cap="flat" cmpd="sng" algn="ctr">
        <a:solidFill>
          <a:schemeClr val="lt1">
            <a:alpha val="40000"/>
          </a:schemeClr>
        </a:solidFill>
        <a:round/>
      </a:ln>
    </cs:spPr>
  </cs:dropLine>
  <cs:errorBar>
    <cs:lnRef idx="0"/>
    <cs:fillRef idx="0"/>
    <cs:effectRef idx="0"/>
    <cs:fontRef idx="minor">
      <a:schemeClr val="dk1"/>
    </cs:fontRef>
    <cs:spPr>
      <a:ln w="9525" cap="flat" cmpd="sng" algn="ctr">
        <a:solidFill>
          <a:schemeClr val="lt1">
            <a:alpha val="4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65000"/>
                <a:alpha val="36000"/>
              </a:schemeClr>
            </a:gs>
          </a:gsLst>
          <a:lin ang="5400000" scaled="0"/>
        </a:gra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8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bg1">
        <a:lumMod val="85000"/>
      </a:schemeClr>
    </cs:fontRef>
    <cs:spPr>
      <a:ln w="19050" cap="flat" cmpd="sng" algn="ctr">
        <a:solidFill>
          <a:schemeClr val="bg1">
            <a:lumMod val="85000"/>
          </a:schemeClr>
        </a:solidFill>
        <a:round/>
        <a:headEnd type="none" w="sm" len="sm"/>
        <a:tailEnd type="none" w="sm" len="sm"/>
      </a:ln>
    </cs:spPr>
    <cs:defRPr sz="1197" b="1"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ajor">
      <a:schemeClr val="lt1">
        <a:lumMod val="85000"/>
      </a:schemeClr>
    </cs:fontRef>
    <cs:defRPr sz="2200" b="1" kern="1200"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F7CAFC-51BF-493A-AE8A-D2D37EBA4A11}" type="datetimeFigureOut">
              <a:rPr lang="de-DE" smtClean="0"/>
              <a:t>03.02.2026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03CA35-C66B-4174-8F3F-C76D73A17A38}" type="slidenum">
              <a:rPr lang="de-DE" smtClean="0"/>
              <a:t>‹#›</a:t>
            </a:fld>
            <a:endParaRPr lang="de-DE"/>
          </a:p>
        </p:txBody>
      </p:sp>
    </p:spTree>
    <p:extLst>
      <p:ext uri="{BB962C8B-B14F-4D97-AF65-F5344CB8AC3E}">
        <p14:creationId xmlns:p14="http://schemas.microsoft.com/office/powerpoint/2010/main" val="1203927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CA2B5-BAFF-94DB-85E0-99A901E3A9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FF043-A52D-FA21-E5FB-EEFFD46BBC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98EB35-F727-3DD8-1C8A-689527E28517}"/>
              </a:ext>
            </a:extLst>
          </p:cNvPr>
          <p:cNvSpPr>
            <a:spLocks noGrp="1"/>
          </p:cNvSpPr>
          <p:nvPr>
            <p:ph type="body" idx="1"/>
          </p:nvPr>
        </p:nvSpPr>
        <p:spPr/>
        <p:txBody>
          <a:bodyPr/>
          <a:lstStyle/>
          <a:p>
            <a:endParaRPr lang="de-DE" dirty="0"/>
          </a:p>
        </p:txBody>
      </p:sp>
      <p:sp>
        <p:nvSpPr>
          <p:cNvPr id="4" name="Slide Number Placeholder 3">
            <a:extLst>
              <a:ext uri="{FF2B5EF4-FFF2-40B4-BE49-F238E27FC236}">
                <a16:creationId xmlns:a16="http://schemas.microsoft.com/office/drawing/2014/main" id="{0FB1FE95-1585-BE18-4923-487B5A2C88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F1BF1F-B7C8-449B-B0F2-053CC6C3CF26}"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8921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A08D7-4AFB-3A4A-379D-719445EAC1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a:extLst>
              <a:ext uri="{FF2B5EF4-FFF2-40B4-BE49-F238E27FC236}">
                <a16:creationId xmlns:a16="http://schemas.microsoft.com/office/drawing/2014/main" id="{1568898A-FB57-3E15-CE90-807F1F0044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0DDE9EDA-5968-AC97-3C74-BEDC3166B298}"/>
              </a:ext>
            </a:extLst>
          </p:cNvPr>
          <p:cNvSpPr>
            <a:spLocks noGrp="1"/>
          </p:cNvSpPr>
          <p:nvPr>
            <p:ph type="dt" sz="half" idx="10"/>
          </p:nvPr>
        </p:nvSpPr>
        <p:spPr/>
        <p:txBody>
          <a:bodyPr/>
          <a:lstStyle/>
          <a:p>
            <a:fld id="{96449070-ED1C-4B4E-9A79-5228BC560716}" type="datetimeFigureOut">
              <a:rPr lang="de-DE" smtClean="0"/>
              <a:t>03.02.2026</a:t>
            </a:fld>
            <a:endParaRPr lang="de-DE"/>
          </a:p>
        </p:txBody>
      </p:sp>
      <p:sp>
        <p:nvSpPr>
          <p:cNvPr id="5" name="Footer Placeholder 4">
            <a:extLst>
              <a:ext uri="{FF2B5EF4-FFF2-40B4-BE49-F238E27FC236}">
                <a16:creationId xmlns:a16="http://schemas.microsoft.com/office/drawing/2014/main" id="{0ED5530E-A367-CC11-838C-3D2738531F6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898C4863-2FEC-9DD5-2E2C-79331AE3AF33}"/>
              </a:ext>
            </a:extLst>
          </p:cNvPr>
          <p:cNvSpPr>
            <a:spLocks noGrp="1"/>
          </p:cNvSpPr>
          <p:nvPr>
            <p:ph type="sldNum" sz="quarter" idx="12"/>
          </p:nvPr>
        </p:nvSpPr>
        <p:spPr/>
        <p:txBody>
          <a:bodyPr/>
          <a:lstStyle/>
          <a:p>
            <a:fld id="{EB7F7C08-543B-42EF-B76C-5F04D063FAA0}" type="slidenum">
              <a:rPr lang="de-DE" smtClean="0"/>
              <a:t>‹#›</a:t>
            </a:fld>
            <a:endParaRPr lang="de-DE"/>
          </a:p>
        </p:txBody>
      </p:sp>
    </p:spTree>
    <p:extLst>
      <p:ext uri="{BB962C8B-B14F-4D97-AF65-F5344CB8AC3E}">
        <p14:creationId xmlns:p14="http://schemas.microsoft.com/office/powerpoint/2010/main" val="2712171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7E4B7-5230-0CA1-7487-7A5C7CDF14C9}"/>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5AF924CC-07E5-F584-2F91-42FB224E3E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6C97F4F0-768D-A2EA-FCE8-494550CC0DAE}"/>
              </a:ext>
            </a:extLst>
          </p:cNvPr>
          <p:cNvSpPr>
            <a:spLocks noGrp="1"/>
          </p:cNvSpPr>
          <p:nvPr>
            <p:ph type="dt" sz="half" idx="10"/>
          </p:nvPr>
        </p:nvSpPr>
        <p:spPr/>
        <p:txBody>
          <a:bodyPr/>
          <a:lstStyle/>
          <a:p>
            <a:fld id="{96449070-ED1C-4B4E-9A79-5228BC560716}" type="datetimeFigureOut">
              <a:rPr lang="de-DE" smtClean="0"/>
              <a:t>03.02.2026</a:t>
            </a:fld>
            <a:endParaRPr lang="de-DE"/>
          </a:p>
        </p:txBody>
      </p:sp>
      <p:sp>
        <p:nvSpPr>
          <p:cNvPr id="5" name="Footer Placeholder 4">
            <a:extLst>
              <a:ext uri="{FF2B5EF4-FFF2-40B4-BE49-F238E27FC236}">
                <a16:creationId xmlns:a16="http://schemas.microsoft.com/office/drawing/2014/main" id="{D14796BE-C5E1-2118-8CEE-2FA6602083EF}"/>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0E2E4DE3-98B2-29BD-B6B5-0F176265B554}"/>
              </a:ext>
            </a:extLst>
          </p:cNvPr>
          <p:cNvSpPr>
            <a:spLocks noGrp="1"/>
          </p:cNvSpPr>
          <p:nvPr>
            <p:ph type="sldNum" sz="quarter" idx="12"/>
          </p:nvPr>
        </p:nvSpPr>
        <p:spPr/>
        <p:txBody>
          <a:bodyPr/>
          <a:lstStyle/>
          <a:p>
            <a:fld id="{EB7F7C08-543B-42EF-B76C-5F04D063FAA0}" type="slidenum">
              <a:rPr lang="de-DE" smtClean="0"/>
              <a:t>‹#›</a:t>
            </a:fld>
            <a:endParaRPr lang="de-DE"/>
          </a:p>
        </p:txBody>
      </p:sp>
    </p:spTree>
    <p:extLst>
      <p:ext uri="{BB962C8B-B14F-4D97-AF65-F5344CB8AC3E}">
        <p14:creationId xmlns:p14="http://schemas.microsoft.com/office/powerpoint/2010/main" val="3850305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5AF6E-B857-98C0-7659-CF06556232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FDFB4701-FF57-C450-3D43-6892CF5102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E5671C-9946-AEB2-35CE-6882F834DA36}"/>
              </a:ext>
            </a:extLst>
          </p:cNvPr>
          <p:cNvSpPr>
            <a:spLocks noGrp="1"/>
          </p:cNvSpPr>
          <p:nvPr>
            <p:ph type="dt" sz="half" idx="10"/>
          </p:nvPr>
        </p:nvSpPr>
        <p:spPr/>
        <p:txBody>
          <a:bodyPr/>
          <a:lstStyle/>
          <a:p>
            <a:fld id="{96449070-ED1C-4B4E-9A79-5228BC560716}" type="datetimeFigureOut">
              <a:rPr lang="de-DE" smtClean="0"/>
              <a:t>03.02.2026</a:t>
            </a:fld>
            <a:endParaRPr lang="de-DE"/>
          </a:p>
        </p:txBody>
      </p:sp>
      <p:sp>
        <p:nvSpPr>
          <p:cNvPr id="5" name="Footer Placeholder 4">
            <a:extLst>
              <a:ext uri="{FF2B5EF4-FFF2-40B4-BE49-F238E27FC236}">
                <a16:creationId xmlns:a16="http://schemas.microsoft.com/office/drawing/2014/main" id="{B8045B3E-2BD1-CF0F-5BFA-11F0D1593BAA}"/>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C27C2053-7F5F-00E7-D510-4674D2B28D63}"/>
              </a:ext>
            </a:extLst>
          </p:cNvPr>
          <p:cNvSpPr>
            <a:spLocks noGrp="1"/>
          </p:cNvSpPr>
          <p:nvPr>
            <p:ph type="sldNum" sz="quarter" idx="12"/>
          </p:nvPr>
        </p:nvSpPr>
        <p:spPr/>
        <p:txBody>
          <a:bodyPr/>
          <a:lstStyle/>
          <a:p>
            <a:fld id="{EB7F7C08-543B-42EF-B76C-5F04D063FAA0}" type="slidenum">
              <a:rPr lang="de-DE" smtClean="0"/>
              <a:t>‹#›</a:t>
            </a:fld>
            <a:endParaRPr lang="de-DE"/>
          </a:p>
        </p:txBody>
      </p:sp>
    </p:spTree>
    <p:extLst>
      <p:ext uri="{BB962C8B-B14F-4D97-AF65-F5344CB8AC3E}">
        <p14:creationId xmlns:p14="http://schemas.microsoft.com/office/powerpoint/2010/main" val="3386958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74006-93AC-E251-BD25-D2B27DE3CC8B}"/>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B6EF5411-AC91-8108-0951-A6C0260BA1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25028EB8-FAD4-7CA7-8CAA-2E137F723E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E196A791-7D0F-E6A2-31BD-52D8ED21E28A}"/>
              </a:ext>
            </a:extLst>
          </p:cNvPr>
          <p:cNvSpPr>
            <a:spLocks noGrp="1"/>
          </p:cNvSpPr>
          <p:nvPr>
            <p:ph type="dt" sz="half" idx="10"/>
          </p:nvPr>
        </p:nvSpPr>
        <p:spPr/>
        <p:txBody>
          <a:bodyPr/>
          <a:lstStyle/>
          <a:p>
            <a:fld id="{96449070-ED1C-4B4E-9A79-5228BC560716}" type="datetimeFigureOut">
              <a:rPr lang="de-DE" smtClean="0"/>
              <a:t>03.02.2026</a:t>
            </a:fld>
            <a:endParaRPr lang="de-DE"/>
          </a:p>
        </p:txBody>
      </p:sp>
      <p:sp>
        <p:nvSpPr>
          <p:cNvPr id="6" name="Footer Placeholder 5">
            <a:extLst>
              <a:ext uri="{FF2B5EF4-FFF2-40B4-BE49-F238E27FC236}">
                <a16:creationId xmlns:a16="http://schemas.microsoft.com/office/drawing/2014/main" id="{05759562-A133-867F-4A96-C84322E7B548}"/>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20605ADD-0F7A-C797-FA75-1FABE8200718}"/>
              </a:ext>
            </a:extLst>
          </p:cNvPr>
          <p:cNvSpPr>
            <a:spLocks noGrp="1"/>
          </p:cNvSpPr>
          <p:nvPr>
            <p:ph type="sldNum" sz="quarter" idx="12"/>
          </p:nvPr>
        </p:nvSpPr>
        <p:spPr/>
        <p:txBody>
          <a:bodyPr/>
          <a:lstStyle/>
          <a:p>
            <a:fld id="{EB7F7C08-543B-42EF-B76C-5F04D063FAA0}" type="slidenum">
              <a:rPr lang="de-DE" smtClean="0"/>
              <a:t>‹#›</a:t>
            </a:fld>
            <a:endParaRPr lang="de-DE"/>
          </a:p>
        </p:txBody>
      </p:sp>
    </p:spTree>
    <p:extLst>
      <p:ext uri="{BB962C8B-B14F-4D97-AF65-F5344CB8AC3E}">
        <p14:creationId xmlns:p14="http://schemas.microsoft.com/office/powerpoint/2010/main" val="142497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E13A-0F77-541D-B601-CA0C7F7B77A8}"/>
              </a:ext>
            </a:extLst>
          </p:cNvPr>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0B01DF41-E822-4E64-6BD3-171FEB8E8A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3A6226-1098-C9BE-1B92-B376AEBCDA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9B974CBD-D633-FC4C-2880-CDDD64DCC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DD8B0B-FE85-21FC-03C1-D9E73525E8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D6AB8DB3-503C-AEF5-006B-BB165C4AC0FC}"/>
              </a:ext>
            </a:extLst>
          </p:cNvPr>
          <p:cNvSpPr>
            <a:spLocks noGrp="1"/>
          </p:cNvSpPr>
          <p:nvPr>
            <p:ph type="dt" sz="half" idx="10"/>
          </p:nvPr>
        </p:nvSpPr>
        <p:spPr/>
        <p:txBody>
          <a:bodyPr/>
          <a:lstStyle/>
          <a:p>
            <a:fld id="{96449070-ED1C-4B4E-9A79-5228BC560716}" type="datetimeFigureOut">
              <a:rPr lang="de-DE" smtClean="0"/>
              <a:t>03.02.2026</a:t>
            </a:fld>
            <a:endParaRPr lang="de-DE"/>
          </a:p>
        </p:txBody>
      </p:sp>
      <p:sp>
        <p:nvSpPr>
          <p:cNvPr id="8" name="Footer Placeholder 7">
            <a:extLst>
              <a:ext uri="{FF2B5EF4-FFF2-40B4-BE49-F238E27FC236}">
                <a16:creationId xmlns:a16="http://schemas.microsoft.com/office/drawing/2014/main" id="{BD6E513C-6F19-1B66-3DB1-70D8C47D28D7}"/>
              </a:ext>
            </a:extLst>
          </p:cNvPr>
          <p:cNvSpPr>
            <a:spLocks noGrp="1"/>
          </p:cNvSpPr>
          <p:nvPr>
            <p:ph type="ftr" sz="quarter" idx="11"/>
          </p:nvPr>
        </p:nvSpPr>
        <p:spPr/>
        <p:txBody>
          <a:bodyPr/>
          <a:lstStyle/>
          <a:p>
            <a:endParaRPr lang="de-DE"/>
          </a:p>
        </p:txBody>
      </p:sp>
      <p:sp>
        <p:nvSpPr>
          <p:cNvPr id="9" name="Slide Number Placeholder 8">
            <a:extLst>
              <a:ext uri="{FF2B5EF4-FFF2-40B4-BE49-F238E27FC236}">
                <a16:creationId xmlns:a16="http://schemas.microsoft.com/office/drawing/2014/main" id="{B7DC65E2-E373-65DE-4A10-E0DC77170665}"/>
              </a:ext>
            </a:extLst>
          </p:cNvPr>
          <p:cNvSpPr>
            <a:spLocks noGrp="1"/>
          </p:cNvSpPr>
          <p:nvPr>
            <p:ph type="sldNum" sz="quarter" idx="12"/>
          </p:nvPr>
        </p:nvSpPr>
        <p:spPr/>
        <p:txBody>
          <a:bodyPr/>
          <a:lstStyle/>
          <a:p>
            <a:fld id="{EB7F7C08-543B-42EF-B76C-5F04D063FAA0}" type="slidenum">
              <a:rPr lang="de-DE" smtClean="0"/>
              <a:t>‹#›</a:t>
            </a:fld>
            <a:endParaRPr lang="de-DE"/>
          </a:p>
        </p:txBody>
      </p:sp>
    </p:spTree>
    <p:extLst>
      <p:ext uri="{BB962C8B-B14F-4D97-AF65-F5344CB8AC3E}">
        <p14:creationId xmlns:p14="http://schemas.microsoft.com/office/powerpoint/2010/main" val="2658043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FF3A8-55D2-1FCB-E0A6-77A9A039B0F5}"/>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E4CCD0E7-80E3-82C8-B563-06253CB5050A}"/>
              </a:ext>
            </a:extLst>
          </p:cNvPr>
          <p:cNvSpPr>
            <a:spLocks noGrp="1"/>
          </p:cNvSpPr>
          <p:nvPr>
            <p:ph type="dt" sz="half" idx="10"/>
          </p:nvPr>
        </p:nvSpPr>
        <p:spPr/>
        <p:txBody>
          <a:bodyPr/>
          <a:lstStyle/>
          <a:p>
            <a:fld id="{96449070-ED1C-4B4E-9A79-5228BC560716}" type="datetimeFigureOut">
              <a:rPr lang="de-DE" smtClean="0"/>
              <a:t>03.02.2026</a:t>
            </a:fld>
            <a:endParaRPr lang="de-DE"/>
          </a:p>
        </p:txBody>
      </p:sp>
      <p:sp>
        <p:nvSpPr>
          <p:cNvPr id="4" name="Footer Placeholder 3">
            <a:extLst>
              <a:ext uri="{FF2B5EF4-FFF2-40B4-BE49-F238E27FC236}">
                <a16:creationId xmlns:a16="http://schemas.microsoft.com/office/drawing/2014/main" id="{1DBFCBC5-C1C6-CEFA-399C-A6DEFCFF4134}"/>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06623566-3F4D-9347-A903-4C3A8FD9181F}"/>
              </a:ext>
            </a:extLst>
          </p:cNvPr>
          <p:cNvSpPr>
            <a:spLocks noGrp="1"/>
          </p:cNvSpPr>
          <p:nvPr>
            <p:ph type="sldNum" sz="quarter" idx="12"/>
          </p:nvPr>
        </p:nvSpPr>
        <p:spPr/>
        <p:txBody>
          <a:bodyPr/>
          <a:lstStyle/>
          <a:p>
            <a:fld id="{EB7F7C08-543B-42EF-B76C-5F04D063FAA0}" type="slidenum">
              <a:rPr lang="de-DE" smtClean="0"/>
              <a:t>‹#›</a:t>
            </a:fld>
            <a:endParaRPr lang="de-DE"/>
          </a:p>
        </p:txBody>
      </p:sp>
    </p:spTree>
    <p:extLst>
      <p:ext uri="{BB962C8B-B14F-4D97-AF65-F5344CB8AC3E}">
        <p14:creationId xmlns:p14="http://schemas.microsoft.com/office/powerpoint/2010/main" val="4198010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9F21C0-72CA-A661-432C-E77AB5D2D6DC}"/>
              </a:ext>
            </a:extLst>
          </p:cNvPr>
          <p:cNvSpPr>
            <a:spLocks noGrp="1"/>
          </p:cNvSpPr>
          <p:nvPr>
            <p:ph type="dt" sz="half" idx="10"/>
          </p:nvPr>
        </p:nvSpPr>
        <p:spPr/>
        <p:txBody>
          <a:bodyPr/>
          <a:lstStyle/>
          <a:p>
            <a:fld id="{96449070-ED1C-4B4E-9A79-5228BC560716}" type="datetimeFigureOut">
              <a:rPr lang="de-DE" smtClean="0"/>
              <a:t>03.02.2026</a:t>
            </a:fld>
            <a:endParaRPr lang="de-DE"/>
          </a:p>
        </p:txBody>
      </p:sp>
      <p:sp>
        <p:nvSpPr>
          <p:cNvPr id="3" name="Footer Placeholder 2">
            <a:extLst>
              <a:ext uri="{FF2B5EF4-FFF2-40B4-BE49-F238E27FC236}">
                <a16:creationId xmlns:a16="http://schemas.microsoft.com/office/drawing/2014/main" id="{00AA0E8C-676D-2B94-C28C-5EFC3F17F731}"/>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8AF7BE16-A7AE-9F5E-0313-77B512BEA33D}"/>
              </a:ext>
            </a:extLst>
          </p:cNvPr>
          <p:cNvSpPr>
            <a:spLocks noGrp="1"/>
          </p:cNvSpPr>
          <p:nvPr>
            <p:ph type="sldNum" sz="quarter" idx="12"/>
          </p:nvPr>
        </p:nvSpPr>
        <p:spPr/>
        <p:txBody>
          <a:bodyPr/>
          <a:lstStyle/>
          <a:p>
            <a:fld id="{EB7F7C08-543B-42EF-B76C-5F04D063FAA0}" type="slidenum">
              <a:rPr lang="de-DE" smtClean="0"/>
              <a:t>‹#›</a:t>
            </a:fld>
            <a:endParaRPr lang="de-DE"/>
          </a:p>
        </p:txBody>
      </p:sp>
    </p:spTree>
    <p:extLst>
      <p:ext uri="{BB962C8B-B14F-4D97-AF65-F5344CB8AC3E}">
        <p14:creationId xmlns:p14="http://schemas.microsoft.com/office/powerpoint/2010/main" val="368809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9E80A-D688-EAA0-2DC5-D2E7E26F97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789CEF8D-9BE3-9B08-2DFB-08E99D008A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63123F81-CF9A-A844-B5CB-693F7AE50C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C62B98-4934-41CE-EA14-84CF1039E11B}"/>
              </a:ext>
            </a:extLst>
          </p:cNvPr>
          <p:cNvSpPr>
            <a:spLocks noGrp="1"/>
          </p:cNvSpPr>
          <p:nvPr>
            <p:ph type="dt" sz="half" idx="10"/>
          </p:nvPr>
        </p:nvSpPr>
        <p:spPr/>
        <p:txBody>
          <a:bodyPr/>
          <a:lstStyle/>
          <a:p>
            <a:fld id="{96449070-ED1C-4B4E-9A79-5228BC560716}" type="datetimeFigureOut">
              <a:rPr lang="de-DE" smtClean="0"/>
              <a:t>03.02.2026</a:t>
            </a:fld>
            <a:endParaRPr lang="de-DE"/>
          </a:p>
        </p:txBody>
      </p:sp>
      <p:sp>
        <p:nvSpPr>
          <p:cNvPr id="6" name="Footer Placeholder 5">
            <a:extLst>
              <a:ext uri="{FF2B5EF4-FFF2-40B4-BE49-F238E27FC236}">
                <a16:creationId xmlns:a16="http://schemas.microsoft.com/office/drawing/2014/main" id="{CF6A334B-DE5F-7531-6292-96DAB241EFFC}"/>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EEBE0C1B-6054-CE48-477D-235FA1A5EB17}"/>
              </a:ext>
            </a:extLst>
          </p:cNvPr>
          <p:cNvSpPr>
            <a:spLocks noGrp="1"/>
          </p:cNvSpPr>
          <p:nvPr>
            <p:ph type="sldNum" sz="quarter" idx="12"/>
          </p:nvPr>
        </p:nvSpPr>
        <p:spPr/>
        <p:txBody>
          <a:bodyPr/>
          <a:lstStyle/>
          <a:p>
            <a:fld id="{EB7F7C08-543B-42EF-B76C-5F04D063FAA0}" type="slidenum">
              <a:rPr lang="de-DE" smtClean="0"/>
              <a:t>‹#›</a:t>
            </a:fld>
            <a:endParaRPr lang="de-DE"/>
          </a:p>
        </p:txBody>
      </p:sp>
    </p:spTree>
    <p:extLst>
      <p:ext uri="{BB962C8B-B14F-4D97-AF65-F5344CB8AC3E}">
        <p14:creationId xmlns:p14="http://schemas.microsoft.com/office/powerpoint/2010/main" val="2142407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67AB9-9B90-3718-4C0E-7F22821ED1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8E65C4EB-6F8E-2017-8340-EFAAFD2C32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a:extLst>
              <a:ext uri="{FF2B5EF4-FFF2-40B4-BE49-F238E27FC236}">
                <a16:creationId xmlns:a16="http://schemas.microsoft.com/office/drawing/2014/main" id="{C33C017C-4346-F4AC-EFFA-EBA779BD3B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F87D29-03A9-9A36-04F0-1BBF6DD0CB77}"/>
              </a:ext>
            </a:extLst>
          </p:cNvPr>
          <p:cNvSpPr>
            <a:spLocks noGrp="1"/>
          </p:cNvSpPr>
          <p:nvPr>
            <p:ph type="dt" sz="half" idx="10"/>
          </p:nvPr>
        </p:nvSpPr>
        <p:spPr/>
        <p:txBody>
          <a:bodyPr/>
          <a:lstStyle/>
          <a:p>
            <a:fld id="{96449070-ED1C-4B4E-9A79-5228BC560716}" type="datetimeFigureOut">
              <a:rPr lang="de-DE" smtClean="0"/>
              <a:t>03.02.2026</a:t>
            </a:fld>
            <a:endParaRPr lang="de-DE"/>
          </a:p>
        </p:txBody>
      </p:sp>
      <p:sp>
        <p:nvSpPr>
          <p:cNvPr id="6" name="Footer Placeholder 5">
            <a:extLst>
              <a:ext uri="{FF2B5EF4-FFF2-40B4-BE49-F238E27FC236}">
                <a16:creationId xmlns:a16="http://schemas.microsoft.com/office/drawing/2014/main" id="{7B97DABC-3986-BD93-5BED-04CC02074B14}"/>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6F5C8EC5-4064-EE93-0881-735F7B17B019}"/>
              </a:ext>
            </a:extLst>
          </p:cNvPr>
          <p:cNvSpPr>
            <a:spLocks noGrp="1"/>
          </p:cNvSpPr>
          <p:nvPr>
            <p:ph type="sldNum" sz="quarter" idx="12"/>
          </p:nvPr>
        </p:nvSpPr>
        <p:spPr/>
        <p:txBody>
          <a:bodyPr/>
          <a:lstStyle/>
          <a:p>
            <a:fld id="{EB7F7C08-543B-42EF-B76C-5F04D063FAA0}" type="slidenum">
              <a:rPr lang="de-DE" smtClean="0"/>
              <a:t>‹#›</a:t>
            </a:fld>
            <a:endParaRPr lang="de-DE"/>
          </a:p>
        </p:txBody>
      </p:sp>
    </p:spTree>
    <p:extLst>
      <p:ext uri="{BB962C8B-B14F-4D97-AF65-F5344CB8AC3E}">
        <p14:creationId xmlns:p14="http://schemas.microsoft.com/office/powerpoint/2010/main" val="3385657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EEEFA-3F68-E51E-F2EC-4213D288549A}"/>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0389F2FB-5DC2-A023-D8D8-B6CE44AE9F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A5C2D968-4CB1-5938-0F01-0C60A2CB34B6}"/>
              </a:ext>
            </a:extLst>
          </p:cNvPr>
          <p:cNvSpPr>
            <a:spLocks noGrp="1"/>
          </p:cNvSpPr>
          <p:nvPr>
            <p:ph type="dt" sz="half" idx="10"/>
          </p:nvPr>
        </p:nvSpPr>
        <p:spPr/>
        <p:txBody>
          <a:bodyPr/>
          <a:lstStyle/>
          <a:p>
            <a:fld id="{96449070-ED1C-4B4E-9A79-5228BC560716}" type="datetimeFigureOut">
              <a:rPr lang="de-DE" smtClean="0"/>
              <a:t>03.02.2026</a:t>
            </a:fld>
            <a:endParaRPr lang="de-DE"/>
          </a:p>
        </p:txBody>
      </p:sp>
      <p:sp>
        <p:nvSpPr>
          <p:cNvPr id="5" name="Footer Placeholder 4">
            <a:extLst>
              <a:ext uri="{FF2B5EF4-FFF2-40B4-BE49-F238E27FC236}">
                <a16:creationId xmlns:a16="http://schemas.microsoft.com/office/drawing/2014/main" id="{5E25964F-29F2-792C-CFE1-F1F59B797DAB}"/>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272C3D97-53D9-11EA-D34A-41B350B4D2AD}"/>
              </a:ext>
            </a:extLst>
          </p:cNvPr>
          <p:cNvSpPr>
            <a:spLocks noGrp="1"/>
          </p:cNvSpPr>
          <p:nvPr>
            <p:ph type="sldNum" sz="quarter" idx="12"/>
          </p:nvPr>
        </p:nvSpPr>
        <p:spPr/>
        <p:txBody>
          <a:bodyPr/>
          <a:lstStyle/>
          <a:p>
            <a:fld id="{EB7F7C08-543B-42EF-B76C-5F04D063FAA0}" type="slidenum">
              <a:rPr lang="de-DE" smtClean="0"/>
              <a:t>‹#›</a:t>
            </a:fld>
            <a:endParaRPr lang="de-DE"/>
          </a:p>
        </p:txBody>
      </p:sp>
    </p:spTree>
    <p:extLst>
      <p:ext uri="{BB962C8B-B14F-4D97-AF65-F5344CB8AC3E}">
        <p14:creationId xmlns:p14="http://schemas.microsoft.com/office/powerpoint/2010/main" val="3945372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D13B46-F440-D17D-CCE7-25E644780C5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08287B7F-3B03-2B18-EB8D-A375667E7A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60830D05-70E8-4488-D108-A78533521086}"/>
              </a:ext>
            </a:extLst>
          </p:cNvPr>
          <p:cNvSpPr>
            <a:spLocks noGrp="1"/>
          </p:cNvSpPr>
          <p:nvPr>
            <p:ph type="dt" sz="half" idx="10"/>
          </p:nvPr>
        </p:nvSpPr>
        <p:spPr/>
        <p:txBody>
          <a:bodyPr/>
          <a:lstStyle/>
          <a:p>
            <a:fld id="{96449070-ED1C-4B4E-9A79-5228BC560716}" type="datetimeFigureOut">
              <a:rPr lang="de-DE" smtClean="0"/>
              <a:t>03.02.2026</a:t>
            </a:fld>
            <a:endParaRPr lang="de-DE"/>
          </a:p>
        </p:txBody>
      </p:sp>
      <p:sp>
        <p:nvSpPr>
          <p:cNvPr id="5" name="Footer Placeholder 4">
            <a:extLst>
              <a:ext uri="{FF2B5EF4-FFF2-40B4-BE49-F238E27FC236}">
                <a16:creationId xmlns:a16="http://schemas.microsoft.com/office/drawing/2014/main" id="{68BCCE5B-9D92-798B-21C3-8B629A5D342A}"/>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56B5127-5F21-2D11-B50E-17BC48FE730F}"/>
              </a:ext>
            </a:extLst>
          </p:cNvPr>
          <p:cNvSpPr>
            <a:spLocks noGrp="1"/>
          </p:cNvSpPr>
          <p:nvPr>
            <p:ph type="sldNum" sz="quarter" idx="12"/>
          </p:nvPr>
        </p:nvSpPr>
        <p:spPr/>
        <p:txBody>
          <a:bodyPr/>
          <a:lstStyle/>
          <a:p>
            <a:fld id="{EB7F7C08-543B-42EF-B76C-5F04D063FAA0}" type="slidenum">
              <a:rPr lang="de-DE" smtClean="0"/>
              <a:t>‹#›</a:t>
            </a:fld>
            <a:endParaRPr lang="de-DE"/>
          </a:p>
        </p:txBody>
      </p:sp>
    </p:spTree>
    <p:extLst>
      <p:ext uri="{BB962C8B-B14F-4D97-AF65-F5344CB8AC3E}">
        <p14:creationId xmlns:p14="http://schemas.microsoft.com/office/powerpoint/2010/main" val="3737827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B8DAD7-2464-3199-2B45-7EA23EFF1D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20CA14A9-5CA5-2E4F-26D5-EC86D48A00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6A12E6BC-CBD9-D82C-232C-A11437727A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6449070-ED1C-4B4E-9A79-5228BC560716}" type="datetimeFigureOut">
              <a:rPr lang="de-DE" smtClean="0"/>
              <a:t>03.02.2026</a:t>
            </a:fld>
            <a:endParaRPr lang="de-DE"/>
          </a:p>
        </p:txBody>
      </p:sp>
      <p:sp>
        <p:nvSpPr>
          <p:cNvPr id="5" name="Footer Placeholder 4">
            <a:extLst>
              <a:ext uri="{FF2B5EF4-FFF2-40B4-BE49-F238E27FC236}">
                <a16:creationId xmlns:a16="http://schemas.microsoft.com/office/drawing/2014/main" id="{3BD53687-1606-803C-B35C-B5DBB15F88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Slide Number Placeholder 5">
            <a:extLst>
              <a:ext uri="{FF2B5EF4-FFF2-40B4-BE49-F238E27FC236}">
                <a16:creationId xmlns:a16="http://schemas.microsoft.com/office/drawing/2014/main" id="{3BEFA4F6-F0C3-4253-893E-94FCDBFB74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7F7C08-543B-42EF-B76C-5F04D063FAA0}" type="slidenum">
              <a:rPr lang="de-DE" smtClean="0"/>
              <a:t>‹#›</a:t>
            </a:fld>
            <a:endParaRPr lang="de-DE"/>
          </a:p>
        </p:txBody>
      </p:sp>
    </p:spTree>
    <p:extLst>
      <p:ext uri="{BB962C8B-B14F-4D97-AF65-F5344CB8AC3E}">
        <p14:creationId xmlns:p14="http://schemas.microsoft.com/office/powerpoint/2010/main" val="527957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DD612-AA95-6CC3-96C8-705757EFE2DF}"/>
            </a:ext>
          </a:extLst>
        </p:cNvPr>
        <p:cNvGrpSpPr/>
        <p:nvPr/>
      </p:nvGrpSpPr>
      <p:grpSpPr>
        <a:xfrm>
          <a:off x="0" y="0"/>
          <a:ext cx="0" cy="0"/>
          <a:chOff x="0" y="0"/>
          <a:chExt cx="0" cy="0"/>
        </a:xfrm>
      </p:grpSpPr>
      <p:pic>
        <p:nvPicPr>
          <p:cNvPr id="2" name="Grafik 30">
            <a:extLst>
              <a:ext uri="{FF2B5EF4-FFF2-40B4-BE49-F238E27FC236}">
                <a16:creationId xmlns:a16="http://schemas.microsoft.com/office/drawing/2014/main" id="{56B5941D-2855-F6B7-5BC0-901B606C5E1C}"/>
              </a:ext>
            </a:extLst>
          </p:cNvPr>
          <p:cNvPicPr>
            <a:picLocks noChangeAspect="1"/>
          </p:cNvPicPr>
          <p:nvPr/>
        </p:nvPicPr>
        <p:blipFill>
          <a:blip r:embed="rId3"/>
          <a:stretch>
            <a:fillRect/>
          </a:stretch>
        </p:blipFill>
        <p:spPr>
          <a:xfrm>
            <a:off x="10915630" y="222964"/>
            <a:ext cx="1105326" cy="240623"/>
          </a:xfrm>
          <a:prstGeom prst="rect">
            <a:avLst/>
          </a:prstGeom>
        </p:spPr>
      </p:pic>
      <p:sp>
        <p:nvSpPr>
          <p:cNvPr id="19" name="Rectangle: Rounded Corners 18">
            <a:extLst>
              <a:ext uri="{FF2B5EF4-FFF2-40B4-BE49-F238E27FC236}">
                <a16:creationId xmlns:a16="http://schemas.microsoft.com/office/drawing/2014/main" id="{F2F4149A-F444-4502-FF0C-579E7208A04D}"/>
              </a:ext>
            </a:extLst>
          </p:cNvPr>
          <p:cNvSpPr/>
          <p:nvPr/>
        </p:nvSpPr>
        <p:spPr>
          <a:xfrm>
            <a:off x="2487563" y="1834125"/>
            <a:ext cx="4546287" cy="345046"/>
          </a:xfrm>
          <a:prstGeom prst="roundRect">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Annual (estimated total*: ~</a:t>
            </a:r>
            <a:r>
              <a:rPr lang="en-US" sz="1600" b="1" dirty="0">
                <a:solidFill>
                  <a:prstClr val="white"/>
                </a:solidFill>
                <a:latin typeface="Arial" panose="020B0604020202020204" pitchFamily="34" charset="0"/>
                <a:cs typeface="Arial" panose="020B0604020202020204" pitchFamily="34" charset="0"/>
              </a:rPr>
              <a:t>1.77</a:t>
            </a: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 ERC)</a:t>
            </a:r>
          </a:p>
        </p:txBody>
      </p:sp>
      <p:sp>
        <p:nvSpPr>
          <p:cNvPr id="20" name="Rectangle: Rounded Corners 19">
            <a:extLst>
              <a:ext uri="{FF2B5EF4-FFF2-40B4-BE49-F238E27FC236}">
                <a16:creationId xmlns:a16="http://schemas.microsoft.com/office/drawing/2014/main" id="{BA54AE6F-0794-2666-B08F-58B42B967413}"/>
              </a:ext>
            </a:extLst>
          </p:cNvPr>
          <p:cNvSpPr/>
          <p:nvPr/>
        </p:nvSpPr>
        <p:spPr>
          <a:xfrm>
            <a:off x="7263086" y="1834125"/>
            <a:ext cx="4645744" cy="347646"/>
          </a:xfrm>
          <a:prstGeom prst="roundRect">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Cumulative (estimated total*: ~ </a:t>
            </a:r>
            <a:r>
              <a:rPr lang="en-US" sz="1600" b="1" dirty="0">
                <a:solidFill>
                  <a:prstClr val="white"/>
                </a:solidFill>
                <a:latin typeface="Arial" panose="020B0604020202020204" pitchFamily="34" charset="0"/>
                <a:cs typeface="Arial" panose="020B0604020202020204" pitchFamily="34" charset="0"/>
              </a:rPr>
              <a:t>1.77</a:t>
            </a: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 ERC)</a:t>
            </a:r>
          </a:p>
        </p:txBody>
      </p:sp>
      <p:graphicFrame>
        <p:nvGraphicFramePr>
          <p:cNvPr id="22" name="Chart 21">
            <a:extLst>
              <a:ext uri="{FF2B5EF4-FFF2-40B4-BE49-F238E27FC236}">
                <a16:creationId xmlns:a16="http://schemas.microsoft.com/office/drawing/2014/main" id="{74EAAE23-FC5E-B970-4126-9C6C1A2214DA}"/>
              </a:ext>
            </a:extLst>
          </p:cNvPr>
          <p:cNvGraphicFramePr/>
          <p:nvPr/>
        </p:nvGraphicFramePr>
        <p:xfrm>
          <a:off x="7263086" y="2323703"/>
          <a:ext cx="4645744" cy="34374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22">
            <a:extLst>
              <a:ext uri="{FF2B5EF4-FFF2-40B4-BE49-F238E27FC236}">
                <a16:creationId xmlns:a16="http://schemas.microsoft.com/office/drawing/2014/main" id="{947EB11E-3313-769E-6AF2-BDA902C17A03}"/>
              </a:ext>
            </a:extLst>
          </p:cNvPr>
          <p:cNvGraphicFramePr/>
          <p:nvPr/>
        </p:nvGraphicFramePr>
        <p:xfrm>
          <a:off x="2487563" y="2323704"/>
          <a:ext cx="4546287" cy="3437484"/>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a:extLst>
              <a:ext uri="{FF2B5EF4-FFF2-40B4-BE49-F238E27FC236}">
                <a16:creationId xmlns:a16="http://schemas.microsoft.com/office/drawing/2014/main" id="{E90D2E09-610A-90D9-49BE-F0E0DA46B636}"/>
              </a:ext>
            </a:extLst>
          </p:cNvPr>
          <p:cNvSpPr txBox="1"/>
          <p:nvPr/>
        </p:nvSpPr>
        <p:spPr>
          <a:xfrm>
            <a:off x="2487563" y="5788911"/>
            <a:ext cx="4645744" cy="577081"/>
          </a:xfrm>
          <a:prstGeom prst="rect">
            <a:avLst/>
          </a:prstGeom>
          <a:noFill/>
        </p:spPr>
        <p:txBody>
          <a:bodyPr wrap="square" rtlCol="0">
            <a:spAutoFit/>
          </a:bodyPr>
          <a:lstStyle/>
          <a:p>
            <a:pPr marL="171450" lvl="0" indent="-171450">
              <a:buFont typeface="Arial" panose="020B0604020202020204" pitchFamily="34" charset="0"/>
              <a:buChar char="•"/>
              <a:defRPr/>
            </a:pPr>
            <a:r>
              <a:rPr lang="en-US" sz="1050" dirty="0">
                <a:solidFill>
                  <a:prstClr val="black"/>
                </a:solidFill>
              </a:rPr>
              <a:t>*Total estimated ERC volume over crediting period</a:t>
            </a:r>
          </a:p>
          <a:p>
            <a:pPr marL="171450" indent="-171450">
              <a:buFont typeface="Arial" panose="020B0604020202020204" pitchFamily="34" charset="0"/>
              <a:buChar char="•"/>
              <a:defRPr/>
            </a:pPr>
            <a:r>
              <a:rPr lang="en-US" sz="1050" dirty="0">
                <a:solidFill>
                  <a:prstClr val="black"/>
                </a:solidFill>
              </a:rPr>
              <a:t>Chart shows ERs generated, delivery of ER credits may take additional time</a:t>
            </a:r>
          </a:p>
          <a:p>
            <a:pPr marL="171450" indent="-171450">
              <a:buFont typeface="Arial" panose="020B0604020202020204" pitchFamily="34" charset="0"/>
              <a:buChar char="•"/>
              <a:defRPr/>
            </a:pPr>
            <a:r>
              <a:rPr lang="en-US" sz="1050" dirty="0">
                <a:solidFill>
                  <a:prstClr val="black"/>
                </a:solidFill>
              </a:rPr>
              <a:t>Last update of data from underlying Operation: October 20</a:t>
            </a:r>
            <a:r>
              <a:rPr lang="en-US" sz="1050" baseline="30000" dirty="0">
                <a:solidFill>
                  <a:prstClr val="black"/>
                </a:solidFill>
              </a:rPr>
              <a:t>th</a:t>
            </a:r>
            <a:r>
              <a:rPr lang="en-US" sz="1050" dirty="0">
                <a:solidFill>
                  <a:prstClr val="black"/>
                </a:solidFill>
              </a:rPr>
              <a:t>, 2025</a:t>
            </a:r>
          </a:p>
        </p:txBody>
      </p:sp>
      <p:graphicFrame>
        <p:nvGraphicFramePr>
          <p:cNvPr id="4" name="Table 3">
            <a:extLst>
              <a:ext uri="{FF2B5EF4-FFF2-40B4-BE49-F238E27FC236}">
                <a16:creationId xmlns:a16="http://schemas.microsoft.com/office/drawing/2014/main" id="{C72D99C7-426F-06CC-1F8B-21F69E3B4542}"/>
              </a:ext>
            </a:extLst>
          </p:cNvPr>
          <p:cNvGraphicFramePr>
            <a:graphicFrameLocks noGrp="1"/>
          </p:cNvGraphicFramePr>
          <p:nvPr/>
        </p:nvGraphicFramePr>
        <p:xfrm>
          <a:off x="134863" y="2323704"/>
          <a:ext cx="2098470" cy="2419903"/>
        </p:xfrm>
        <a:graphic>
          <a:graphicData uri="http://schemas.openxmlformats.org/drawingml/2006/table">
            <a:tbl>
              <a:tblPr>
                <a:tableStyleId>{5C22544A-7EE6-4342-B048-85BDC9FD1C3A}</a:tableStyleId>
              </a:tblPr>
              <a:tblGrid>
                <a:gridCol w="952679">
                  <a:extLst>
                    <a:ext uri="{9D8B030D-6E8A-4147-A177-3AD203B41FA5}">
                      <a16:colId xmlns:a16="http://schemas.microsoft.com/office/drawing/2014/main" val="3494588216"/>
                    </a:ext>
                  </a:extLst>
                </a:gridCol>
                <a:gridCol w="1145791">
                  <a:extLst>
                    <a:ext uri="{9D8B030D-6E8A-4147-A177-3AD203B41FA5}">
                      <a16:colId xmlns:a16="http://schemas.microsoft.com/office/drawing/2014/main" val="2734050579"/>
                    </a:ext>
                  </a:extLst>
                </a:gridCol>
              </a:tblGrid>
              <a:tr h="631731">
                <a:tc>
                  <a:txBody>
                    <a:bodyPr/>
                    <a:lstStyle/>
                    <a:p>
                      <a:pPr algn="ctr" fontAlgn="ct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Technology</a:t>
                      </a:r>
                    </a:p>
                  </a:txBody>
                  <a:tcPr marL="15706" marR="15706" marT="15706" marB="0" anchor="ctr">
                    <a:solidFill>
                      <a:schemeClr val="accent1">
                        <a:lumMod val="60000"/>
                        <a:lumOff val="40000"/>
                      </a:schemeClr>
                    </a:solidFill>
                  </a:tcPr>
                </a:tc>
                <a:tc>
                  <a:txBody>
                    <a:bodyPr/>
                    <a:lstStyle/>
                    <a:p>
                      <a:pPr algn="ctr" fontAlgn="b"/>
                      <a:r>
                        <a:rPr lang="de-DE" sz="1400" b="0" i="1" u="none" strike="noStrike" err="1">
                          <a:solidFill>
                            <a:schemeClr val="bg1"/>
                          </a:solidFill>
                          <a:effectLst/>
                          <a:latin typeface="Calibri" panose="020F0502020204030204" pitchFamily="34" charset="0"/>
                          <a:ea typeface="Calibri" panose="020F0502020204030204" pitchFamily="34" charset="0"/>
                          <a:cs typeface="Calibri" panose="020F0502020204030204" pitchFamily="34" charset="0"/>
                        </a:rPr>
                        <a:t>Number</a:t>
                      </a: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de-DE" sz="1400" b="0" i="1" u="none" strike="noStrike" err="1">
                          <a:solidFill>
                            <a:schemeClr val="bg1"/>
                          </a:solidFill>
                          <a:effectLst/>
                          <a:latin typeface="Calibri" panose="020F0502020204030204" pitchFamily="34" charset="0"/>
                          <a:ea typeface="Calibri" panose="020F0502020204030204" pitchFamily="34" charset="0"/>
                          <a:cs typeface="Calibri" panose="020F0502020204030204" pitchFamily="34" charset="0"/>
                        </a:rPr>
                        <a:t>of</a:t>
                      </a: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 Unique Connections</a:t>
                      </a:r>
                    </a:p>
                  </a:txBody>
                  <a:tcPr marL="15706" marR="15706" marT="15706" marB="0" anchor="ctr">
                    <a:solidFill>
                      <a:schemeClr val="accent1">
                        <a:lumMod val="60000"/>
                        <a:lumOff val="40000"/>
                      </a:schemeClr>
                    </a:solidFill>
                  </a:tcPr>
                </a:tc>
                <a:extLst>
                  <a:ext uri="{0D108BD9-81ED-4DB2-BD59-A6C34878D82A}">
                    <a16:rowId xmlns:a16="http://schemas.microsoft.com/office/drawing/2014/main" val="2289477045"/>
                  </a:ext>
                </a:extLst>
              </a:tr>
              <a:tr h="631731">
                <a:tc>
                  <a:txBody>
                    <a:bodyPr/>
                    <a:lstStyle/>
                    <a:p>
                      <a:pPr algn="ctr" fontAlgn="ctr"/>
                      <a:r>
                        <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On-grid connections (HH)</a:t>
                      </a:r>
                    </a:p>
                  </a:txBody>
                  <a:tcPr marL="15706" marR="15706" marT="15706" marB="0" anchor="ctr">
                    <a:solidFill>
                      <a:schemeClr val="bg1">
                        <a:lumMod val="95000"/>
                      </a:schemeClr>
                    </a:solidFill>
                  </a:tcPr>
                </a:tc>
                <a:tc>
                  <a:txBody>
                    <a:bodyPr/>
                    <a:lstStyle/>
                    <a:p>
                      <a:pPr algn="ctr" fontAlgn="b"/>
                      <a:r>
                        <a:rPr lang="de-DE"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421,200</a:t>
                      </a:r>
                    </a:p>
                  </a:txBody>
                  <a:tcPr marL="15706" marR="15706" marT="15706" marB="0" anchor="ctr">
                    <a:solidFill>
                      <a:schemeClr val="bg1">
                        <a:lumMod val="95000"/>
                      </a:schemeClr>
                    </a:solidFill>
                  </a:tcPr>
                </a:tc>
                <a:extLst>
                  <a:ext uri="{0D108BD9-81ED-4DB2-BD59-A6C34878D82A}">
                    <a16:rowId xmlns:a16="http://schemas.microsoft.com/office/drawing/2014/main" val="3119977041"/>
                  </a:ext>
                </a:extLst>
              </a:tr>
              <a:tr h="576332">
                <a:tc>
                  <a:txBody>
                    <a:bodyPr/>
                    <a:lstStyle/>
                    <a:p>
                      <a:pPr algn="ctr" fontAlgn="ctr"/>
                      <a:r>
                        <a:rPr lang="de-DE" sz="14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Solar Home Systems</a:t>
                      </a:r>
                      <a:endPar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06" marR="15706" marT="15706" marB="0" anchor="ctr">
                    <a:solidFill>
                      <a:schemeClr val="bg1">
                        <a:lumMod val="95000"/>
                      </a:schemeClr>
                    </a:solidFill>
                  </a:tcPr>
                </a:tc>
                <a:tc>
                  <a:txBody>
                    <a:bodyPr/>
                    <a:lstStyle/>
                    <a:p>
                      <a:pPr algn="ctr" fontAlgn="b"/>
                      <a:r>
                        <a:rPr lang="de-DE"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50,000</a:t>
                      </a:r>
                    </a:p>
                  </a:txBody>
                  <a:tcPr marL="15706" marR="15706" marT="15706" marB="0" anchor="ctr">
                    <a:solidFill>
                      <a:schemeClr val="bg1">
                        <a:lumMod val="95000"/>
                      </a:schemeClr>
                    </a:solidFill>
                  </a:tcPr>
                </a:tc>
                <a:extLst>
                  <a:ext uri="{0D108BD9-81ED-4DB2-BD59-A6C34878D82A}">
                    <a16:rowId xmlns:a16="http://schemas.microsoft.com/office/drawing/2014/main" val="497425993"/>
                  </a:ext>
                </a:extLst>
              </a:tr>
              <a:tr h="531999">
                <a:tc>
                  <a:txBody>
                    <a:bodyPr/>
                    <a:lstStyle/>
                    <a:p>
                      <a:pPr algn="ctr" fontAlgn="ctr"/>
                      <a:r>
                        <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Cookstoves</a:t>
                      </a:r>
                    </a:p>
                  </a:txBody>
                  <a:tcPr marL="15706" marR="15706" marT="15706" marB="0" anchor="ctr">
                    <a:solidFill>
                      <a:schemeClr val="bg1">
                        <a:lumMod val="95000"/>
                      </a:schemeClr>
                    </a:solidFill>
                  </a:tcPr>
                </a:tc>
                <a:tc>
                  <a:txBody>
                    <a:bodyPr/>
                    <a:lstStyle/>
                    <a:p>
                      <a:pPr algn="ctr" fontAlgn="b"/>
                      <a:r>
                        <a:rPr lang="de-DE"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80,060</a:t>
                      </a:r>
                    </a:p>
                  </a:txBody>
                  <a:tcPr marL="15706" marR="15706" marT="15706" marB="0" anchor="ctr">
                    <a:solidFill>
                      <a:schemeClr val="bg1">
                        <a:lumMod val="95000"/>
                      </a:schemeClr>
                    </a:solidFill>
                  </a:tcPr>
                </a:tc>
                <a:extLst>
                  <a:ext uri="{0D108BD9-81ED-4DB2-BD59-A6C34878D82A}">
                    <a16:rowId xmlns:a16="http://schemas.microsoft.com/office/drawing/2014/main" val="2552646323"/>
                  </a:ext>
                </a:extLst>
              </a:tr>
            </a:tbl>
          </a:graphicData>
        </a:graphic>
      </p:graphicFrame>
      <p:sp>
        <p:nvSpPr>
          <p:cNvPr id="6" name="TextBox 5">
            <a:extLst>
              <a:ext uri="{FF2B5EF4-FFF2-40B4-BE49-F238E27FC236}">
                <a16:creationId xmlns:a16="http://schemas.microsoft.com/office/drawing/2014/main" id="{9A44D4E3-136F-C8CC-CBBF-8511CC5D6E44}"/>
              </a:ext>
            </a:extLst>
          </p:cNvPr>
          <p:cNvSpPr txBox="1"/>
          <p:nvPr/>
        </p:nvSpPr>
        <p:spPr>
          <a:xfrm>
            <a:off x="142571" y="1121454"/>
            <a:ext cx="11878385" cy="646331"/>
          </a:xfrm>
          <a:prstGeom prst="rect">
            <a:avLst/>
          </a:prstGeom>
          <a:noFill/>
          <a:ln w="38100">
            <a:solidFill>
              <a:schemeClr val="accent1"/>
            </a:solidFill>
          </a:ln>
        </p:spPr>
        <p:txBody>
          <a:bodyPr wrap="square" lIns="91440" tIns="45720" rIns="91440" bIns="45720" rtlCol="0" anchor="t">
            <a:spAutoFit/>
          </a:bodyPr>
          <a:lstStyle/>
          <a:p>
            <a:pPr>
              <a:defRPr/>
            </a:pPr>
            <a:r>
              <a:rPr lang="en-US" dirty="0">
                <a:solidFill>
                  <a:prstClr val="black"/>
                </a:solidFill>
              </a:rPr>
              <a:t>Rwanda ASCENT program: $430 M IPF (P180575); approved November 2023</a:t>
            </a:r>
            <a:r>
              <a:rPr lang="en-US" dirty="0">
                <a:solidFill>
                  <a:prstClr val="black"/>
                </a:solidFill>
                <a:ea typeface="Calibri"/>
                <a:cs typeface="Calibri"/>
              </a:rPr>
              <a:t>; </a:t>
            </a:r>
            <a:r>
              <a:rPr lang="en-US" dirty="0">
                <a:solidFill>
                  <a:prstClr val="black"/>
                </a:solidFill>
              </a:rPr>
              <a:t>electricity access to 1.88 million people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0">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Implementing Agency: </a:t>
            </a:r>
            <a:r>
              <a:rPr lang="en-US" dirty="0">
                <a:solidFill>
                  <a:prstClr val="black"/>
                </a:solidFill>
              </a:rPr>
              <a:t>Development Bank of Rwanda, Energy Development Corporation Limited</a:t>
            </a:r>
          </a:p>
        </p:txBody>
      </p:sp>
      <p:sp>
        <p:nvSpPr>
          <p:cNvPr id="8" name="TextBox 7">
            <a:extLst>
              <a:ext uri="{FF2B5EF4-FFF2-40B4-BE49-F238E27FC236}">
                <a16:creationId xmlns:a16="http://schemas.microsoft.com/office/drawing/2014/main" id="{ED5F2616-9857-96DE-01C7-66B6843787BA}"/>
              </a:ext>
            </a:extLst>
          </p:cNvPr>
          <p:cNvSpPr txBox="1"/>
          <p:nvPr/>
        </p:nvSpPr>
        <p:spPr>
          <a:xfrm>
            <a:off x="7263086" y="5860842"/>
            <a:ext cx="4645744" cy="430887"/>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Indicative associated carbon revenue </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1050" dirty="0">
                <a:solidFill>
                  <a:prstClr val="black"/>
                </a:solidFill>
                <a:latin typeface="Calibri" panose="020F0502020204030204"/>
              </a:rPr>
              <a:t>35</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 - $</a:t>
            </a:r>
            <a:r>
              <a:rPr lang="en-US" sz="1050" dirty="0">
                <a:solidFill>
                  <a:prstClr val="black"/>
                </a:solidFill>
                <a:latin typeface="Calibri" panose="020F0502020204030204"/>
              </a:rPr>
              <a:t>53</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 million IF expected ERCs sold @ $20-30/tCO2</a:t>
            </a:r>
          </a:p>
        </p:txBody>
      </p:sp>
      <p:sp>
        <p:nvSpPr>
          <p:cNvPr id="3" name="TextBox 2">
            <a:extLst>
              <a:ext uri="{FF2B5EF4-FFF2-40B4-BE49-F238E27FC236}">
                <a16:creationId xmlns:a16="http://schemas.microsoft.com/office/drawing/2014/main" id="{06588A26-3BA4-9171-2282-5745BC24E02F}"/>
              </a:ext>
            </a:extLst>
          </p:cNvPr>
          <p:cNvSpPr txBox="1"/>
          <p:nvPr/>
        </p:nvSpPr>
        <p:spPr>
          <a:xfrm>
            <a:off x="213585" y="176487"/>
            <a:ext cx="10424917" cy="738664"/>
          </a:xfrm>
          <a:prstGeom prst="rect">
            <a:avLst/>
          </a:prstGeom>
          <a:noFill/>
        </p:spPr>
        <p:txBody>
          <a:bodyPr wrap="square">
            <a:spAutoFit/>
          </a:bodyPr>
          <a:lstStyle/>
          <a:p>
            <a:r>
              <a:rPr lang="en-US" sz="2100" b="1" dirty="0">
                <a:latin typeface="Arial" panose="020B0604020202020204" pitchFamily="34" charset="0"/>
                <a:ea typeface="Calibri" panose="020F0502020204030204" pitchFamily="34" charset="0"/>
                <a:cs typeface="Arial" panose="020B0604020202020204" pitchFamily="34" charset="0"/>
              </a:rPr>
              <a:t>Rwanda: </a:t>
            </a:r>
            <a:r>
              <a:rPr lang="en-US" sz="2100" b="1" u="sng" dirty="0">
                <a:latin typeface="Arial" panose="020B0604020202020204" pitchFamily="34" charset="0"/>
                <a:ea typeface="Calibri" panose="020F0502020204030204" pitchFamily="34" charset="0"/>
                <a:cs typeface="Arial" panose="020B0604020202020204" pitchFamily="34" charset="0"/>
              </a:rPr>
              <a:t>Preliminary </a:t>
            </a:r>
            <a:r>
              <a:rPr lang="en-US" sz="2100" b="1" u="sng" dirty="0">
                <a:solidFill>
                  <a:prstClr val="black"/>
                </a:solidFill>
                <a:latin typeface="Arial"/>
                <a:cs typeface="Arial"/>
              </a:rPr>
              <a:t>Indicative</a:t>
            </a:r>
            <a:r>
              <a:rPr lang="en-US" sz="2100" b="1" dirty="0">
                <a:solidFill>
                  <a:prstClr val="black"/>
                </a:solidFill>
                <a:latin typeface="Arial"/>
                <a:cs typeface="Arial"/>
              </a:rPr>
              <a:t> Emission Reduction Credit (ERC) Estimates* </a:t>
            </a:r>
          </a:p>
          <a:p>
            <a:r>
              <a:rPr lang="en-US" sz="21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In Million ERC</a:t>
            </a:r>
          </a:p>
        </p:txBody>
      </p:sp>
      <p:sp>
        <p:nvSpPr>
          <p:cNvPr id="7" name="Rechteck: abgerundete Ecken 20">
            <a:extLst>
              <a:ext uri="{FF2B5EF4-FFF2-40B4-BE49-F238E27FC236}">
                <a16:creationId xmlns:a16="http://schemas.microsoft.com/office/drawing/2014/main" id="{AE151D29-2538-3B8C-71DB-388D4D3CABC1}"/>
              </a:ext>
            </a:extLst>
          </p:cNvPr>
          <p:cNvSpPr/>
          <p:nvPr/>
        </p:nvSpPr>
        <p:spPr>
          <a:xfrm>
            <a:off x="213586" y="976699"/>
            <a:ext cx="2019747" cy="62058"/>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64CE0DF0-7ED2-1B76-5D0C-CDF45148F075}"/>
              </a:ext>
            </a:extLst>
          </p:cNvPr>
          <p:cNvSpPr txBox="1"/>
          <p:nvPr/>
        </p:nvSpPr>
        <p:spPr>
          <a:xfrm>
            <a:off x="94639" y="6345979"/>
            <a:ext cx="10127045" cy="553998"/>
          </a:xfrm>
          <a:prstGeom prst="rect">
            <a:avLst/>
          </a:prstGeom>
          <a:noFill/>
        </p:spPr>
        <p:txBody>
          <a:bodyPr wrap="square">
            <a:spAutoFit/>
          </a:bodyPr>
          <a:lstStyle/>
          <a:p>
            <a:pPr fontAlgn="b">
              <a:spcAft>
                <a:spcPts val="1200"/>
              </a:spcAft>
            </a:pPr>
            <a:r>
              <a:rPr lang="en-US" sz="1000" dirty="0">
                <a:latin typeface="Arial" panose="020B0604020202020204" pitchFamily="34" charset="0"/>
                <a:cs typeface="Arial" panose="020B0604020202020204" pitchFamily="34" charset="0"/>
              </a:rPr>
              <a:t>*Estimates are preliminary indicative only and will be updated once the final version of the Energy Access Standard has been published. Estimates are subject to ongoing revisions to account for evolving country-level assumptions and progress in the implementation of the underlying energy access projects. To generate ERs, all necessary data points as required per methodology need to be available and collected in the correct format at the correct time. </a:t>
            </a:r>
          </a:p>
        </p:txBody>
      </p:sp>
    </p:spTree>
    <p:extLst>
      <p:ext uri="{BB962C8B-B14F-4D97-AF65-F5344CB8AC3E}">
        <p14:creationId xmlns:p14="http://schemas.microsoft.com/office/powerpoint/2010/main" val="42130232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C8563622FBB8C469F524D5E31BDBD94" ma:contentTypeVersion="14" ma:contentTypeDescription="Ein neues Dokument erstellen." ma:contentTypeScope="" ma:versionID="804e3f6fe8ff56d40c2c790cdf088cef">
  <xsd:schema xmlns:xsd="http://www.w3.org/2001/XMLSchema" xmlns:xs="http://www.w3.org/2001/XMLSchema" xmlns:p="http://schemas.microsoft.com/office/2006/metadata/properties" xmlns:ns1="http://schemas.microsoft.com/sharepoint/v3" xmlns:ns2="9ef3b46c-1eea-48ad-acab-85e3850001ce" targetNamespace="http://schemas.microsoft.com/office/2006/metadata/properties" ma:root="true" ma:fieldsID="ad3b615754abc9b60902f6797f9a0bcf" ns1:_="" ns2:_="">
    <xsd:import namespace="http://schemas.microsoft.com/sharepoint/v3"/>
    <xsd:import namespace="9ef3b46c-1eea-48ad-acab-85e385000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Eigenschaften der einheitlichen Compliancerichtlinie" ma:hidden="true" ma:internalName="_ip_UnifiedCompliancePolicyProperties">
      <xsd:simpleType>
        <xsd:restriction base="dms:Note"/>
      </xsd:simpleType>
    </xsd:element>
    <xsd:element name="_ip_UnifiedCompliancePolicyUIAction" ma:index="19" nillable="true" ma:displayName="UI-Aktion der einheitlichen Compliancerichtlini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f3b46c-1eea-48ad-acab-85e385000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ef3b46c-1eea-48ad-acab-85e3850001c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EE3C82D-C9D8-4157-B5B6-BB2EE53D806C}"/>
</file>

<file path=customXml/itemProps2.xml><?xml version="1.0" encoding="utf-8"?>
<ds:datastoreItem xmlns:ds="http://schemas.openxmlformats.org/officeDocument/2006/customXml" ds:itemID="{AC9825B0-C6A7-4122-BE8C-3E21C40ECDA4}"/>
</file>

<file path=customXml/itemProps3.xml><?xml version="1.0" encoding="utf-8"?>
<ds:datastoreItem xmlns:ds="http://schemas.openxmlformats.org/officeDocument/2006/customXml" ds:itemID="{60D11084-8F8E-499C-9617-F348E5C7ACE9}"/>
</file>

<file path=docProps/app.xml><?xml version="1.0" encoding="utf-8"?>
<Properties xmlns="http://schemas.openxmlformats.org/officeDocument/2006/extended-properties" xmlns:vt="http://schemas.openxmlformats.org/officeDocument/2006/docPropsVTypes">
  <TotalTime>0</TotalTime>
  <Words>213</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Aptos Display</vt:lpstr>
      <vt:lpstr>Arial</vt:lpstr>
      <vt:lpstr>Calibri</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Carlowitz</dc:creator>
  <cp:lastModifiedBy>Tom Carlowitz</cp:lastModifiedBy>
  <cp:revision>1</cp:revision>
  <dcterms:created xsi:type="dcterms:W3CDTF">2026-02-03T12:58:18Z</dcterms:created>
  <dcterms:modified xsi:type="dcterms:W3CDTF">2026-02-03T12:58:46Z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0x010100EC8563622FBB8C469F524D5E31BDBD94</vt:lpwstr>
  </property>
</Properties>
</file>