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style1.xml" ContentType="application/vnd.ms-office.chartstyle+xml"/>
  <Override PartName="/ppt/charts/colors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147481711" r:id="rId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20"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521523339963845E-2"/>
          <c:y val="0.22634018766627345"/>
          <c:w val="0.88753491367582882"/>
          <c:h val="0.64233443927755318"/>
        </c:manualLayout>
      </c:layout>
      <c:areaChart>
        <c:grouping val="stacked"/>
        <c:varyColors val="0"/>
        <c:ser>
          <c:idx val="0"/>
          <c:order val="0"/>
          <c:tx>
            <c:strRef>
              <c:f>Sheet1!$A$2</c:f>
              <c:strCache>
                <c:ptCount val="1"/>
                <c:pt idx="0">
                  <c:v>On-Grid</c:v>
                </c:pt>
              </c:strCache>
            </c:strRef>
          </c:tx>
          <c:spPr>
            <a:solidFill>
              <a:srgbClr val="135878"/>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3078.3825000000006</c:v>
                </c:pt>
                <c:pt idx="2">
                  <c:v>15391.912500000002</c:v>
                </c:pt>
                <c:pt idx="3">
                  <c:v>43097.35500000001</c:v>
                </c:pt>
                <c:pt idx="4">
                  <c:v>86194.710000000021</c:v>
                </c:pt>
                <c:pt idx="5">
                  <c:v>141605.59500000003</c:v>
                </c:pt>
                <c:pt idx="6">
                  <c:v>203173.24500000005</c:v>
                </c:pt>
                <c:pt idx="7">
                  <c:v>264740.89500000008</c:v>
                </c:pt>
                <c:pt idx="8">
                  <c:v>326308.5450000001</c:v>
                </c:pt>
                <c:pt idx="9">
                  <c:v>387876.19500000012</c:v>
                </c:pt>
                <c:pt idx="10">
                  <c:v>449443.84500000015</c:v>
                </c:pt>
                <c:pt idx="11">
                  <c:v>511011.49500000017</c:v>
                </c:pt>
                <c:pt idx="12">
                  <c:v>572579.14500000014</c:v>
                </c:pt>
                <c:pt idx="13">
                  <c:v>634146.79500000016</c:v>
                </c:pt>
                <c:pt idx="14">
                  <c:v>695714.44500000018</c:v>
                </c:pt>
                <c:pt idx="15">
                  <c:v>757282.0950000002</c:v>
                </c:pt>
                <c:pt idx="16">
                  <c:v>815771.36250000016</c:v>
                </c:pt>
                <c:pt idx="17">
                  <c:v>865025.48250000016</c:v>
                </c:pt>
                <c:pt idx="18">
                  <c:v>898887.69000000018</c:v>
                </c:pt>
                <c:pt idx="19">
                  <c:v>917357.98500000022</c:v>
                </c:pt>
                <c:pt idx="20">
                  <c:v>923514.75000000023</c:v>
                </c:pt>
              </c:numCache>
            </c:numRef>
          </c:val>
          <c:extLst>
            <c:ext xmlns:c16="http://schemas.microsoft.com/office/drawing/2014/chart" uri="{C3380CC4-5D6E-409C-BE32-E72D297353CC}">
              <c16:uniqueId val="{00000000-2EA3-4C5B-BB08-387439A4C2E8}"/>
            </c:ext>
          </c:extLst>
        </c:ser>
        <c:ser>
          <c:idx val="1"/>
          <c:order val="1"/>
          <c:tx>
            <c:strRef>
              <c:f>Sheet1!$A$3</c:f>
              <c:strCache>
                <c:ptCount val="1"/>
                <c:pt idx="0">
                  <c:v>SHS</c:v>
                </c:pt>
              </c:strCache>
            </c:strRef>
          </c:tx>
          <c:spPr>
            <a:solidFill>
              <a:srgbClr val="DD793D"/>
            </a:solidFill>
            <a:ln w="0">
              <a:solidFill>
                <a:schemeClr val="bg1">
                  <a:lumMod val="95000"/>
                </a:schemeClr>
              </a:solid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Sheet1!$C$3:$W$3</c:f>
              <c:numCache>
                <c:formatCode>#,##0</c:formatCode>
                <c:ptCount val="21"/>
                <c:pt idx="0">
                  <c:v>0</c:v>
                </c:pt>
                <c:pt idx="1">
                  <c:v>6994.8750000000009</c:v>
                </c:pt>
                <c:pt idx="2">
                  <c:v>34974.375000000007</c:v>
                </c:pt>
                <c:pt idx="3">
                  <c:v>97928.250000000015</c:v>
                </c:pt>
                <c:pt idx="4">
                  <c:v>195856.50000000003</c:v>
                </c:pt>
                <c:pt idx="5">
                  <c:v>321764.25000000006</c:v>
                </c:pt>
                <c:pt idx="6">
                  <c:v>461661.75000000006</c:v>
                </c:pt>
                <c:pt idx="7">
                  <c:v>601559.25</c:v>
                </c:pt>
                <c:pt idx="8">
                  <c:v>741456.75</c:v>
                </c:pt>
                <c:pt idx="9">
                  <c:v>881354.25</c:v>
                </c:pt>
                <c:pt idx="10">
                  <c:v>1021251.75</c:v>
                </c:pt>
                <c:pt idx="11">
                  <c:v>1154154.375</c:v>
                </c:pt>
                <c:pt idx="12">
                  <c:v>1266072.375</c:v>
                </c:pt>
                <c:pt idx="13">
                  <c:v>1343016</c:v>
                </c:pt>
                <c:pt idx="14">
                  <c:v>1384985.25</c:v>
                </c:pt>
                <c:pt idx="15">
                  <c:v>1398975</c:v>
                </c:pt>
                <c:pt idx="16">
                  <c:v>1398975</c:v>
                </c:pt>
                <c:pt idx="17">
                  <c:v>1398975</c:v>
                </c:pt>
                <c:pt idx="18">
                  <c:v>1398975</c:v>
                </c:pt>
                <c:pt idx="19">
                  <c:v>1398975</c:v>
                </c:pt>
                <c:pt idx="20">
                  <c:v>1398975</c:v>
                </c:pt>
              </c:numCache>
            </c:numRef>
          </c:val>
          <c:extLst>
            <c:ext xmlns:c16="http://schemas.microsoft.com/office/drawing/2014/chart" uri="{C3380CC4-5D6E-409C-BE32-E72D297353CC}">
              <c16:uniqueId val="{00000001-2EA3-4C5B-BB08-387439A4C2E8}"/>
            </c:ext>
          </c:extLst>
        </c:ser>
        <c:ser>
          <c:idx val="2"/>
          <c:order val="2"/>
          <c:tx>
            <c:strRef>
              <c:f>Sheet1!#REF!</c:f>
              <c:strCache>
                <c:ptCount val="1"/>
                <c:pt idx="0">
                  <c:v>#REF!</c:v>
                </c:pt>
              </c:strCache>
            </c:strRef>
          </c:tx>
          <c:spPr>
            <a:gradFill>
              <a:gsLst>
                <a:gs pos="100000">
                  <a:schemeClr val="accent3"/>
                </a:gs>
                <a:gs pos="0">
                  <a:schemeClr val="accent3">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2EA3-4C5B-BB08-387439A4C2E8}"/>
            </c:ext>
          </c:extLst>
        </c:ser>
        <c:ser>
          <c:idx val="3"/>
          <c:order val="3"/>
          <c:tx>
            <c:strRef>
              <c:f>Sheet1!#REF!</c:f>
              <c:strCache>
                <c:ptCount val="1"/>
                <c:pt idx="0">
                  <c:v>#REF!</c:v>
                </c:pt>
              </c:strCache>
            </c:strRef>
          </c:tx>
          <c:spPr>
            <a:gradFill>
              <a:gsLst>
                <a:gs pos="100000">
                  <a:schemeClr val="accent4"/>
                </a:gs>
                <a:gs pos="0">
                  <a:schemeClr val="accent4">
                    <a:lumMod val="75000"/>
                  </a:schemeClr>
                </a:gs>
              </a:gsLst>
              <a:lin ang="0" scaled="1"/>
            </a:gra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FD9C-4C09-9567-818C1B7C5BD1}"/>
            </c:ext>
          </c:extLst>
        </c:ser>
        <c:ser>
          <c:idx val="4"/>
          <c:order val="4"/>
          <c:tx>
            <c:strRef>
              <c:f>Sheet1!$A$4</c:f>
              <c:strCache>
                <c:ptCount val="1"/>
                <c:pt idx="0">
                  <c:v>Cookstoves</c:v>
                </c:pt>
              </c:strCache>
            </c:strRef>
          </c:tx>
          <c:spPr>
            <a:solidFill>
              <a:srgbClr val="176321"/>
            </a:solidFill>
            <a:ln w="25400">
              <a:noFill/>
            </a:ln>
            <a:effectLst>
              <a:innerShdw dist="12700" dir="16200000">
                <a:schemeClr val="lt1">
                  <a:alpha val="75000"/>
                </a:schemeClr>
              </a:innerShdw>
            </a:effectLst>
          </c:spPr>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Sheet1!$C$4:$W$4</c:f>
              <c:numCache>
                <c:formatCode>#,##0</c:formatCode>
                <c:ptCount val="21"/>
                <c:pt idx="0">
                  <c:v>0</c:v>
                </c:pt>
                <c:pt idx="1">
                  <c:v>5623.40250225</c:v>
                </c:pt>
                <c:pt idx="2">
                  <c:v>22493.610009</c:v>
                </c:pt>
                <c:pt idx="3">
                  <c:v>56234.025022500005</c:v>
                </c:pt>
                <c:pt idx="4">
                  <c:v>123714.85504950001</c:v>
                </c:pt>
                <c:pt idx="5">
                  <c:v>224936.10009000002</c:v>
                </c:pt>
                <c:pt idx="6">
                  <c:v>337404.150135</c:v>
                </c:pt>
                <c:pt idx="7">
                  <c:v>449872.20017999999</c:v>
                </c:pt>
                <c:pt idx="8">
                  <c:v>562340.25022499997</c:v>
                </c:pt>
                <c:pt idx="9">
                  <c:v>674808.30027000001</c:v>
                </c:pt>
                <c:pt idx="10">
                  <c:v>787276.35031500005</c:v>
                </c:pt>
                <c:pt idx="11">
                  <c:v>894120.99785775004</c:v>
                </c:pt>
                <c:pt idx="12">
                  <c:v>989718.84039600007</c:v>
                </c:pt>
                <c:pt idx="13">
                  <c:v>1068446.4754275</c:v>
                </c:pt>
                <c:pt idx="14">
                  <c:v>1113433.6954455001</c:v>
                </c:pt>
                <c:pt idx="15">
                  <c:v>1124680.5004500002</c:v>
                </c:pt>
                <c:pt idx="16">
                  <c:v>1124680.5004500002</c:v>
                </c:pt>
                <c:pt idx="17">
                  <c:v>1124680.5004500002</c:v>
                </c:pt>
                <c:pt idx="18">
                  <c:v>1124680.5004500002</c:v>
                </c:pt>
                <c:pt idx="19">
                  <c:v>1124680.5004500002</c:v>
                </c:pt>
                <c:pt idx="20">
                  <c:v>1124680.5004500002</c:v>
                </c:pt>
              </c:numCache>
            </c:numRef>
          </c:val>
          <c:extLst>
            <c:ext xmlns:c16="http://schemas.microsoft.com/office/drawing/2014/chart" uri="{C3380CC4-5D6E-409C-BE32-E72D297353CC}">
              <c16:uniqueId val="{00000001-FD9C-4C09-9567-818C1B7C5BD1}"/>
            </c:ext>
          </c:extLst>
        </c:ser>
        <c:dLbls>
          <c:showLegendKey val="0"/>
          <c:showVal val="0"/>
          <c:showCatName val="0"/>
          <c:showSerName val="0"/>
          <c:showPercent val="0"/>
          <c:showBubbleSize val="0"/>
        </c:dLbls>
        <c:dropLines>
          <c:spPr>
            <a:ln w="9525" cap="flat" cmpd="sng" algn="ctr">
              <a:solidFill>
                <a:schemeClr val="bg1"/>
              </a:solidFill>
              <a:round/>
            </a:ln>
            <a:effectLst/>
          </c:spPr>
        </c:dropLines>
        <c:axId val="1033358415"/>
        <c:axId val="1033347855"/>
      </c:areaChart>
      <c:catAx>
        <c:axId val="1033358415"/>
        <c:scaling>
          <c:orientation val="minMax"/>
        </c:scaling>
        <c:delete val="0"/>
        <c:axPos val="b"/>
        <c:numFmt formatCode="General" sourceLinked="1"/>
        <c:majorTickMark val="none"/>
        <c:minorTickMark val="none"/>
        <c:tickLblPos val="nextTo"/>
        <c:spPr>
          <a:noFill/>
          <a:ln w="9575" cap="flat" cmpd="sng" algn="ctr">
            <a:solidFill>
              <a:schemeClr val="lt1">
                <a:lumMod val="75000"/>
              </a:schemeClr>
            </a:solidFill>
            <a:round/>
            <a:headEnd type="none" w="sm" len="sm"/>
            <a:tailEnd type="none" w="sm" len="sm"/>
          </a:ln>
          <a:effectLst/>
        </c:spPr>
        <c:txPr>
          <a:bodyPr rot="-60000000" spcFirstLastPara="1" vertOverflow="ellipsis" vert="horz" wrap="square" anchor="ctr" anchorCtr="1"/>
          <a:lstStyle/>
          <a:p>
            <a:pPr>
              <a:defRPr sz="1100" b="0" i="0" u="none" strike="noStrike" kern="1200" cap="all" baseline="0">
                <a:solidFill>
                  <a:schemeClr val="tx1"/>
                </a:solidFill>
                <a:latin typeface="+mn-lt"/>
                <a:ea typeface="+mn-ea"/>
                <a:cs typeface="+mn-cs"/>
              </a:defRPr>
            </a:pPr>
            <a:endParaRPr lang="de-DE"/>
          </a:p>
        </c:txPr>
        <c:crossAx val="1033347855"/>
        <c:crosses val="autoZero"/>
        <c:auto val="1"/>
        <c:lblAlgn val="ctr"/>
        <c:lblOffset val="100"/>
        <c:noMultiLvlLbl val="0"/>
      </c:catAx>
      <c:valAx>
        <c:axId val="1033347855"/>
        <c:scaling>
          <c:orientation val="minMax"/>
        </c:scaling>
        <c:delete val="0"/>
        <c:axPos val="l"/>
        <c:majorGridlines>
          <c:spPr>
            <a:ln w="9525" cap="flat" cmpd="sng" algn="ctr">
              <a:solidFill>
                <a:schemeClr val="bg1">
                  <a:lumMod val="75000"/>
                </a:schemeClr>
              </a:solidFill>
              <a:prstDash val="sysDot"/>
              <a:round/>
            </a:ln>
            <a:effectLst/>
          </c:spPr>
        </c:majorGridlines>
        <c:numFmt formatCode="#,##0.0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crossAx val="1033358415"/>
        <c:crosses val="autoZero"/>
        <c:crossBetween val="midCat"/>
        <c:dispUnits>
          <c:builtInUnit val="millions"/>
        </c:dispUnits>
      </c:valAx>
      <c:spPr>
        <a:noFill/>
        <a:ln>
          <a:noFill/>
        </a:ln>
        <a:effectLst/>
      </c:spPr>
    </c:plotArea>
    <c:legend>
      <c:legendPos val="r"/>
      <c:legendEntry>
        <c:idx val="1"/>
        <c:delete val="1"/>
      </c:legendEntry>
      <c:legendEntry>
        <c:idx val="2"/>
        <c:delete val="1"/>
      </c:legendEntry>
      <c:layout>
        <c:manualLayout>
          <c:xMode val="edge"/>
          <c:yMode val="edge"/>
          <c:x val="0.4301775991100672"/>
          <c:y val="1.5270175724403161E-2"/>
          <c:w val="0.56363760034991162"/>
          <c:h val="0.1258396763913151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lt1">
          <a:lumMod val="75000"/>
        </a:schemeClr>
      </a:solidFill>
      <a:round/>
    </a:ln>
    <a:effectLst/>
  </c:spPr>
  <c:txPr>
    <a:bodyPr/>
    <a:lstStyle/>
    <a:p>
      <a:pPr>
        <a:defRPr>
          <a:solidFill>
            <a:schemeClr val="tx1"/>
          </a:solidFill>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46986084417817E-2"/>
          <c:y val="0.22674025537282499"/>
          <c:w val="0.91329820151386198"/>
          <c:h val="0.63133297493166518"/>
        </c:manualLayout>
      </c:layout>
      <c:barChart>
        <c:barDir val="col"/>
        <c:grouping val="stacked"/>
        <c:varyColors val="0"/>
        <c:ser>
          <c:idx val="0"/>
          <c:order val="0"/>
          <c:tx>
            <c:strRef>
              <c:f>Sheet1!$A$2</c:f>
              <c:strCache>
                <c:ptCount val="1"/>
                <c:pt idx="0">
                  <c:v>On-Grid</c:v>
                </c:pt>
              </c:strCache>
            </c:strRef>
          </c:tx>
          <c:spPr>
            <a:solidFill>
              <a:srgbClr val="135878"/>
            </a:solidFill>
            <a:ln w="38100">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Sheet1!$C$2:$W$2</c:f>
              <c:numCache>
                <c:formatCode>#,##0</c:formatCode>
                <c:ptCount val="21"/>
                <c:pt idx="0">
                  <c:v>0</c:v>
                </c:pt>
                <c:pt idx="1">
                  <c:v>3078.3825000000006</c:v>
                </c:pt>
                <c:pt idx="2">
                  <c:v>12313.530000000002</c:v>
                </c:pt>
                <c:pt idx="3">
                  <c:v>27705.442500000005</c:v>
                </c:pt>
                <c:pt idx="4">
                  <c:v>43097.35500000001</c:v>
                </c:pt>
                <c:pt idx="5">
                  <c:v>55410.885000000009</c:v>
                </c:pt>
                <c:pt idx="6">
                  <c:v>61567.650000000016</c:v>
                </c:pt>
                <c:pt idx="7">
                  <c:v>61567.650000000016</c:v>
                </c:pt>
                <c:pt idx="8">
                  <c:v>61567.650000000016</c:v>
                </c:pt>
                <c:pt idx="9">
                  <c:v>61567.650000000016</c:v>
                </c:pt>
                <c:pt idx="10">
                  <c:v>61567.650000000016</c:v>
                </c:pt>
                <c:pt idx="11">
                  <c:v>61567.650000000016</c:v>
                </c:pt>
                <c:pt idx="12">
                  <c:v>61567.650000000016</c:v>
                </c:pt>
                <c:pt idx="13">
                  <c:v>61567.650000000016</c:v>
                </c:pt>
                <c:pt idx="14">
                  <c:v>61567.650000000016</c:v>
                </c:pt>
                <c:pt idx="15">
                  <c:v>61567.650000000016</c:v>
                </c:pt>
                <c:pt idx="16">
                  <c:v>58489.267500000009</c:v>
                </c:pt>
                <c:pt idx="17">
                  <c:v>49254.12000000001</c:v>
                </c:pt>
                <c:pt idx="18">
                  <c:v>33862.207500000004</c:v>
                </c:pt>
                <c:pt idx="19">
                  <c:v>18470.295000000006</c:v>
                </c:pt>
                <c:pt idx="20">
                  <c:v>6156.7650000000012</c:v>
                </c:pt>
              </c:numCache>
            </c:numRef>
          </c:val>
          <c:extLst>
            <c:ext xmlns:c16="http://schemas.microsoft.com/office/drawing/2014/chart" uri="{C3380CC4-5D6E-409C-BE32-E72D297353CC}">
              <c16:uniqueId val="{00000000-C1B5-4315-BEEE-A420A3B81CC3}"/>
            </c:ext>
          </c:extLst>
        </c:ser>
        <c:ser>
          <c:idx val="1"/>
          <c:order val="1"/>
          <c:tx>
            <c:strRef>
              <c:f>Sheet1!$A$3</c:f>
              <c:strCache>
                <c:ptCount val="1"/>
                <c:pt idx="0">
                  <c:v>SHS</c:v>
                </c:pt>
              </c:strCache>
            </c:strRef>
          </c:tx>
          <c:spPr>
            <a:solidFill>
              <a:srgbClr val="DD793D"/>
            </a:solidFill>
            <a:ln w="0">
              <a:solidFill>
                <a:schemeClr val="bg1">
                  <a:lumMod val="95000"/>
                </a:schemeClr>
              </a:solid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Sheet1!$C$3:$W$3</c:f>
              <c:numCache>
                <c:formatCode>#,##0</c:formatCode>
                <c:ptCount val="21"/>
                <c:pt idx="0">
                  <c:v>0</c:v>
                </c:pt>
                <c:pt idx="1">
                  <c:v>6994.8750000000009</c:v>
                </c:pt>
                <c:pt idx="2">
                  <c:v>27979.500000000004</c:v>
                </c:pt>
                <c:pt idx="3">
                  <c:v>62953.875000000007</c:v>
                </c:pt>
                <c:pt idx="4">
                  <c:v>97928.250000000015</c:v>
                </c:pt>
                <c:pt idx="5">
                  <c:v>125907.75000000001</c:v>
                </c:pt>
                <c:pt idx="6">
                  <c:v>139897.5</c:v>
                </c:pt>
                <c:pt idx="7">
                  <c:v>139897.5</c:v>
                </c:pt>
                <c:pt idx="8">
                  <c:v>139897.5</c:v>
                </c:pt>
                <c:pt idx="9">
                  <c:v>139897.5</c:v>
                </c:pt>
                <c:pt idx="10">
                  <c:v>139897.5</c:v>
                </c:pt>
                <c:pt idx="11">
                  <c:v>132902.625</c:v>
                </c:pt>
                <c:pt idx="12">
                  <c:v>111918.00000000001</c:v>
                </c:pt>
                <c:pt idx="13">
                  <c:v>76943.625</c:v>
                </c:pt>
                <c:pt idx="14">
                  <c:v>41969.25</c:v>
                </c:pt>
                <c:pt idx="15">
                  <c:v>13989.750000000002</c:v>
                </c:pt>
                <c:pt idx="16">
                  <c:v>0</c:v>
                </c:pt>
                <c:pt idx="17">
                  <c:v>0</c:v>
                </c:pt>
                <c:pt idx="18">
                  <c:v>0</c:v>
                </c:pt>
                <c:pt idx="19">
                  <c:v>0</c:v>
                </c:pt>
                <c:pt idx="20">
                  <c:v>0</c:v>
                </c:pt>
              </c:numCache>
            </c:numRef>
          </c:val>
          <c:extLst>
            <c:ext xmlns:c16="http://schemas.microsoft.com/office/drawing/2014/chart" uri="{C3380CC4-5D6E-409C-BE32-E72D297353CC}">
              <c16:uniqueId val="{00000001-C1B5-4315-BEEE-A420A3B81CC3}"/>
            </c:ext>
          </c:extLst>
        </c:ser>
        <c:ser>
          <c:idx val="2"/>
          <c:order val="2"/>
          <c:tx>
            <c:strRef>
              <c:f>Sheet1!#REF!</c:f>
              <c:strCache>
                <c:ptCount val="1"/>
                <c:pt idx="0">
                  <c:v>#REF!</c:v>
                </c:pt>
              </c:strCache>
            </c:strRef>
          </c:tx>
          <c:spPr>
            <a:solidFill>
              <a:schemeClr val="accent3"/>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2-C1B5-4315-BEEE-A420A3B81CC3}"/>
            </c:ext>
          </c:extLst>
        </c:ser>
        <c:ser>
          <c:idx val="3"/>
          <c:order val="3"/>
          <c:tx>
            <c:strRef>
              <c:f>Sheet1!#REF!</c:f>
              <c:strCache>
                <c:ptCount val="1"/>
                <c:pt idx="0">
                  <c:v>#REF!</c:v>
                </c:pt>
              </c:strCache>
            </c:strRef>
          </c:tx>
          <c:spPr>
            <a:solidFill>
              <a:schemeClr val="accent4"/>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Sheet1!#REF!</c:f>
              <c:numCache>
                <c:formatCode>General</c:formatCode>
                <c:ptCount val="1"/>
                <c:pt idx="0">
                  <c:v>1</c:v>
                </c:pt>
              </c:numCache>
            </c:numRef>
          </c:val>
          <c:extLst>
            <c:ext xmlns:c16="http://schemas.microsoft.com/office/drawing/2014/chart" uri="{C3380CC4-5D6E-409C-BE32-E72D297353CC}">
              <c16:uniqueId val="{00000000-7B87-4E69-825B-5FED8E164BCA}"/>
            </c:ext>
          </c:extLst>
        </c:ser>
        <c:ser>
          <c:idx val="4"/>
          <c:order val="4"/>
          <c:tx>
            <c:strRef>
              <c:f>Sheet1!$A$4</c:f>
              <c:strCache>
                <c:ptCount val="1"/>
                <c:pt idx="0">
                  <c:v>Cookstoves</c:v>
                </c:pt>
              </c:strCache>
            </c:strRef>
          </c:tx>
          <c:spPr>
            <a:solidFill>
              <a:srgbClr val="176321"/>
            </a:solidFill>
            <a:ln>
              <a:noFill/>
            </a:ln>
            <a:effectLst/>
          </c:spPr>
          <c:invertIfNegative val="0"/>
          <c:cat>
            <c:strRef>
              <c:f>Sheet1!$C$1:$W$1</c:f>
              <c:strCache>
                <c:ptCount val="2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strCache>
            </c:strRef>
          </c:cat>
          <c:val>
            <c:numRef>
              <c:f>Sheet1!$C$4:$W$4</c:f>
              <c:numCache>
                <c:formatCode>#,##0</c:formatCode>
                <c:ptCount val="21"/>
                <c:pt idx="0">
                  <c:v>0</c:v>
                </c:pt>
                <c:pt idx="1">
                  <c:v>5623.40250225</c:v>
                </c:pt>
                <c:pt idx="2">
                  <c:v>16870.207506750001</c:v>
                </c:pt>
                <c:pt idx="3">
                  <c:v>33740.415013500002</c:v>
                </c:pt>
                <c:pt idx="4">
                  <c:v>67480.830027000004</c:v>
                </c:pt>
                <c:pt idx="5">
                  <c:v>101221.2450405</c:v>
                </c:pt>
                <c:pt idx="6">
                  <c:v>112468.050045</c:v>
                </c:pt>
                <c:pt idx="7">
                  <c:v>112468.050045</c:v>
                </c:pt>
                <c:pt idx="8">
                  <c:v>112468.050045</c:v>
                </c:pt>
                <c:pt idx="9">
                  <c:v>112468.050045</c:v>
                </c:pt>
                <c:pt idx="10">
                  <c:v>112468.050045</c:v>
                </c:pt>
                <c:pt idx="11">
                  <c:v>106844.64754275</c:v>
                </c:pt>
                <c:pt idx="12">
                  <c:v>95597.842538249999</c:v>
                </c:pt>
                <c:pt idx="13">
                  <c:v>78727.635031500002</c:v>
                </c:pt>
                <c:pt idx="14">
                  <c:v>44987.220018</c:v>
                </c:pt>
                <c:pt idx="15">
                  <c:v>11246.8050045</c:v>
                </c:pt>
                <c:pt idx="16">
                  <c:v>0</c:v>
                </c:pt>
                <c:pt idx="17">
                  <c:v>0</c:v>
                </c:pt>
                <c:pt idx="18">
                  <c:v>0</c:v>
                </c:pt>
                <c:pt idx="19">
                  <c:v>0</c:v>
                </c:pt>
                <c:pt idx="20">
                  <c:v>0</c:v>
                </c:pt>
              </c:numCache>
            </c:numRef>
          </c:val>
          <c:extLst>
            <c:ext xmlns:c16="http://schemas.microsoft.com/office/drawing/2014/chart" uri="{C3380CC4-5D6E-409C-BE32-E72D297353CC}">
              <c16:uniqueId val="{00000001-7B87-4E69-825B-5FED8E164BCA}"/>
            </c:ext>
          </c:extLst>
        </c:ser>
        <c:dLbls>
          <c:showLegendKey val="0"/>
          <c:showVal val="0"/>
          <c:showCatName val="0"/>
          <c:showSerName val="0"/>
          <c:showPercent val="0"/>
          <c:showBubbleSize val="0"/>
        </c:dLbls>
        <c:gapWidth val="40"/>
        <c:overlap val="100"/>
        <c:axId val="1131608303"/>
        <c:axId val="1131610703"/>
      </c:barChart>
      <c:catAx>
        <c:axId val="113160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crossAx val="1131610703"/>
        <c:crosses val="autoZero"/>
        <c:auto val="1"/>
        <c:lblAlgn val="ctr"/>
        <c:lblOffset val="100"/>
        <c:noMultiLvlLbl val="0"/>
      </c:catAx>
      <c:valAx>
        <c:axId val="1131610703"/>
        <c:scaling>
          <c:orientation val="minMax"/>
        </c:scaling>
        <c:delete val="0"/>
        <c:axPos val="l"/>
        <c:majorGridlines>
          <c:spPr>
            <a:ln w="9525" cap="flat" cmpd="sng" algn="ctr">
              <a:solidFill>
                <a:schemeClr val="bg1">
                  <a:lumMod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1131608303"/>
        <c:crosses val="autoZero"/>
        <c:crossBetween val="between"/>
        <c:dispUnits>
          <c:builtInUnit val="millions"/>
          <c:dispUnitsLbl>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de-DE"/>
              </a:p>
            </c:txPr>
          </c:dispUnitsLbl>
        </c:dispUnits>
      </c:valAx>
      <c:spPr>
        <a:noFill/>
        <a:ln>
          <a:noFill/>
        </a:ln>
        <a:effectLst/>
      </c:spPr>
    </c:plotArea>
    <c:legend>
      <c:legendPos val="r"/>
      <c:legendEntry>
        <c:idx val="1"/>
        <c:delete val="1"/>
      </c:legendEntry>
      <c:legendEntry>
        <c:idx val="2"/>
        <c:delete val="1"/>
      </c:legendEntry>
      <c:layout>
        <c:manualLayout>
          <c:xMode val="edge"/>
          <c:yMode val="edge"/>
          <c:x val="0.39108837607480568"/>
          <c:y val="2.8252349683663983E-2"/>
          <c:w val="0.60476736290515742"/>
          <c:h val="9.86279499773671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bg1">
          <a:lumMod val="75000"/>
        </a:schemeClr>
      </a:solid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7">
  <cs:axisTitle>
    <cs:lnRef idx="0"/>
    <cs:fillRef idx="0"/>
    <cs:effectRef idx="0"/>
    <cs:fontRef idx="minor">
      <a:schemeClr val="lt1">
        <a:lumMod val="85000"/>
      </a:schemeClr>
    </cs:fontRef>
    <cs:defRPr sz="1197" kern="1200"/>
  </cs:axisTitle>
  <cs:categoryAxis>
    <cs:lnRef idx="0"/>
    <cs:fillRef idx="0"/>
    <cs:effectRef idx="0"/>
    <cs:fontRef idx="minor">
      <a:schemeClr val="lt1">
        <a:lumMod val="85000"/>
      </a:schemeClr>
    </cs:fontRef>
    <cs:spPr>
      <a:ln w="9575" cap="flat" cmpd="sng" algn="ctr">
        <a:solidFill>
          <a:schemeClr val="lt1">
            <a:lumMod val="75000"/>
          </a:schemeClr>
        </a:solidFill>
        <a:round/>
        <a:headEnd type="none" w="sm" len="sm"/>
        <a:tailEnd type="none" w="sm" len="sm"/>
      </a:ln>
    </cs:spPr>
    <cs:defRPr sz="1197" b="1" kern="1200" cap="all" baseline="0"/>
  </cs:categoryAxis>
  <cs:chartArea>
    <cs:lnRef idx="0"/>
    <cs:fillRef idx="0"/>
    <cs:effectRef idx="0"/>
    <cs:fontRef idx="minor">
      <a:schemeClr val="dk1"/>
    </cs:fontRef>
    <cs:spPr>
      <a:solidFill>
        <a:schemeClr val="dk1">
          <a:lumMod val="75000"/>
          <a:lumOff val="25000"/>
        </a:schemeClr>
      </a:solidFill>
      <a:ln w="9525" cap="flat" cmpd="sng" algn="ctr">
        <a:solidFill>
          <a:schemeClr val="lt1">
            <a:lumMod val="75000"/>
          </a:schemeClr>
        </a:solidFill>
        <a:round/>
      </a:ln>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lt1">
        <a:lumMod val="85000"/>
      </a:schemeClr>
    </cs:fontRef>
    <cs:spPr>
      <a:solidFill>
        <a:schemeClr val="dk1">
          <a:lumMod val="65000"/>
          <a:lumOff val="35000"/>
        </a:schemeClr>
      </a:solidFill>
      <a:ln>
        <a:solidFill>
          <a:schemeClr val="lt1">
            <a:lumMod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
  <cs:dataPoint3D>
    <cs:lnRef idx="0"/>
    <cs:fillRef idx="0">
      <cs:styleClr val="auto"/>
    </cs:fillRef>
    <cs:effectRef idx="0"/>
    <cs:fontRef idx="minor">
      <a:schemeClr val="dk1"/>
    </cs:fontRef>
    <cs:spPr>
      <a:gradFill>
        <a:gsLst>
          <a:gs pos="100000">
            <a:schemeClr val="phClr"/>
          </a:gs>
          <a:gs pos="0">
            <a:schemeClr val="phClr">
              <a:lumMod val="75000"/>
            </a:schemeClr>
          </a:gs>
        </a:gsLst>
        <a:lin ang="0" scaled="1"/>
      </a:gradFill>
      <a:effectLst>
        <a:innerShdw dist="12700" dir="16200000">
          <a:schemeClr val="lt1">
            <a:alpha val="75000"/>
          </a:schemeClr>
        </a:innerShdw>
      </a:effectLst>
    </cs:spPr>
  </cs:dataPoint3D>
  <cs:dataPointLine>
    <cs:lnRef idx="0">
      <cs:styleClr val="auto"/>
    </cs:lnRef>
    <cs:fillRef idx="0"/>
    <cs:effectRef idx="0"/>
    <cs:fontRef idx="minor">
      <a:schemeClr val="dk1"/>
    </cs:fontRef>
    <cs:spPr>
      <a:ln w="25400"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lt1">
        <a:lumMod val="50000"/>
      </a:schemeClr>
    </cs:fontRef>
    <cs:spPr>
      <a:ln w="9525">
        <a:solidFill>
          <a:schemeClr val="lt1">
            <a:lumMod val="50000"/>
          </a:schemeClr>
        </a:solidFill>
      </a:ln>
    </cs:spPr>
    <cs:defRPr sz="1197" kern="1200"/>
  </cs:dataTable>
  <cs:downBar>
    <cs:lnRef idx="0"/>
    <cs:fillRef idx="0"/>
    <cs:effectRef idx="0"/>
    <cs:fontRef idx="minor">
      <a:schemeClr val="lt1"/>
    </cs:fontRef>
    <cs:spPr>
      <a:solidFill>
        <a:schemeClr val="dk1">
          <a:lumMod val="50000"/>
          <a:lumOff val="50000"/>
        </a:schemeClr>
      </a:solidFill>
      <a:ln w="9525">
        <a:solidFill>
          <a:schemeClr val="dk1">
            <a:lumMod val="75000"/>
          </a:schemeClr>
        </a:solidFill>
        <a:round/>
      </a:ln>
    </cs:spPr>
  </cs:downBar>
  <cs:dropLine>
    <cs:lnRef idx="0"/>
    <cs:fillRef idx="0"/>
    <cs:effectRef idx="0"/>
    <cs:fontRef idx="minor">
      <a:schemeClr val="dk1"/>
    </cs:fontRef>
    <cs:spPr>
      <a:ln w="9525" cap="flat" cmpd="sng" algn="ctr">
        <a:solidFill>
          <a:schemeClr val="lt1">
            <a:alpha val="40000"/>
          </a:schemeClr>
        </a:solidFill>
        <a:round/>
      </a:ln>
    </cs:spPr>
  </cs:dropLine>
  <cs:errorBar>
    <cs:lnRef idx="0"/>
    <cs:fillRef idx="0"/>
    <cs:effectRef idx="0"/>
    <cs:fontRef idx="minor">
      <a:schemeClr val="dk1"/>
    </cs:fontRef>
    <cs:spPr>
      <a:ln w="9525" cap="flat" cmpd="sng" algn="ctr">
        <a:solidFill>
          <a:schemeClr val="lt1">
            <a:alpha val="4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prstDash val="sysDot"/>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65000"/>
                <a:alpha val="36000"/>
              </a:schemeClr>
            </a:gs>
          </a:gsLst>
          <a:lin ang="5400000" scaled="0"/>
        </a:gradFill>
      </a:ln>
    </cs:spPr>
  </cs:gridlineMinor>
  <cs:hiLoLine>
    <cs:lnRef idx="0"/>
    <cs:fillRef idx="0"/>
    <cs:effectRef idx="0"/>
    <cs:fontRef idx="minor">
      <a:schemeClr val="dk1"/>
    </cs:fontRef>
    <cs:spPr>
      <a:ln w="9525">
        <a:solidFill>
          <a:schemeClr val="lt1">
            <a:lumMod val="50000"/>
          </a:schemeClr>
        </a:solidFill>
        <a:round/>
      </a:ln>
    </cs:spPr>
  </cs:hiLoLine>
  <cs:leaderLine>
    <cs:lnRef idx="0"/>
    <cs:fillRef idx="0"/>
    <cs:effectRef idx="0"/>
    <cs:fontRef idx="minor">
      <a:schemeClr val="dk1"/>
    </cs:fontRef>
    <cs:spPr>
      <a:ln w="9525">
        <a:solidFill>
          <a:schemeClr val="lt1">
            <a:lumMod val="50000"/>
          </a:schemeClr>
        </a:solidFill>
        <a:round/>
      </a:ln>
    </cs:spPr>
  </cs:leaderLine>
  <cs:legend>
    <cs:lnRef idx="0"/>
    <cs:fillRef idx="0"/>
    <cs:effectRef idx="0"/>
    <cs:fontRef idx="minor">
      <a:schemeClr val="lt1">
        <a:lumMod val="8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bg1">
        <a:lumMod val="85000"/>
      </a:schemeClr>
    </cs:fontRef>
    <cs:spPr>
      <a:ln w="19050" cap="flat" cmpd="sng" algn="ctr">
        <a:solidFill>
          <a:schemeClr val="bg1">
            <a:lumMod val="85000"/>
          </a:schemeClr>
        </a:solidFill>
        <a:round/>
        <a:headEnd type="none" w="sm" len="sm"/>
        <a:tailEnd type="none" w="sm" len="sm"/>
      </a:ln>
    </cs:spPr>
    <cs:defRPr sz="1197" b="1" kern="1200"/>
  </cs:seriesAxis>
  <cs:seriesLine>
    <cs:lnRef idx="0"/>
    <cs:fillRef idx="0"/>
    <cs:effectRef idx="0"/>
    <cs:fontRef idx="minor">
      <a:schemeClr val="dk1"/>
    </cs:fontRef>
    <cs:spPr>
      <a:ln w="9525">
        <a:solidFill>
          <a:schemeClr val="lt1">
            <a:lumMod val="50000"/>
          </a:schemeClr>
        </a:solidFill>
        <a:round/>
      </a:ln>
    </cs:spPr>
  </cs:seriesLine>
  <cs:title>
    <cs:lnRef idx="0"/>
    <cs:fillRef idx="0"/>
    <cs:effectRef idx="0"/>
    <cs:fontRef idx="major">
      <a:schemeClr val="lt1">
        <a:lumMod val="85000"/>
      </a:schemeClr>
    </cs:fontRef>
    <cs:defRPr sz="2200" b="1" kern="1200" baseline="0"/>
  </cs:title>
  <cs:trendline>
    <cs:lnRef idx="0">
      <cs:styleClr val="auto"/>
    </cs:lnRef>
    <cs:fillRef idx="0"/>
    <cs:effectRef idx="0"/>
    <cs:fontRef idx="minor">
      <a:schemeClr val="dk1"/>
    </cs:fontRef>
    <cs:spPr>
      <a:ln w="9525" cap="rnd">
        <a:solidFill>
          <a:schemeClr val="phClr">
            <a:alpha val="50000"/>
          </a:scheme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dk1"/>
    </cs:fontRef>
    <cs:spPr>
      <a:solidFill>
        <a:schemeClr val="lt1">
          <a:lumMod val="85000"/>
        </a:schemeClr>
      </a:solidFill>
      <a:ln w="9525">
        <a:solidFill>
          <a:schemeClr val="dk1">
            <a:lumMod val="50000"/>
          </a:schemeClr>
        </a:solidFill>
        <a:round/>
      </a:ln>
    </cs:spPr>
  </cs:upBar>
  <cs:valueAxis>
    <cs:lnRef idx="0"/>
    <cs:fillRef idx="0"/>
    <cs:effectRef idx="0"/>
    <cs:fontRef idx="minor">
      <a:schemeClr val="lt1">
        <a:lumMod val="7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C7B4D4-ED4F-4720-BE14-7A9B0C4124F3}" type="datetimeFigureOut">
              <a:rPr lang="de-DE" smtClean="0"/>
              <a:t>03.02.2026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5CA707-CAB4-4BE8-BA5B-48C3F90D3A71}" type="slidenum">
              <a:rPr lang="de-DE" smtClean="0"/>
              <a:t>‹#›</a:t>
            </a:fld>
            <a:endParaRPr lang="de-DE"/>
          </a:p>
        </p:txBody>
      </p:sp>
    </p:spTree>
    <p:extLst>
      <p:ext uri="{BB962C8B-B14F-4D97-AF65-F5344CB8AC3E}">
        <p14:creationId xmlns:p14="http://schemas.microsoft.com/office/powerpoint/2010/main" val="1237433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74F23-E9C2-DD4A-B6DA-67A00EBDF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EB39D-1305-FE90-5DD4-5415DA900D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A41AF-8249-5BBB-F06A-06A6BA8C19B8}"/>
              </a:ext>
            </a:extLst>
          </p:cNvPr>
          <p:cNvSpPr>
            <a:spLocks noGrp="1"/>
          </p:cNvSpPr>
          <p:nvPr>
            <p:ph type="body" idx="1"/>
          </p:nvPr>
        </p:nvSpPr>
        <p:spPr/>
        <p:txBody>
          <a:bodyPr/>
          <a:lstStyle/>
          <a:p>
            <a:endParaRPr lang="de-DE" dirty="0"/>
          </a:p>
        </p:txBody>
      </p:sp>
      <p:sp>
        <p:nvSpPr>
          <p:cNvPr id="4" name="Slide Number Placeholder 3">
            <a:extLst>
              <a:ext uri="{FF2B5EF4-FFF2-40B4-BE49-F238E27FC236}">
                <a16:creationId xmlns:a16="http://schemas.microsoft.com/office/drawing/2014/main" id="{8AEFF4B4-9486-8A2A-CF12-951AF72834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F1BF1F-B7C8-449B-B0F2-053CC6C3CF26}"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2256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1DB5-6831-924F-133B-5340E1C16F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3CF1FA1B-DC91-29C1-16C8-D1C83A2D13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BE38A660-8A49-2656-13A8-A19BA1786425}"/>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5" name="Footer Placeholder 4">
            <a:extLst>
              <a:ext uri="{FF2B5EF4-FFF2-40B4-BE49-F238E27FC236}">
                <a16:creationId xmlns:a16="http://schemas.microsoft.com/office/drawing/2014/main" id="{148AE323-58F0-9610-43C1-283BB0153A81}"/>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EF18CC2-670A-F713-B998-1FB114E257FE}"/>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223466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3CFBA-3703-EABB-DFE0-E5A43C4E96BA}"/>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E30DEBEB-5181-282D-6BE3-19D992D4CD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3D37945C-A9BA-BAA0-C764-4250F795DABC}"/>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5" name="Footer Placeholder 4">
            <a:extLst>
              <a:ext uri="{FF2B5EF4-FFF2-40B4-BE49-F238E27FC236}">
                <a16:creationId xmlns:a16="http://schemas.microsoft.com/office/drawing/2014/main" id="{385425B3-0713-C756-3774-67F0CF52EEA1}"/>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BF1CD177-AA2D-CC40-5B06-12BFF4D430CA}"/>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1472692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5BE60-A064-F012-8026-D3113FE062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719BD401-2054-F681-EB83-35DAAE2D30B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8F1839-6508-1198-31D7-82EAFC1CF7C7}"/>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5" name="Footer Placeholder 4">
            <a:extLst>
              <a:ext uri="{FF2B5EF4-FFF2-40B4-BE49-F238E27FC236}">
                <a16:creationId xmlns:a16="http://schemas.microsoft.com/office/drawing/2014/main" id="{AA16199C-5AC7-A869-8A10-7F3BB8B20CC4}"/>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3AB8860F-895B-ABED-8D30-8126B16BA861}"/>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1475174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CD831-B379-61EC-D75E-FF8A3AAB9EEF}"/>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E638FC39-7BB9-E0BE-5017-B8F04FD0B9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EB7B41E4-520D-5FDE-932C-52D6C8078B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91521D0-40B3-730B-1A16-04C1EECA2EAE}"/>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6" name="Footer Placeholder 5">
            <a:extLst>
              <a:ext uri="{FF2B5EF4-FFF2-40B4-BE49-F238E27FC236}">
                <a16:creationId xmlns:a16="http://schemas.microsoft.com/office/drawing/2014/main" id="{D377A0CA-01AF-C3DB-BFC3-F12466152547}"/>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9634EA05-CD44-47EB-306C-E434F23EAD64}"/>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1912592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CA55-C127-D365-2938-A0B0E87683CF}"/>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87D397-1D8C-F7F6-520E-CFDC68F73C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D45115-EE4D-3C7E-C5BD-871F719737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79A19274-EF73-10E2-D673-6E689B46AA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9EC3E1-338D-A93E-E7FD-11E43F6BDE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5EED2E20-7F89-4346-D6A0-7DAC66E60940}"/>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8" name="Footer Placeholder 7">
            <a:extLst>
              <a:ext uri="{FF2B5EF4-FFF2-40B4-BE49-F238E27FC236}">
                <a16:creationId xmlns:a16="http://schemas.microsoft.com/office/drawing/2014/main" id="{B7E72B35-9D56-D769-14CB-6A27446E0DAA}"/>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86ABC567-E3F2-283A-768E-B2ACEEB6DC58}"/>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69962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03B1C-3297-C13B-DA50-FB0D6A9B4678}"/>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A0A3E599-B1E8-C3AB-80C4-A2021C400936}"/>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4" name="Footer Placeholder 3">
            <a:extLst>
              <a:ext uri="{FF2B5EF4-FFF2-40B4-BE49-F238E27FC236}">
                <a16:creationId xmlns:a16="http://schemas.microsoft.com/office/drawing/2014/main" id="{00528174-DDCB-C743-4D7C-EAE95DAD5D74}"/>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7EC5238B-6699-BB75-97DF-CAC5A2DA2533}"/>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2163251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40A5CB-1523-CAFE-F716-A0E5AFD96265}"/>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3" name="Footer Placeholder 2">
            <a:extLst>
              <a:ext uri="{FF2B5EF4-FFF2-40B4-BE49-F238E27FC236}">
                <a16:creationId xmlns:a16="http://schemas.microsoft.com/office/drawing/2014/main" id="{5E19214A-C088-98C9-4975-4751AF6538D0}"/>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FCED9770-1DCF-57A8-FED6-E304A9E7D59E}"/>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3884676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A5FE-424F-90F7-3C0E-553C532BCB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8CA41020-F648-B84F-6276-3E70313911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26157760-C7CC-57F7-3B73-31B52A4494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918FE8-6829-8A2A-9437-3F16F3485171}"/>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6" name="Footer Placeholder 5">
            <a:extLst>
              <a:ext uri="{FF2B5EF4-FFF2-40B4-BE49-F238E27FC236}">
                <a16:creationId xmlns:a16="http://schemas.microsoft.com/office/drawing/2014/main" id="{BD013FEF-E94D-E41A-51E2-EFCC64840A71}"/>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156F9222-F844-977C-B82C-B55766FF7D97}"/>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157700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55704-537E-34C9-7165-3A07AFCBD3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FA278AC9-A395-D23F-CEAC-E1A681E8F7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D74879DD-C891-E0EC-0010-A573015BEB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C32055-F80E-5DF0-6598-D655F4F0A79B}"/>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6" name="Footer Placeholder 5">
            <a:extLst>
              <a:ext uri="{FF2B5EF4-FFF2-40B4-BE49-F238E27FC236}">
                <a16:creationId xmlns:a16="http://schemas.microsoft.com/office/drawing/2014/main" id="{E1E3EA9E-9F49-D737-67DD-C59FCB74A19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67C28C3F-E161-067A-8DAC-DF007B432099}"/>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3492643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F7E7E-AD4F-00E8-281A-D74AACAFCFA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E3412967-1CE2-3728-6794-8D3AB6806B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045C3A07-4C73-3D9C-1B40-61F95E3FF6B1}"/>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5" name="Footer Placeholder 4">
            <a:extLst>
              <a:ext uri="{FF2B5EF4-FFF2-40B4-BE49-F238E27FC236}">
                <a16:creationId xmlns:a16="http://schemas.microsoft.com/office/drawing/2014/main" id="{659CF7A9-E897-E482-66D4-CBED420A2139}"/>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D42A0E68-C64E-D8E2-F860-B90B05714B93}"/>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3874133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DD31AC-C1BC-E2D1-547A-52BEAF9CF9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3E95AAB0-F548-E24F-3838-C8FE9BC7B2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BA8046EE-B535-BEC0-A030-044C98E5DE64}"/>
              </a:ext>
            </a:extLst>
          </p:cNvPr>
          <p:cNvSpPr>
            <a:spLocks noGrp="1"/>
          </p:cNvSpPr>
          <p:nvPr>
            <p:ph type="dt" sz="half" idx="10"/>
          </p:nvPr>
        </p:nvSpPr>
        <p:spPr/>
        <p:txBody>
          <a:bodyPr/>
          <a:lstStyle/>
          <a:p>
            <a:fld id="{30AD1085-BB7E-4A6E-B324-48D5C0A77274}" type="datetimeFigureOut">
              <a:rPr lang="de-DE" smtClean="0"/>
              <a:t>03.02.2026</a:t>
            </a:fld>
            <a:endParaRPr lang="de-DE"/>
          </a:p>
        </p:txBody>
      </p:sp>
      <p:sp>
        <p:nvSpPr>
          <p:cNvPr id="5" name="Footer Placeholder 4">
            <a:extLst>
              <a:ext uri="{FF2B5EF4-FFF2-40B4-BE49-F238E27FC236}">
                <a16:creationId xmlns:a16="http://schemas.microsoft.com/office/drawing/2014/main" id="{CABDF4BA-A8A8-F369-AF2B-AB8907AF9AEE}"/>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00FB40A4-49AE-1D9E-405C-262A4377E9DF}"/>
              </a:ext>
            </a:extLst>
          </p:cNvPr>
          <p:cNvSpPr>
            <a:spLocks noGrp="1"/>
          </p:cNvSpPr>
          <p:nvPr>
            <p:ph type="sldNum" sz="quarter" idx="12"/>
          </p:nvPr>
        </p:nvSpPr>
        <p:spPr/>
        <p:txBody>
          <a:bodyPr/>
          <a:lstStyle/>
          <a:p>
            <a:fld id="{3073C698-83EC-4A43-AFF9-D1CC6A1878E9}" type="slidenum">
              <a:rPr lang="de-DE" smtClean="0"/>
              <a:t>‹#›</a:t>
            </a:fld>
            <a:endParaRPr lang="de-DE"/>
          </a:p>
        </p:txBody>
      </p:sp>
    </p:spTree>
    <p:extLst>
      <p:ext uri="{BB962C8B-B14F-4D97-AF65-F5344CB8AC3E}">
        <p14:creationId xmlns:p14="http://schemas.microsoft.com/office/powerpoint/2010/main" val="2087884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CFB26C-C749-E5A6-2B45-0098272DD2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C648FAD1-9B5B-CCB0-6DF0-67208A9E21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C112793-5C73-9254-8A3F-8465887121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AD1085-BB7E-4A6E-B324-48D5C0A77274}" type="datetimeFigureOut">
              <a:rPr lang="de-DE" smtClean="0"/>
              <a:t>03.02.2026</a:t>
            </a:fld>
            <a:endParaRPr lang="de-DE"/>
          </a:p>
        </p:txBody>
      </p:sp>
      <p:sp>
        <p:nvSpPr>
          <p:cNvPr id="5" name="Footer Placeholder 4">
            <a:extLst>
              <a:ext uri="{FF2B5EF4-FFF2-40B4-BE49-F238E27FC236}">
                <a16:creationId xmlns:a16="http://schemas.microsoft.com/office/drawing/2014/main" id="{B0779FE5-04C2-AC6E-3FC5-3BE8883CFD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43DF63F7-D5DD-7A5E-8425-6888C97A7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73C698-83EC-4A43-AFF9-D1CC6A1878E9}" type="slidenum">
              <a:rPr lang="de-DE" smtClean="0"/>
              <a:t>‹#›</a:t>
            </a:fld>
            <a:endParaRPr lang="de-DE"/>
          </a:p>
        </p:txBody>
      </p:sp>
    </p:spTree>
    <p:extLst>
      <p:ext uri="{BB962C8B-B14F-4D97-AF65-F5344CB8AC3E}">
        <p14:creationId xmlns:p14="http://schemas.microsoft.com/office/powerpoint/2010/main" val="446969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BE5E7-C2A0-A02D-A695-BD44AFC1E08D}"/>
            </a:ext>
          </a:extLst>
        </p:cNvPr>
        <p:cNvGrpSpPr/>
        <p:nvPr/>
      </p:nvGrpSpPr>
      <p:grpSpPr>
        <a:xfrm>
          <a:off x="0" y="0"/>
          <a:ext cx="0" cy="0"/>
          <a:chOff x="0" y="0"/>
          <a:chExt cx="0" cy="0"/>
        </a:xfrm>
      </p:grpSpPr>
      <p:pic>
        <p:nvPicPr>
          <p:cNvPr id="2" name="Grafik 30">
            <a:extLst>
              <a:ext uri="{FF2B5EF4-FFF2-40B4-BE49-F238E27FC236}">
                <a16:creationId xmlns:a16="http://schemas.microsoft.com/office/drawing/2014/main" id="{2ECEA08A-A260-4C62-679E-AE49BA18BEC3}"/>
              </a:ext>
            </a:extLst>
          </p:cNvPr>
          <p:cNvPicPr>
            <a:picLocks noChangeAspect="1"/>
          </p:cNvPicPr>
          <p:nvPr/>
        </p:nvPicPr>
        <p:blipFill>
          <a:blip r:embed="rId3"/>
          <a:stretch>
            <a:fillRect/>
          </a:stretch>
        </p:blipFill>
        <p:spPr>
          <a:xfrm>
            <a:off x="10915630" y="222964"/>
            <a:ext cx="1105326" cy="240623"/>
          </a:xfrm>
          <a:prstGeom prst="rect">
            <a:avLst/>
          </a:prstGeom>
        </p:spPr>
      </p:pic>
      <p:sp>
        <p:nvSpPr>
          <p:cNvPr id="19" name="Rectangle: Rounded Corners 18">
            <a:extLst>
              <a:ext uri="{FF2B5EF4-FFF2-40B4-BE49-F238E27FC236}">
                <a16:creationId xmlns:a16="http://schemas.microsoft.com/office/drawing/2014/main" id="{4ABFB136-C74B-2631-4E91-6F85E8A19AA1}"/>
              </a:ext>
            </a:extLst>
          </p:cNvPr>
          <p:cNvSpPr/>
          <p:nvPr/>
        </p:nvSpPr>
        <p:spPr>
          <a:xfrm>
            <a:off x="2487563" y="1834124"/>
            <a:ext cx="4546287" cy="3450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Annual (estimated total*: ~3.45 M ERC)</a:t>
            </a:r>
          </a:p>
        </p:txBody>
      </p:sp>
      <p:sp>
        <p:nvSpPr>
          <p:cNvPr id="20" name="Rectangle: Rounded Corners 19">
            <a:extLst>
              <a:ext uri="{FF2B5EF4-FFF2-40B4-BE49-F238E27FC236}">
                <a16:creationId xmlns:a16="http://schemas.microsoft.com/office/drawing/2014/main" id="{C8591A69-95CB-A34D-DC10-4D5E452D668B}"/>
              </a:ext>
            </a:extLst>
          </p:cNvPr>
          <p:cNvSpPr/>
          <p:nvPr/>
        </p:nvSpPr>
        <p:spPr>
          <a:xfrm>
            <a:off x="7263086" y="1834124"/>
            <a:ext cx="4645744" cy="347646"/>
          </a:xfrm>
          <a:prstGeom prst="roundRect">
            <a:avLst/>
          </a:prstGeom>
          <a:solidFill>
            <a:srgbClr val="1AA4E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Cumulative (estimated total*: ~ 3.45 M ERC)</a:t>
            </a:r>
          </a:p>
        </p:txBody>
      </p:sp>
      <p:graphicFrame>
        <p:nvGraphicFramePr>
          <p:cNvPr id="22" name="Chart 21">
            <a:extLst>
              <a:ext uri="{FF2B5EF4-FFF2-40B4-BE49-F238E27FC236}">
                <a16:creationId xmlns:a16="http://schemas.microsoft.com/office/drawing/2014/main" id="{1948D01B-6830-2AD6-3895-D645FDCA93A6}"/>
              </a:ext>
            </a:extLst>
          </p:cNvPr>
          <p:cNvGraphicFramePr/>
          <p:nvPr/>
        </p:nvGraphicFramePr>
        <p:xfrm>
          <a:off x="7263086" y="2323702"/>
          <a:ext cx="4645744" cy="34374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Chart 22">
            <a:extLst>
              <a:ext uri="{FF2B5EF4-FFF2-40B4-BE49-F238E27FC236}">
                <a16:creationId xmlns:a16="http://schemas.microsoft.com/office/drawing/2014/main" id="{C06E1699-7576-6BE0-07F4-C646C08572EC}"/>
              </a:ext>
            </a:extLst>
          </p:cNvPr>
          <p:cNvGraphicFramePr/>
          <p:nvPr/>
        </p:nvGraphicFramePr>
        <p:xfrm>
          <a:off x="2487563" y="2323703"/>
          <a:ext cx="4546287" cy="3437484"/>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A19B8569-13B7-84B0-6237-441AA5750F14}"/>
              </a:ext>
            </a:extLst>
          </p:cNvPr>
          <p:cNvSpPr txBox="1"/>
          <p:nvPr/>
        </p:nvSpPr>
        <p:spPr>
          <a:xfrm>
            <a:off x="2487563" y="5788910"/>
            <a:ext cx="4645744" cy="577081"/>
          </a:xfrm>
          <a:prstGeom prst="rect">
            <a:avLst/>
          </a:prstGeom>
          <a:noFill/>
        </p:spPr>
        <p:txBody>
          <a:bodyPr wrap="square" rtlCol="0">
            <a:spAutoFit/>
          </a:bodyPr>
          <a:lstStyle/>
          <a:p>
            <a:pPr marL="171450" lvl="0" indent="-171450">
              <a:buFont typeface="Arial" panose="020B0604020202020204" pitchFamily="34" charset="0"/>
              <a:buChar char="•"/>
              <a:defRPr/>
            </a:pPr>
            <a:r>
              <a:rPr lang="en-US" sz="1050" dirty="0">
                <a:solidFill>
                  <a:prstClr val="black"/>
                </a:solidFill>
              </a:rPr>
              <a:t>*Total estimated ERC volume over crediting period</a:t>
            </a:r>
          </a:p>
          <a:p>
            <a:pPr marL="171450" indent="-171450">
              <a:buFont typeface="Arial" panose="020B0604020202020204" pitchFamily="34" charset="0"/>
              <a:buChar char="•"/>
              <a:defRPr/>
            </a:pPr>
            <a:r>
              <a:rPr lang="en-US" sz="1050" dirty="0">
                <a:solidFill>
                  <a:prstClr val="black"/>
                </a:solidFill>
              </a:rPr>
              <a:t>Chart shows ERs generated, delivery of ER credits may take additional time</a:t>
            </a:r>
          </a:p>
          <a:p>
            <a:pPr marL="171450" indent="-171450">
              <a:buFont typeface="Arial" panose="020B0604020202020204" pitchFamily="34" charset="0"/>
              <a:buChar char="•"/>
              <a:defRPr/>
            </a:pPr>
            <a:r>
              <a:rPr lang="en-US" sz="1050" dirty="0">
                <a:solidFill>
                  <a:prstClr val="black"/>
                </a:solidFill>
              </a:rPr>
              <a:t>Last update of data from underlying Operation:  April 7th, 2025</a:t>
            </a:r>
          </a:p>
        </p:txBody>
      </p:sp>
      <p:graphicFrame>
        <p:nvGraphicFramePr>
          <p:cNvPr id="4" name="Table 3">
            <a:extLst>
              <a:ext uri="{FF2B5EF4-FFF2-40B4-BE49-F238E27FC236}">
                <a16:creationId xmlns:a16="http://schemas.microsoft.com/office/drawing/2014/main" id="{055E516B-3FD0-93CE-CE25-5B5A13A57053}"/>
              </a:ext>
            </a:extLst>
          </p:cNvPr>
          <p:cNvGraphicFramePr>
            <a:graphicFrameLocks noGrp="1"/>
          </p:cNvGraphicFramePr>
          <p:nvPr/>
        </p:nvGraphicFramePr>
        <p:xfrm>
          <a:off x="134863" y="2323703"/>
          <a:ext cx="2098470" cy="2419903"/>
        </p:xfrm>
        <a:graphic>
          <a:graphicData uri="http://schemas.openxmlformats.org/drawingml/2006/table">
            <a:tbl>
              <a:tblPr>
                <a:tableStyleId>{5C22544A-7EE6-4342-B048-85BDC9FD1C3A}</a:tableStyleId>
              </a:tblPr>
              <a:tblGrid>
                <a:gridCol w="952679">
                  <a:extLst>
                    <a:ext uri="{9D8B030D-6E8A-4147-A177-3AD203B41FA5}">
                      <a16:colId xmlns:a16="http://schemas.microsoft.com/office/drawing/2014/main" val="3494588216"/>
                    </a:ext>
                  </a:extLst>
                </a:gridCol>
                <a:gridCol w="1145791">
                  <a:extLst>
                    <a:ext uri="{9D8B030D-6E8A-4147-A177-3AD203B41FA5}">
                      <a16:colId xmlns:a16="http://schemas.microsoft.com/office/drawing/2014/main" val="2734050579"/>
                    </a:ext>
                  </a:extLst>
                </a:gridCol>
              </a:tblGrid>
              <a:tr h="631731">
                <a:tc>
                  <a:txBody>
                    <a:bodyPr/>
                    <a:lstStyle/>
                    <a:p>
                      <a:pPr algn="ctr" fontAlgn="ct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Technology</a:t>
                      </a:r>
                    </a:p>
                  </a:txBody>
                  <a:tcPr marL="15706" marR="15706" marT="15706" marB="0" anchor="ctr">
                    <a:solidFill>
                      <a:schemeClr val="accent1">
                        <a:lumMod val="60000"/>
                        <a:lumOff val="40000"/>
                      </a:schemeClr>
                    </a:solidFill>
                  </a:tcPr>
                </a:tc>
                <a:tc>
                  <a:txBody>
                    <a:bodyPr/>
                    <a:lstStyle/>
                    <a:p>
                      <a:pPr algn="ctr" fontAlgn="b"/>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Number</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de-DE" sz="1400" b="0" i="1" u="none" strike="noStrike" err="1">
                          <a:solidFill>
                            <a:schemeClr val="bg1"/>
                          </a:solidFill>
                          <a:effectLst/>
                          <a:latin typeface="Calibri" panose="020F0502020204030204" pitchFamily="34" charset="0"/>
                          <a:ea typeface="Calibri" panose="020F0502020204030204" pitchFamily="34" charset="0"/>
                          <a:cs typeface="Calibri" panose="020F0502020204030204" pitchFamily="34" charset="0"/>
                        </a:rPr>
                        <a:t>of</a:t>
                      </a:r>
                      <a:r>
                        <a:rPr lang="de-DE" sz="1400" b="0" i="1" u="none" strike="noStrike">
                          <a:solidFill>
                            <a:schemeClr val="bg1"/>
                          </a:solidFill>
                          <a:effectLst/>
                          <a:latin typeface="Calibri" panose="020F0502020204030204" pitchFamily="34" charset="0"/>
                          <a:ea typeface="Calibri" panose="020F0502020204030204" pitchFamily="34" charset="0"/>
                          <a:cs typeface="Calibri" panose="020F0502020204030204" pitchFamily="34" charset="0"/>
                        </a:rPr>
                        <a:t> Unique Connections</a:t>
                      </a:r>
                    </a:p>
                  </a:txBody>
                  <a:tcPr marL="15706" marR="15706" marT="15706" marB="0" anchor="ctr">
                    <a:solidFill>
                      <a:schemeClr val="accent1">
                        <a:lumMod val="60000"/>
                        <a:lumOff val="40000"/>
                      </a:schemeClr>
                    </a:solidFill>
                  </a:tcPr>
                </a:tc>
                <a:extLst>
                  <a:ext uri="{0D108BD9-81ED-4DB2-BD59-A6C34878D82A}">
                    <a16:rowId xmlns:a16="http://schemas.microsoft.com/office/drawing/2014/main" val="2289477045"/>
                  </a:ext>
                </a:extLst>
              </a:tr>
              <a:tr h="631731">
                <a:tc>
                  <a:txBody>
                    <a:bodyPr/>
                    <a:lstStyle/>
                    <a:p>
                      <a:pPr algn="ctr" fontAlgn="ctr"/>
                      <a:r>
                        <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On-grid connections (HH)</a:t>
                      </a: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235,000</a:t>
                      </a:r>
                    </a:p>
                  </a:txBody>
                  <a:tcPr marL="15706" marR="15706" marT="15706" marB="0" anchor="ctr">
                    <a:solidFill>
                      <a:schemeClr val="bg1">
                        <a:lumMod val="95000"/>
                      </a:schemeClr>
                    </a:solidFill>
                  </a:tcPr>
                </a:tc>
                <a:extLst>
                  <a:ext uri="{0D108BD9-81ED-4DB2-BD59-A6C34878D82A}">
                    <a16:rowId xmlns:a16="http://schemas.microsoft.com/office/drawing/2014/main" val="3119977041"/>
                  </a:ext>
                </a:extLst>
              </a:tr>
              <a:tr h="576332">
                <a:tc>
                  <a:txBody>
                    <a:bodyPr/>
                    <a:lstStyle/>
                    <a:p>
                      <a:pPr algn="ctr" fontAlgn="ctr"/>
                      <a:r>
                        <a:rPr lang="de-DE" sz="140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rPr>
                        <a:t>Solar Home Systems</a:t>
                      </a:r>
                      <a:endParaRPr lang="de-DE" sz="1400" b="0" i="0" u="none" strike="noStrike">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811,000</a:t>
                      </a:r>
                    </a:p>
                  </a:txBody>
                  <a:tcPr marL="15706" marR="15706" marT="15706" marB="0" anchor="ctr">
                    <a:solidFill>
                      <a:schemeClr val="bg1">
                        <a:lumMod val="95000"/>
                      </a:schemeClr>
                    </a:solidFill>
                  </a:tcPr>
                </a:tc>
                <a:extLst>
                  <a:ext uri="{0D108BD9-81ED-4DB2-BD59-A6C34878D82A}">
                    <a16:rowId xmlns:a16="http://schemas.microsoft.com/office/drawing/2014/main" val="497425993"/>
                  </a:ext>
                </a:extLst>
              </a:tr>
              <a:tr h="531999">
                <a:tc>
                  <a:txBody>
                    <a:bodyPr/>
                    <a:lstStyle/>
                    <a:p>
                      <a:pPr algn="ctr" fontAlgn="ctr"/>
                      <a:r>
                        <a:rPr lang="de-DE" sz="1400"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Cookstoves</a:t>
                      </a:r>
                      <a:endPar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15706" marR="15706" marT="15706" marB="0" anchor="ctr">
                    <a:solidFill>
                      <a:schemeClr val="bg1">
                        <a:lumMod val="95000"/>
                      </a:schemeClr>
                    </a:solidFill>
                  </a:tcPr>
                </a:tc>
                <a:tc>
                  <a:txBody>
                    <a:bodyPr/>
                    <a:lstStyle/>
                    <a:p>
                      <a:pPr algn="ctr" fontAlgn="b"/>
                      <a:r>
                        <a:rPr lang="de-DE" sz="14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150,000</a:t>
                      </a:r>
                    </a:p>
                  </a:txBody>
                  <a:tcPr marL="15706" marR="15706" marT="15706" marB="0" anchor="ctr">
                    <a:solidFill>
                      <a:schemeClr val="bg1">
                        <a:lumMod val="95000"/>
                      </a:schemeClr>
                    </a:solidFill>
                  </a:tcPr>
                </a:tc>
                <a:extLst>
                  <a:ext uri="{0D108BD9-81ED-4DB2-BD59-A6C34878D82A}">
                    <a16:rowId xmlns:a16="http://schemas.microsoft.com/office/drawing/2014/main" val="2552646323"/>
                  </a:ext>
                </a:extLst>
              </a:tr>
            </a:tbl>
          </a:graphicData>
        </a:graphic>
      </p:graphicFrame>
      <p:sp>
        <p:nvSpPr>
          <p:cNvPr id="8" name="TextBox 7">
            <a:extLst>
              <a:ext uri="{FF2B5EF4-FFF2-40B4-BE49-F238E27FC236}">
                <a16:creationId xmlns:a16="http://schemas.microsoft.com/office/drawing/2014/main" id="{7C61284C-A978-A251-ACD7-EE3E5D6DAE4C}"/>
              </a:ext>
            </a:extLst>
          </p:cNvPr>
          <p:cNvSpPr txBox="1"/>
          <p:nvPr/>
        </p:nvSpPr>
        <p:spPr>
          <a:xfrm>
            <a:off x="7263086" y="5860841"/>
            <a:ext cx="4645744" cy="430887"/>
          </a:xfrm>
          <a:prstGeom prst="rect">
            <a:avLst/>
          </a:prstGeom>
          <a:solidFill>
            <a:schemeClr val="accent1">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Calibri" panose="020F0502020204030204"/>
                <a:ea typeface="+mn-ea"/>
                <a:cs typeface="+mn-cs"/>
              </a:rPr>
              <a:t>Indicative associated carbon revenue </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50" dirty="0">
                <a:solidFill>
                  <a:prstClr val="black"/>
                </a:solidFill>
                <a:latin typeface="Calibri" panose="020F0502020204030204"/>
              </a:rPr>
              <a:t>69</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 $</a:t>
            </a:r>
            <a:r>
              <a:rPr lang="en-US" sz="1050" dirty="0">
                <a:solidFill>
                  <a:prstClr val="black"/>
                </a:solidFill>
                <a:latin typeface="Calibri" panose="020F0502020204030204"/>
              </a:rPr>
              <a:t>104</a:t>
            </a: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 million IF expected ERCs sold @ $20-30/tCO2</a:t>
            </a:r>
          </a:p>
        </p:txBody>
      </p:sp>
      <p:sp>
        <p:nvSpPr>
          <p:cNvPr id="3" name="TextBox 2">
            <a:extLst>
              <a:ext uri="{FF2B5EF4-FFF2-40B4-BE49-F238E27FC236}">
                <a16:creationId xmlns:a16="http://schemas.microsoft.com/office/drawing/2014/main" id="{CE687D60-3FF1-9024-C0F8-DBD1F4AA488E}"/>
              </a:ext>
            </a:extLst>
          </p:cNvPr>
          <p:cNvSpPr txBox="1"/>
          <p:nvPr/>
        </p:nvSpPr>
        <p:spPr>
          <a:xfrm>
            <a:off x="213585" y="176487"/>
            <a:ext cx="10424917" cy="738664"/>
          </a:xfrm>
          <a:prstGeom prst="rect">
            <a:avLst/>
          </a:prstGeom>
          <a:noFill/>
        </p:spPr>
        <p:txBody>
          <a:bodyPr wrap="square">
            <a:spAutoFit/>
          </a:bodyPr>
          <a:lstStyle/>
          <a:p>
            <a:r>
              <a:rPr lang="en-US" sz="2100" b="1" dirty="0">
                <a:latin typeface="Arial" panose="020B0604020202020204" pitchFamily="34" charset="0"/>
                <a:ea typeface="Calibri" panose="020F0502020204030204" pitchFamily="34" charset="0"/>
                <a:cs typeface="Arial" panose="020B0604020202020204" pitchFamily="34" charset="0"/>
              </a:rPr>
              <a:t>Malawi: </a:t>
            </a:r>
            <a:r>
              <a:rPr lang="en-US" sz="2100" b="1" u="sng" dirty="0">
                <a:latin typeface="Arial" panose="020B0604020202020204" pitchFamily="34" charset="0"/>
                <a:ea typeface="Calibri" panose="020F0502020204030204" pitchFamily="34" charset="0"/>
                <a:cs typeface="Arial" panose="020B0604020202020204" pitchFamily="34" charset="0"/>
              </a:rPr>
              <a:t>Preliminary </a:t>
            </a:r>
            <a:r>
              <a:rPr lang="en-US" sz="2100" b="1" u="sng" dirty="0">
                <a:solidFill>
                  <a:prstClr val="black"/>
                </a:solidFill>
                <a:latin typeface="Arial"/>
                <a:cs typeface="Arial"/>
              </a:rPr>
              <a:t>Indicative</a:t>
            </a:r>
            <a:r>
              <a:rPr lang="en-US" sz="2100" b="1" dirty="0">
                <a:solidFill>
                  <a:prstClr val="black"/>
                </a:solidFill>
                <a:latin typeface="Arial"/>
                <a:cs typeface="Arial"/>
              </a:rPr>
              <a:t> Emission Reduction Credit (ERC) Estimates*</a:t>
            </a:r>
            <a:endParaRPr lang="en-US" sz="2100" b="1" dirty="0">
              <a:latin typeface="Arial" panose="020B0604020202020204" pitchFamily="34" charset="0"/>
              <a:ea typeface="Calibri" panose="020F0502020204030204" pitchFamily="34" charset="0"/>
              <a:cs typeface="Arial" panose="020B0604020202020204" pitchFamily="34" charset="0"/>
            </a:endParaRPr>
          </a:p>
          <a:p>
            <a:r>
              <a:rPr lang="en-US" sz="2100" b="1" dirty="0">
                <a:solidFill>
                  <a:schemeClr val="bg1">
                    <a:lumMod val="50000"/>
                  </a:schemeClr>
                </a:solidFill>
                <a:latin typeface="Arial" panose="020B0604020202020204" pitchFamily="34" charset="0"/>
                <a:ea typeface="Calibri" panose="020F0502020204030204" pitchFamily="34" charset="0"/>
                <a:cs typeface="Arial" panose="020B0604020202020204" pitchFamily="34" charset="0"/>
              </a:rPr>
              <a:t>In Million ERC</a:t>
            </a:r>
          </a:p>
        </p:txBody>
      </p:sp>
      <p:sp>
        <p:nvSpPr>
          <p:cNvPr id="7" name="TextBox 6">
            <a:extLst>
              <a:ext uri="{FF2B5EF4-FFF2-40B4-BE49-F238E27FC236}">
                <a16:creationId xmlns:a16="http://schemas.microsoft.com/office/drawing/2014/main" id="{6CBB396A-19AC-0CE4-8538-955817DC3E52}"/>
              </a:ext>
            </a:extLst>
          </p:cNvPr>
          <p:cNvSpPr txBox="1"/>
          <p:nvPr/>
        </p:nvSpPr>
        <p:spPr>
          <a:xfrm>
            <a:off x="142571" y="1121452"/>
            <a:ext cx="11878385" cy="646331"/>
          </a:xfrm>
          <a:prstGeom prst="rect">
            <a:avLst/>
          </a:prstGeom>
          <a:noFill/>
          <a:ln w="38100">
            <a:solidFill>
              <a:schemeClr val="accent1"/>
            </a:solidFill>
          </a:ln>
        </p:spPr>
        <p:txBody>
          <a:bodyPr wrap="square" lIns="91440" tIns="45720" rIns="91440" bIns="45720" rtlCol="0" anchor="t">
            <a:spAutoFit/>
          </a:bodyPr>
          <a:lstStyle/>
          <a:p>
            <a:pPr>
              <a:defRPr/>
            </a:pPr>
            <a:r>
              <a:rPr lang="en-US" dirty="0">
                <a:solidFill>
                  <a:prstClr val="black"/>
                </a:solidFill>
              </a:rPr>
              <a:t>Malawi ASCENT program: $250,8 M IPF (P502464); approved December 2024; electricity access to 4.4 million people </a:t>
            </a:r>
          </a:p>
          <a:p>
            <a:pPr>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Implementing Agency: </a:t>
            </a:r>
            <a:r>
              <a:rPr lang="en-US" dirty="0">
                <a:solidFill>
                  <a:prstClr val="black"/>
                </a:solidFill>
              </a:rPr>
              <a:t>ESCOM, Ministry of Energy</a:t>
            </a:r>
          </a:p>
        </p:txBody>
      </p:sp>
      <p:sp>
        <p:nvSpPr>
          <p:cNvPr id="6" name="Rechteck: abgerundete Ecken 20">
            <a:extLst>
              <a:ext uri="{FF2B5EF4-FFF2-40B4-BE49-F238E27FC236}">
                <a16:creationId xmlns:a16="http://schemas.microsoft.com/office/drawing/2014/main" id="{365C2F26-D8FB-7CA1-1759-B80C58C73DB0}"/>
              </a:ext>
            </a:extLst>
          </p:cNvPr>
          <p:cNvSpPr/>
          <p:nvPr/>
        </p:nvSpPr>
        <p:spPr>
          <a:xfrm>
            <a:off x="213586" y="976699"/>
            <a:ext cx="2019747" cy="62058"/>
          </a:xfrm>
          <a:prstGeom prst="roundRect">
            <a:avLst/>
          </a:prstGeom>
          <a:solidFill>
            <a:srgbClr val="1AA4E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5EBAF1E5-82D8-A1F8-AAA0-DCA540AD712F}"/>
              </a:ext>
            </a:extLst>
          </p:cNvPr>
          <p:cNvSpPr txBox="1"/>
          <p:nvPr/>
        </p:nvSpPr>
        <p:spPr>
          <a:xfrm>
            <a:off x="94639" y="6345979"/>
            <a:ext cx="10127045" cy="553998"/>
          </a:xfrm>
          <a:prstGeom prst="rect">
            <a:avLst/>
          </a:prstGeom>
          <a:noFill/>
        </p:spPr>
        <p:txBody>
          <a:bodyPr wrap="square">
            <a:spAutoFit/>
          </a:bodyPr>
          <a:lstStyle/>
          <a:p>
            <a:pPr fontAlgn="b">
              <a:spcAft>
                <a:spcPts val="1200"/>
              </a:spcAft>
            </a:pPr>
            <a:r>
              <a:rPr lang="en-US" sz="1000" dirty="0">
                <a:latin typeface="Arial" panose="020B0604020202020204" pitchFamily="34" charset="0"/>
                <a:cs typeface="Arial" panose="020B0604020202020204" pitchFamily="34" charset="0"/>
              </a:rPr>
              <a:t>*Estimates are preliminary indicative only and will be updated once the final version of the Energy Access Standard has been published. Estimates are subject to ongoing revisions to account for evolving country-level assumptions and progress in the implementation of the underlying energy access projects. To generate ERs, all necessary data points as required per methodology need to be available and collected in the correct format at the correct time. </a:t>
            </a:r>
          </a:p>
        </p:txBody>
      </p:sp>
    </p:spTree>
    <p:extLst>
      <p:ext uri="{BB962C8B-B14F-4D97-AF65-F5344CB8AC3E}">
        <p14:creationId xmlns:p14="http://schemas.microsoft.com/office/powerpoint/2010/main" val="2210133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C8563622FBB8C469F524D5E31BDBD94" ma:contentTypeVersion="14" ma:contentTypeDescription="Ein neues Dokument erstellen." ma:contentTypeScope="" ma:versionID="804e3f6fe8ff56d40c2c790cdf088cef">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ad3b615754abc9b60902f6797f9a0bcf"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Eigenschaften der einheitlichen Compliancerichtlinie" ma:hidden="true" ma:internalName="_ip_UnifiedCompliancePolicyProperties">
      <xsd:simpleType>
        <xsd:restriction base="dms:Note"/>
      </xsd:simpleType>
    </xsd:element>
    <xsd:element name="_ip_UnifiedCompliancePolicyUIAction" ma:index="19" nillable="true" ma:displayName="UI-Aktion der einheitlichen Compliancerichtlinie"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ef3b46c-1eea-48ad-acab-85e3850001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D548D3-64EC-42E8-BA27-64B881653E97}"/>
</file>

<file path=customXml/itemProps2.xml><?xml version="1.0" encoding="utf-8"?>
<ds:datastoreItem xmlns:ds="http://schemas.openxmlformats.org/officeDocument/2006/customXml" ds:itemID="{271E77D3-37FB-4746-A1FF-E6A0CB2EAEDE}"/>
</file>

<file path=customXml/itemProps3.xml><?xml version="1.0" encoding="utf-8"?>
<ds:datastoreItem xmlns:ds="http://schemas.openxmlformats.org/officeDocument/2006/customXml" ds:itemID="{ED83AD4E-8109-440F-87B3-9C2E7F62E08E}"/>
</file>

<file path=docProps/app.xml><?xml version="1.0" encoding="utf-8"?>
<Properties xmlns="http://schemas.openxmlformats.org/officeDocument/2006/extended-properties" xmlns:vt="http://schemas.openxmlformats.org/officeDocument/2006/docPropsVTypes">
  <TotalTime>0</TotalTime>
  <Words>209</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Carlowitz</dc:creator>
  <cp:lastModifiedBy>Tom Carlowitz</cp:lastModifiedBy>
  <cp:revision>1</cp:revision>
  <dcterms:created xsi:type="dcterms:W3CDTF">2026-02-03T12:57:45Z</dcterms:created>
  <dcterms:modified xsi:type="dcterms:W3CDTF">2026-02-03T12:58:09Z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ies>
</file>