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style1.xml" ContentType="application/vnd.ms-office.chartstyle+xml"/>
  <Override PartName="/ppt/charts/colors2.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147481713" r:id="rId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8" d="100"/>
          <a:sy n="58" d="100"/>
        </p:scale>
        <p:origin x="920"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521523339963845E-2"/>
          <c:y val="0.22634018766627345"/>
          <c:w val="0.87660017426702797"/>
          <c:h val="0.64233443927755318"/>
        </c:manualLayout>
      </c:layout>
      <c:areaChart>
        <c:grouping val="stacked"/>
        <c:varyColors val="0"/>
        <c:ser>
          <c:idx val="0"/>
          <c:order val="0"/>
          <c:tx>
            <c:strRef>
              <c:f>Sheet1!$A$2</c:f>
              <c:strCache>
                <c:ptCount val="1"/>
                <c:pt idx="0">
                  <c:v>On-Grid</c:v>
                </c:pt>
              </c:strCache>
            </c:strRef>
          </c:tx>
          <c:spPr>
            <a:solidFill>
              <a:srgbClr val="135878"/>
            </a:solidFill>
            <a:ln w="25400">
              <a:noFill/>
            </a:ln>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Sheet1!$C$2:$W$2</c:f>
              <c:numCache>
                <c:formatCode>#,##0</c:formatCode>
                <c:ptCount val="21"/>
                <c:pt idx="0">
                  <c:v>0</c:v>
                </c:pt>
                <c:pt idx="1">
                  <c:v>34704</c:v>
                </c:pt>
                <c:pt idx="2">
                  <c:v>190872</c:v>
                </c:pt>
                <c:pt idx="3">
                  <c:v>503208</c:v>
                </c:pt>
                <c:pt idx="4">
                  <c:v>884952</c:v>
                </c:pt>
                <c:pt idx="5">
                  <c:v>1266696</c:v>
                </c:pt>
                <c:pt idx="6">
                  <c:v>1648440</c:v>
                </c:pt>
                <c:pt idx="7">
                  <c:v>2030184</c:v>
                </c:pt>
                <c:pt idx="8">
                  <c:v>2411928</c:v>
                </c:pt>
                <c:pt idx="9">
                  <c:v>2793672</c:v>
                </c:pt>
                <c:pt idx="10">
                  <c:v>3175416</c:v>
                </c:pt>
                <c:pt idx="11">
                  <c:v>3557160</c:v>
                </c:pt>
                <c:pt idx="12">
                  <c:v>3938904</c:v>
                </c:pt>
                <c:pt idx="13">
                  <c:v>4320648</c:v>
                </c:pt>
                <c:pt idx="14">
                  <c:v>4702392</c:v>
                </c:pt>
                <c:pt idx="15">
                  <c:v>5084136</c:v>
                </c:pt>
                <c:pt idx="16">
                  <c:v>5431176</c:v>
                </c:pt>
                <c:pt idx="17">
                  <c:v>5656752</c:v>
                </c:pt>
                <c:pt idx="18">
                  <c:v>5726160</c:v>
                </c:pt>
                <c:pt idx="19">
                  <c:v>5726160</c:v>
                </c:pt>
                <c:pt idx="20">
                  <c:v>5726160</c:v>
                </c:pt>
              </c:numCache>
            </c:numRef>
          </c:val>
          <c:extLst>
            <c:ext xmlns:c16="http://schemas.microsoft.com/office/drawing/2014/chart" uri="{C3380CC4-5D6E-409C-BE32-E72D297353CC}">
              <c16:uniqueId val="{00000000-2EA3-4C5B-BB08-387439A4C2E8}"/>
            </c:ext>
          </c:extLst>
        </c:ser>
        <c:ser>
          <c:idx val="1"/>
          <c:order val="1"/>
          <c:tx>
            <c:strRef>
              <c:f>Sheet1!#REF!</c:f>
              <c:strCache>
                <c:ptCount val="1"/>
                <c:pt idx="0">
                  <c:v>#REF!</c:v>
                </c:pt>
              </c:strCache>
            </c:strRef>
          </c:tx>
          <c:spPr>
            <a:gradFill>
              <a:gsLst>
                <a:gs pos="100000">
                  <a:schemeClr val="accent2"/>
                </a:gs>
                <a:gs pos="0">
                  <a:schemeClr val="accent2">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1-2EA3-4C5B-BB08-387439A4C2E8}"/>
            </c:ext>
          </c:extLst>
        </c:ser>
        <c:ser>
          <c:idx val="2"/>
          <c:order val="2"/>
          <c:tx>
            <c:strRef>
              <c:f>Sheet1!#REF!</c:f>
              <c:strCache>
                <c:ptCount val="1"/>
                <c:pt idx="0">
                  <c:v>#REF!</c:v>
                </c:pt>
              </c:strCache>
            </c:strRef>
          </c:tx>
          <c:spPr>
            <a:gradFill>
              <a:gsLst>
                <a:gs pos="100000">
                  <a:schemeClr val="accent3"/>
                </a:gs>
                <a:gs pos="0">
                  <a:schemeClr val="accent3">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2-2EA3-4C5B-BB08-387439A4C2E8}"/>
            </c:ext>
          </c:extLst>
        </c:ser>
        <c:ser>
          <c:idx val="3"/>
          <c:order val="3"/>
          <c:tx>
            <c:strRef>
              <c:f>Sheet1!#REF!</c:f>
              <c:strCache>
                <c:ptCount val="1"/>
                <c:pt idx="0">
                  <c:v>#REF!</c:v>
                </c:pt>
              </c:strCache>
            </c:strRef>
          </c:tx>
          <c:spPr>
            <a:gradFill>
              <a:gsLst>
                <a:gs pos="100000">
                  <a:schemeClr val="accent4"/>
                </a:gs>
                <a:gs pos="0">
                  <a:schemeClr val="accent4">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0-FD9C-4C09-9567-818C1B7C5BD1}"/>
            </c:ext>
          </c:extLst>
        </c:ser>
        <c:ser>
          <c:idx val="4"/>
          <c:order val="4"/>
          <c:tx>
            <c:strRef>
              <c:f>Sheet1!#REF!</c:f>
              <c:strCache>
                <c:ptCount val="1"/>
                <c:pt idx="0">
                  <c:v>#REF!</c:v>
                </c:pt>
              </c:strCache>
            </c:strRef>
          </c:tx>
          <c:spPr>
            <a:gradFill>
              <a:gsLst>
                <a:gs pos="100000">
                  <a:schemeClr val="accent5"/>
                </a:gs>
                <a:gs pos="0">
                  <a:schemeClr val="accent5">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1-FD9C-4C09-9567-818C1B7C5BD1}"/>
            </c:ext>
          </c:extLst>
        </c:ser>
        <c:dLbls>
          <c:showLegendKey val="0"/>
          <c:showVal val="0"/>
          <c:showCatName val="0"/>
          <c:showSerName val="0"/>
          <c:showPercent val="0"/>
          <c:showBubbleSize val="0"/>
        </c:dLbls>
        <c:dropLines>
          <c:spPr>
            <a:ln w="9525" cap="flat" cmpd="sng" algn="ctr">
              <a:solidFill>
                <a:schemeClr val="bg1"/>
              </a:solidFill>
              <a:round/>
            </a:ln>
            <a:effectLst/>
          </c:spPr>
        </c:dropLines>
        <c:axId val="1033358415"/>
        <c:axId val="1033347855"/>
      </c:areaChart>
      <c:catAx>
        <c:axId val="1033358415"/>
        <c:scaling>
          <c:orientation val="minMax"/>
        </c:scaling>
        <c:delete val="0"/>
        <c:axPos val="b"/>
        <c:numFmt formatCode="General" sourceLinked="1"/>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1100" b="0" i="0" u="none" strike="noStrike" kern="1200" cap="all" baseline="0">
                <a:solidFill>
                  <a:schemeClr val="tx1"/>
                </a:solidFill>
                <a:latin typeface="+mn-lt"/>
                <a:ea typeface="+mn-ea"/>
                <a:cs typeface="+mn-cs"/>
              </a:defRPr>
            </a:pPr>
            <a:endParaRPr lang="de-DE"/>
          </a:p>
        </c:txPr>
        <c:crossAx val="1033347855"/>
        <c:crosses val="autoZero"/>
        <c:auto val="1"/>
        <c:lblAlgn val="ctr"/>
        <c:lblOffset val="100"/>
        <c:noMultiLvlLbl val="0"/>
      </c:catAx>
      <c:valAx>
        <c:axId val="1033347855"/>
        <c:scaling>
          <c:orientation val="minMax"/>
          <c:max val="6000000"/>
        </c:scaling>
        <c:delete val="0"/>
        <c:axPos val="l"/>
        <c:majorGridlines>
          <c:spPr>
            <a:ln w="9525" cap="flat" cmpd="sng" algn="ctr">
              <a:solidFill>
                <a:schemeClr val="bg1">
                  <a:lumMod val="75000"/>
                </a:schemeClr>
              </a:solidFill>
              <a:prstDash val="sysDot"/>
              <a:round/>
            </a:ln>
            <a:effectLst/>
          </c:spPr>
        </c:majorGridlines>
        <c:numFmt formatCode="#,##0.0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033358415"/>
        <c:crosses val="autoZero"/>
        <c:crossBetween val="midCat"/>
        <c:dispUnits>
          <c:builtInUnit val="millions"/>
        </c:dispUnits>
      </c:valAx>
      <c:spPr>
        <a:noFill/>
        <a:ln>
          <a:noFill/>
        </a:ln>
        <a:effectLst/>
      </c:spPr>
    </c:plotArea>
    <c:legend>
      <c:legendPos val="r"/>
      <c:legendEntry>
        <c:idx val="0"/>
        <c:delete val="1"/>
      </c:legendEntry>
      <c:legendEntry>
        <c:idx val="1"/>
        <c:delete val="1"/>
      </c:legendEntry>
      <c:legendEntry>
        <c:idx val="2"/>
        <c:delete val="1"/>
      </c:legendEntry>
      <c:legendEntry>
        <c:idx val="3"/>
        <c:delete val="1"/>
      </c:legendEntry>
      <c:layout>
        <c:manualLayout>
          <c:xMode val="edge"/>
          <c:yMode val="edge"/>
          <c:x val="0.75275241166969176"/>
          <c:y val="3.0048422029477946E-2"/>
          <c:w val="0.24379647264248741"/>
          <c:h val="0.1258396763913151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lt1">
          <a:lumMod val="75000"/>
        </a:schemeClr>
      </a:solidFill>
      <a:round/>
    </a:ln>
    <a:effectLst/>
  </c:spPr>
  <c:txPr>
    <a:bodyPr/>
    <a:lstStyle/>
    <a:p>
      <a:pPr>
        <a:defRPr>
          <a:solidFill>
            <a:schemeClr val="tx1"/>
          </a:solidFill>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246986084417817E-2"/>
          <c:y val="0.2304348180238803"/>
          <c:w val="0.91329820151386198"/>
          <c:h val="0.6276384122806099"/>
        </c:manualLayout>
      </c:layout>
      <c:barChart>
        <c:barDir val="col"/>
        <c:grouping val="stacked"/>
        <c:varyColors val="0"/>
        <c:ser>
          <c:idx val="0"/>
          <c:order val="0"/>
          <c:tx>
            <c:strRef>
              <c:f>Sheet1!$A$2</c:f>
              <c:strCache>
                <c:ptCount val="1"/>
                <c:pt idx="0">
                  <c:v>On-Grid</c:v>
                </c:pt>
              </c:strCache>
            </c:strRef>
          </c:tx>
          <c:spPr>
            <a:solidFill>
              <a:srgbClr val="135878"/>
            </a:solidFill>
            <a:ln w="38100">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Sheet1!$C$2:$W$2</c:f>
              <c:numCache>
                <c:formatCode>#,##0</c:formatCode>
                <c:ptCount val="21"/>
                <c:pt idx="0">
                  <c:v>0</c:v>
                </c:pt>
                <c:pt idx="1">
                  <c:v>34704</c:v>
                </c:pt>
                <c:pt idx="2">
                  <c:v>156168</c:v>
                </c:pt>
                <c:pt idx="3">
                  <c:v>312336</c:v>
                </c:pt>
                <c:pt idx="4">
                  <c:v>381744</c:v>
                </c:pt>
                <c:pt idx="5">
                  <c:v>381744</c:v>
                </c:pt>
                <c:pt idx="6">
                  <c:v>381744</c:v>
                </c:pt>
                <c:pt idx="7">
                  <c:v>381744</c:v>
                </c:pt>
                <c:pt idx="8">
                  <c:v>381744</c:v>
                </c:pt>
                <c:pt idx="9">
                  <c:v>381744</c:v>
                </c:pt>
                <c:pt idx="10">
                  <c:v>381744</c:v>
                </c:pt>
                <c:pt idx="11">
                  <c:v>381744</c:v>
                </c:pt>
                <c:pt idx="12">
                  <c:v>381744</c:v>
                </c:pt>
                <c:pt idx="13">
                  <c:v>381744</c:v>
                </c:pt>
                <c:pt idx="14">
                  <c:v>381744</c:v>
                </c:pt>
                <c:pt idx="15">
                  <c:v>381744</c:v>
                </c:pt>
                <c:pt idx="16">
                  <c:v>347040</c:v>
                </c:pt>
                <c:pt idx="17">
                  <c:v>225576</c:v>
                </c:pt>
                <c:pt idx="18">
                  <c:v>69408</c:v>
                </c:pt>
                <c:pt idx="19">
                  <c:v>0</c:v>
                </c:pt>
                <c:pt idx="20">
                  <c:v>0</c:v>
                </c:pt>
              </c:numCache>
            </c:numRef>
          </c:val>
          <c:extLst>
            <c:ext xmlns:c16="http://schemas.microsoft.com/office/drawing/2014/chart" uri="{C3380CC4-5D6E-409C-BE32-E72D297353CC}">
              <c16:uniqueId val="{00000000-C1B5-4315-BEEE-A420A3B81CC3}"/>
            </c:ext>
          </c:extLst>
        </c:ser>
        <c:ser>
          <c:idx val="1"/>
          <c:order val="1"/>
          <c:tx>
            <c:strRef>
              <c:f>Sheet1!#REF!</c:f>
              <c:strCache>
                <c:ptCount val="1"/>
                <c:pt idx="0">
                  <c:v>#REF!</c:v>
                </c:pt>
              </c:strCache>
            </c:strRef>
          </c:tx>
          <c:spPr>
            <a:solidFill>
              <a:schemeClr val="accent2"/>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1-C1B5-4315-BEEE-A420A3B81CC3}"/>
            </c:ext>
          </c:extLst>
        </c:ser>
        <c:ser>
          <c:idx val="2"/>
          <c:order val="2"/>
          <c:tx>
            <c:strRef>
              <c:f>Sheet1!#REF!</c:f>
              <c:strCache>
                <c:ptCount val="1"/>
                <c:pt idx="0">
                  <c:v>#REF!</c:v>
                </c:pt>
              </c:strCache>
            </c:strRef>
          </c:tx>
          <c:spPr>
            <a:solidFill>
              <a:schemeClr val="accent3"/>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2-C1B5-4315-BEEE-A420A3B81CC3}"/>
            </c:ext>
          </c:extLst>
        </c:ser>
        <c:ser>
          <c:idx val="3"/>
          <c:order val="3"/>
          <c:tx>
            <c:strRef>
              <c:f>Sheet1!#REF!</c:f>
              <c:strCache>
                <c:ptCount val="1"/>
                <c:pt idx="0">
                  <c:v>#REF!</c:v>
                </c:pt>
              </c:strCache>
            </c:strRef>
          </c:tx>
          <c:spPr>
            <a:solidFill>
              <a:schemeClr val="accent4"/>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0-7B87-4E69-825B-5FED8E164BCA}"/>
            </c:ext>
          </c:extLst>
        </c:ser>
        <c:ser>
          <c:idx val="4"/>
          <c:order val="4"/>
          <c:tx>
            <c:strRef>
              <c:f>Sheet1!#REF!</c:f>
              <c:strCache>
                <c:ptCount val="1"/>
                <c:pt idx="0">
                  <c:v>#REF!</c:v>
                </c:pt>
              </c:strCache>
            </c:strRef>
          </c:tx>
          <c:spPr>
            <a:solidFill>
              <a:schemeClr val="accent5"/>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1-7B87-4E69-825B-5FED8E164BCA}"/>
            </c:ext>
          </c:extLst>
        </c:ser>
        <c:dLbls>
          <c:showLegendKey val="0"/>
          <c:showVal val="0"/>
          <c:showCatName val="0"/>
          <c:showSerName val="0"/>
          <c:showPercent val="0"/>
          <c:showBubbleSize val="0"/>
        </c:dLbls>
        <c:gapWidth val="40"/>
        <c:overlap val="100"/>
        <c:axId val="1131608303"/>
        <c:axId val="1131610703"/>
      </c:barChart>
      <c:catAx>
        <c:axId val="113160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1131610703"/>
        <c:crosses val="autoZero"/>
        <c:auto val="1"/>
        <c:lblAlgn val="ctr"/>
        <c:lblOffset val="100"/>
        <c:noMultiLvlLbl val="0"/>
      </c:catAx>
      <c:valAx>
        <c:axId val="1131610703"/>
        <c:scaling>
          <c:orientation val="minMax"/>
        </c:scaling>
        <c:delete val="0"/>
        <c:axPos val="l"/>
        <c:majorGridlines>
          <c:spPr>
            <a:ln w="9525" cap="flat" cmpd="sng" algn="ctr">
              <a:solidFill>
                <a:schemeClr val="bg1">
                  <a:lumMod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131608303"/>
        <c:crosses val="autoZero"/>
        <c:crossBetween val="between"/>
        <c:dispUnits>
          <c:builtInUnit val="millions"/>
          <c:dispUnitsLbl>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dispUnitsLbl>
        </c:dispUnits>
      </c:valAx>
      <c:spPr>
        <a:noFill/>
        <a:ln>
          <a:noFill/>
        </a:ln>
        <a:effectLst/>
      </c:spPr>
    </c:plotArea>
    <c:legend>
      <c:legendPos val="r"/>
      <c:legendEntry>
        <c:idx val="0"/>
        <c:delete val="1"/>
      </c:legendEntry>
      <c:legendEntry>
        <c:idx val="1"/>
        <c:delete val="1"/>
      </c:legendEntry>
      <c:legendEntry>
        <c:idx val="2"/>
        <c:delete val="1"/>
      </c:legendEntry>
      <c:legendEntry>
        <c:idx val="3"/>
        <c:delete val="1"/>
      </c:legendEntry>
      <c:layout>
        <c:manualLayout>
          <c:xMode val="edge"/>
          <c:yMode val="edge"/>
          <c:x val="0.75703535654480236"/>
          <c:y val="1.3474099079442988E-2"/>
          <c:w val="0.23882038243516082"/>
          <c:h val="0.150351798803970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75000"/>
        </a:schemeClr>
      </a:solid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1197"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1197"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1197"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22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5A3487-1415-4BDD-A408-72C62DFE5C47}" type="datetimeFigureOut">
              <a:rPr lang="de-DE" smtClean="0"/>
              <a:t>03.02.2026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DEFD9B-1D94-4D43-9639-1AECF91E3F0D}" type="slidenum">
              <a:rPr lang="de-DE" smtClean="0"/>
              <a:t>‹#›</a:t>
            </a:fld>
            <a:endParaRPr lang="de-DE"/>
          </a:p>
        </p:txBody>
      </p:sp>
    </p:spTree>
    <p:extLst>
      <p:ext uri="{BB962C8B-B14F-4D97-AF65-F5344CB8AC3E}">
        <p14:creationId xmlns:p14="http://schemas.microsoft.com/office/powerpoint/2010/main" val="3458564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E964C-7DCF-4149-AA0F-F3F38A882E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48D55-584B-BD43-5E9F-236E317296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0A44C5-9798-B015-894D-A2A02BCDD9D2}"/>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2D4FAB81-6E03-543A-7F9D-C97426205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F1BF1F-B7C8-449B-B0F2-053CC6C3CF26}"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3903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B7128-F5A2-9D53-0B89-BC9D14E88F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a:extLst>
              <a:ext uri="{FF2B5EF4-FFF2-40B4-BE49-F238E27FC236}">
                <a16:creationId xmlns:a16="http://schemas.microsoft.com/office/drawing/2014/main" id="{125AAB11-59D4-018A-143F-D6A2A32A84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AE415EF-7960-C10B-9DD8-8F0ABC0A35A2}"/>
              </a:ext>
            </a:extLst>
          </p:cNvPr>
          <p:cNvSpPr>
            <a:spLocks noGrp="1"/>
          </p:cNvSpPr>
          <p:nvPr>
            <p:ph type="dt" sz="half" idx="10"/>
          </p:nvPr>
        </p:nvSpPr>
        <p:spPr/>
        <p:txBody>
          <a:bodyPr/>
          <a:lstStyle/>
          <a:p>
            <a:fld id="{0CB1E595-1463-41EA-9817-422BDAB558FA}" type="datetimeFigureOut">
              <a:rPr lang="de-DE" smtClean="0"/>
              <a:t>03.02.2026</a:t>
            </a:fld>
            <a:endParaRPr lang="de-DE"/>
          </a:p>
        </p:txBody>
      </p:sp>
      <p:sp>
        <p:nvSpPr>
          <p:cNvPr id="5" name="Footer Placeholder 4">
            <a:extLst>
              <a:ext uri="{FF2B5EF4-FFF2-40B4-BE49-F238E27FC236}">
                <a16:creationId xmlns:a16="http://schemas.microsoft.com/office/drawing/2014/main" id="{8733CF0E-9FBB-277C-DB9F-EDB5AB2A1438}"/>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5AD343E3-DB2C-90B8-AD6D-66D5A0656539}"/>
              </a:ext>
            </a:extLst>
          </p:cNvPr>
          <p:cNvSpPr>
            <a:spLocks noGrp="1"/>
          </p:cNvSpPr>
          <p:nvPr>
            <p:ph type="sldNum" sz="quarter" idx="12"/>
          </p:nvPr>
        </p:nvSpPr>
        <p:spPr/>
        <p:txBody>
          <a:bodyPr/>
          <a:lstStyle/>
          <a:p>
            <a:fld id="{D480F011-5057-4C2E-B914-4F2783796443}" type="slidenum">
              <a:rPr lang="de-DE" smtClean="0"/>
              <a:t>‹#›</a:t>
            </a:fld>
            <a:endParaRPr lang="de-DE"/>
          </a:p>
        </p:txBody>
      </p:sp>
    </p:spTree>
    <p:extLst>
      <p:ext uri="{BB962C8B-B14F-4D97-AF65-F5344CB8AC3E}">
        <p14:creationId xmlns:p14="http://schemas.microsoft.com/office/powerpoint/2010/main" val="1236875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DEE95-1E9B-BCAF-B80D-CB4EE1E001B1}"/>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E1890A1-CB41-17D3-6965-A4835DB683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97250AB4-9207-EB08-B77A-5C9F98A50312}"/>
              </a:ext>
            </a:extLst>
          </p:cNvPr>
          <p:cNvSpPr>
            <a:spLocks noGrp="1"/>
          </p:cNvSpPr>
          <p:nvPr>
            <p:ph type="dt" sz="half" idx="10"/>
          </p:nvPr>
        </p:nvSpPr>
        <p:spPr/>
        <p:txBody>
          <a:bodyPr/>
          <a:lstStyle/>
          <a:p>
            <a:fld id="{0CB1E595-1463-41EA-9817-422BDAB558FA}" type="datetimeFigureOut">
              <a:rPr lang="de-DE" smtClean="0"/>
              <a:t>03.02.2026</a:t>
            </a:fld>
            <a:endParaRPr lang="de-DE"/>
          </a:p>
        </p:txBody>
      </p:sp>
      <p:sp>
        <p:nvSpPr>
          <p:cNvPr id="5" name="Footer Placeholder 4">
            <a:extLst>
              <a:ext uri="{FF2B5EF4-FFF2-40B4-BE49-F238E27FC236}">
                <a16:creationId xmlns:a16="http://schemas.microsoft.com/office/drawing/2014/main" id="{05B2833A-49F6-3F1F-46D3-33E43C69089A}"/>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B48AFAF0-36D4-4ABC-174D-DC5F40A3C32C}"/>
              </a:ext>
            </a:extLst>
          </p:cNvPr>
          <p:cNvSpPr>
            <a:spLocks noGrp="1"/>
          </p:cNvSpPr>
          <p:nvPr>
            <p:ph type="sldNum" sz="quarter" idx="12"/>
          </p:nvPr>
        </p:nvSpPr>
        <p:spPr/>
        <p:txBody>
          <a:bodyPr/>
          <a:lstStyle/>
          <a:p>
            <a:fld id="{D480F011-5057-4C2E-B914-4F2783796443}" type="slidenum">
              <a:rPr lang="de-DE" smtClean="0"/>
              <a:t>‹#›</a:t>
            </a:fld>
            <a:endParaRPr lang="de-DE"/>
          </a:p>
        </p:txBody>
      </p:sp>
    </p:spTree>
    <p:extLst>
      <p:ext uri="{BB962C8B-B14F-4D97-AF65-F5344CB8AC3E}">
        <p14:creationId xmlns:p14="http://schemas.microsoft.com/office/powerpoint/2010/main" val="1927322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2D464-74BE-1E37-88E0-A26259BE85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C769A5E2-5BEF-74D2-C821-432BFC02EA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C83612-83E2-4A87-B112-40B6DCC77692}"/>
              </a:ext>
            </a:extLst>
          </p:cNvPr>
          <p:cNvSpPr>
            <a:spLocks noGrp="1"/>
          </p:cNvSpPr>
          <p:nvPr>
            <p:ph type="dt" sz="half" idx="10"/>
          </p:nvPr>
        </p:nvSpPr>
        <p:spPr/>
        <p:txBody>
          <a:bodyPr/>
          <a:lstStyle/>
          <a:p>
            <a:fld id="{0CB1E595-1463-41EA-9817-422BDAB558FA}" type="datetimeFigureOut">
              <a:rPr lang="de-DE" smtClean="0"/>
              <a:t>03.02.2026</a:t>
            </a:fld>
            <a:endParaRPr lang="de-DE"/>
          </a:p>
        </p:txBody>
      </p:sp>
      <p:sp>
        <p:nvSpPr>
          <p:cNvPr id="5" name="Footer Placeholder 4">
            <a:extLst>
              <a:ext uri="{FF2B5EF4-FFF2-40B4-BE49-F238E27FC236}">
                <a16:creationId xmlns:a16="http://schemas.microsoft.com/office/drawing/2014/main" id="{8026C0E6-82E5-E0A5-3428-F40DB68960AA}"/>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CBBDF369-88CD-3447-857F-C5E8E89A0AF4}"/>
              </a:ext>
            </a:extLst>
          </p:cNvPr>
          <p:cNvSpPr>
            <a:spLocks noGrp="1"/>
          </p:cNvSpPr>
          <p:nvPr>
            <p:ph type="sldNum" sz="quarter" idx="12"/>
          </p:nvPr>
        </p:nvSpPr>
        <p:spPr/>
        <p:txBody>
          <a:bodyPr/>
          <a:lstStyle/>
          <a:p>
            <a:fld id="{D480F011-5057-4C2E-B914-4F2783796443}" type="slidenum">
              <a:rPr lang="de-DE" smtClean="0"/>
              <a:t>‹#›</a:t>
            </a:fld>
            <a:endParaRPr lang="de-DE"/>
          </a:p>
        </p:txBody>
      </p:sp>
    </p:spTree>
    <p:extLst>
      <p:ext uri="{BB962C8B-B14F-4D97-AF65-F5344CB8AC3E}">
        <p14:creationId xmlns:p14="http://schemas.microsoft.com/office/powerpoint/2010/main" val="2768982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0AE05-7601-34ED-1AB5-E103636D5EA9}"/>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4204DD3B-1301-93E0-3307-CA5410D60E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86986D47-09D4-BFC9-768A-2910F6CF12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BB0AB818-6839-837F-E64F-ACB9DD182473}"/>
              </a:ext>
            </a:extLst>
          </p:cNvPr>
          <p:cNvSpPr>
            <a:spLocks noGrp="1"/>
          </p:cNvSpPr>
          <p:nvPr>
            <p:ph type="dt" sz="half" idx="10"/>
          </p:nvPr>
        </p:nvSpPr>
        <p:spPr/>
        <p:txBody>
          <a:bodyPr/>
          <a:lstStyle/>
          <a:p>
            <a:fld id="{0CB1E595-1463-41EA-9817-422BDAB558FA}" type="datetimeFigureOut">
              <a:rPr lang="de-DE" smtClean="0"/>
              <a:t>03.02.2026</a:t>
            </a:fld>
            <a:endParaRPr lang="de-DE"/>
          </a:p>
        </p:txBody>
      </p:sp>
      <p:sp>
        <p:nvSpPr>
          <p:cNvPr id="6" name="Footer Placeholder 5">
            <a:extLst>
              <a:ext uri="{FF2B5EF4-FFF2-40B4-BE49-F238E27FC236}">
                <a16:creationId xmlns:a16="http://schemas.microsoft.com/office/drawing/2014/main" id="{C898943D-778D-FB98-CC4C-58EA0A3AF81C}"/>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9B6A59C0-3E54-A542-3C35-90ECEF4B2415}"/>
              </a:ext>
            </a:extLst>
          </p:cNvPr>
          <p:cNvSpPr>
            <a:spLocks noGrp="1"/>
          </p:cNvSpPr>
          <p:nvPr>
            <p:ph type="sldNum" sz="quarter" idx="12"/>
          </p:nvPr>
        </p:nvSpPr>
        <p:spPr/>
        <p:txBody>
          <a:bodyPr/>
          <a:lstStyle/>
          <a:p>
            <a:fld id="{D480F011-5057-4C2E-B914-4F2783796443}" type="slidenum">
              <a:rPr lang="de-DE" smtClean="0"/>
              <a:t>‹#›</a:t>
            </a:fld>
            <a:endParaRPr lang="de-DE"/>
          </a:p>
        </p:txBody>
      </p:sp>
    </p:spTree>
    <p:extLst>
      <p:ext uri="{BB962C8B-B14F-4D97-AF65-F5344CB8AC3E}">
        <p14:creationId xmlns:p14="http://schemas.microsoft.com/office/powerpoint/2010/main" val="3027709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046C4-60AB-A0E9-2DC6-BA740EDCEBAA}"/>
              </a:ext>
            </a:extLst>
          </p:cNvPr>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27831E97-098E-72E4-57F6-DE9F9DD176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4FC2D3-F594-0666-EB1F-0FA6DE67EB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E12B059B-0486-4676-B3CE-445E8212CC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3DA40C-4E18-6DE3-E589-7B817CAD18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C97A9934-31B2-4721-765B-C8557B62B355}"/>
              </a:ext>
            </a:extLst>
          </p:cNvPr>
          <p:cNvSpPr>
            <a:spLocks noGrp="1"/>
          </p:cNvSpPr>
          <p:nvPr>
            <p:ph type="dt" sz="half" idx="10"/>
          </p:nvPr>
        </p:nvSpPr>
        <p:spPr/>
        <p:txBody>
          <a:bodyPr/>
          <a:lstStyle/>
          <a:p>
            <a:fld id="{0CB1E595-1463-41EA-9817-422BDAB558FA}" type="datetimeFigureOut">
              <a:rPr lang="de-DE" smtClean="0"/>
              <a:t>03.02.2026</a:t>
            </a:fld>
            <a:endParaRPr lang="de-DE"/>
          </a:p>
        </p:txBody>
      </p:sp>
      <p:sp>
        <p:nvSpPr>
          <p:cNvPr id="8" name="Footer Placeholder 7">
            <a:extLst>
              <a:ext uri="{FF2B5EF4-FFF2-40B4-BE49-F238E27FC236}">
                <a16:creationId xmlns:a16="http://schemas.microsoft.com/office/drawing/2014/main" id="{8C8B9D06-EC35-F825-79B1-EA786C391152}"/>
              </a:ext>
            </a:extLst>
          </p:cNvPr>
          <p:cNvSpPr>
            <a:spLocks noGrp="1"/>
          </p:cNvSpPr>
          <p:nvPr>
            <p:ph type="ftr" sz="quarter" idx="11"/>
          </p:nvPr>
        </p:nvSpPr>
        <p:spPr/>
        <p:txBody>
          <a:bodyPr/>
          <a:lstStyle/>
          <a:p>
            <a:endParaRPr lang="de-DE"/>
          </a:p>
        </p:txBody>
      </p:sp>
      <p:sp>
        <p:nvSpPr>
          <p:cNvPr id="9" name="Slide Number Placeholder 8">
            <a:extLst>
              <a:ext uri="{FF2B5EF4-FFF2-40B4-BE49-F238E27FC236}">
                <a16:creationId xmlns:a16="http://schemas.microsoft.com/office/drawing/2014/main" id="{04AD1112-37AD-E2F5-B2D4-0F7D433D17B9}"/>
              </a:ext>
            </a:extLst>
          </p:cNvPr>
          <p:cNvSpPr>
            <a:spLocks noGrp="1"/>
          </p:cNvSpPr>
          <p:nvPr>
            <p:ph type="sldNum" sz="quarter" idx="12"/>
          </p:nvPr>
        </p:nvSpPr>
        <p:spPr/>
        <p:txBody>
          <a:bodyPr/>
          <a:lstStyle/>
          <a:p>
            <a:fld id="{D480F011-5057-4C2E-B914-4F2783796443}" type="slidenum">
              <a:rPr lang="de-DE" smtClean="0"/>
              <a:t>‹#›</a:t>
            </a:fld>
            <a:endParaRPr lang="de-DE"/>
          </a:p>
        </p:txBody>
      </p:sp>
    </p:spTree>
    <p:extLst>
      <p:ext uri="{BB962C8B-B14F-4D97-AF65-F5344CB8AC3E}">
        <p14:creationId xmlns:p14="http://schemas.microsoft.com/office/powerpoint/2010/main" val="1886932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98A35-9329-45FB-1DFB-2730DEAA680B}"/>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89A96E44-0E9D-5991-8631-3F2F973472FB}"/>
              </a:ext>
            </a:extLst>
          </p:cNvPr>
          <p:cNvSpPr>
            <a:spLocks noGrp="1"/>
          </p:cNvSpPr>
          <p:nvPr>
            <p:ph type="dt" sz="half" idx="10"/>
          </p:nvPr>
        </p:nvSpPr>
        <p:spPr/>
        <p:txBody>
          <a:bodyPr/>
          <a:lstStyle/>
          <a:p>
            <a:fld id="{0CB1E595-1463-41EA-9817-422BDAB558FA}" type="datetimeFigureOut">
              <a:rPr lang="de-DE" smtClean="0"/>
              <a:t>03.02.2026</a:t>
            </a:fld>
            <a:endParaRPr lang="de-DE"/>
          </a:p>
        </p:txBody>
      </p:sp>
      <p:sp>
        <p:nvSpPr>
          <p:cNvPr id="4" name="Footer Placeholder 3">
            <a:extLst>
              <a:ext uri="{FF2B5EF4-FFF2-40B4-BE49-F238E27FC236}">
                <a16:creationId xmlns:a16="http://schemas.microsoft.com/office/drawing/2014/main" id="{5D2F72BF-8FF1-9437-51B5-FE4A186E0679}"/>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6687F2AB-2CFF-818C-AF50-39BDD3E249FC}"/>
              </a:ext>
            </a:extLst>
          </p:cNvPr>
          <p:cNvSpPr>
            <a:spLocks noGrp="1"/>
          </p:cNvSpPr>
          <p:nvPr>
            <p:ph type="sldNum" sz="quarter" idx="12"/>
          </p:nvPr>
        </p:nvSpPr>
        <p:spPr/>
        <p:txBody>
          <a:bodyPr/>
          <a:lstStyle/>
          <a:p>
            <a:fld id="{D480F011-5057-4C2E-B914-4F2783796443}" type="slidenum">
              <a:rPr lang="de-DE" smtClean="0"/>
              <a:t>‹#›</a:t>
            </a:fld>
            <a:endParaRPr lang="de-DE"/>
          </a:p>
        </p:txBody>
      </p:sp>
    </p:spTree>
    <p:extLst>
      <p:ext uri="{BB962C8B-B14F-4D97-AF65-F5344CB8AC3E}">
        <p14:creationId xmlns:p14="http://schemas.microsoft.com/office/powerpoint/2010/main" val="2529571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0B9D66-97FB-E5A9-E178-86A74A711493}"/>
              </a:ext>
            </a:extLst>
          </p:cNvPr>
          <p:cNvSpPr>
            <a:spLocks noGrp="1"/>
          </p:cNvSpPr>
          <p:nvPr>
            <p:ph type="dt" sz="half" idx="10"/>
          </p:nvPr>
        </p:nvSpPr>
        <p:spPr/>
        <p:txBody>
          <a:bodyPr/>
          <a:lstStyle/>
          <a:p>
            <a:fld id="{0CB1E595-1463-41EA-9817-422BDAB558FA}" type="datetimeFigureOut">
              <a:rPr lang="de-DE" smtClean="0"/>
              <a:t>03.02.2026</a:t>
            </a:fld>
            <a:endParaRPr lang="de-DE"/>
          </a:p>
        </p:txBody>
      </p:sp>
      <p:sp>
        <p:nvSpPr>
          <p:cNvPr id="3" name="Footer Placeholder 2">
            <a:extLst>
              <a:ext uri="{FF2B5EF4-FFF2-40B4-BE49-F238E27FC236}">
                <a16:creationId xmlns:a16="http://schemas.microsoft.com/office/drawing/2014/main" id="{B074FE10-34D9-5F2B-8693-5B2EF7C136FA}"/>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7CBF7728-7B74-413B-18B4-3F0D1F3E4C82}"/>
              </a:ext>
            </a:extLst>
          </p:cNvPr>
          <p:cNvSpPr>
            <a:spLocks noGrp="1"/>
          </p:cNvSpPr>
          <p:nvPr>
            <p:ph type="sldNum" sz="quarter" idx="12"/>
          </p:nvPr>
        </p:nvSpPr>
        <p:spPr/>
        <p:txBody>
          <a:bodyPr/>
          <a:lstStyle/>
          <a:p>
            <a:fld id="{D480F011-5057-4C2E-B914-4F2783796443}" type="slidenum">
              <a:rPr lang="de-DE" smtClean="0"/>
              <a:t>‹#›</a:t>
            </a:fld>
            <a:endParaRPr lang="de-DE"/>
          </a:p>
        </p:txBody>
      </p:sp>
    </p:spTree>
    <p:extLst>
      <p:ext uri="{BB962C8B-B14F-4D97-AF65-F5344CB8AC3E}">
        <p14:creationId xmlns:p14="http://schemas.microsoft.com/office/powerpoint/2010/main" val="1954992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3D5FA-568B-A6D5-C200-646E71D8D5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72EA8B11-6182-EC50-FEE9-BB2E1074C0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CD413624-56B2-9704-FC56-A1D5AFFAFD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C35715-778D-AF85-1239-997DFA42935C}"/>
              </a:ext>
            </a:extLst>
          </p:cNvPr>
          <p:cNvSpPr>
            <a:spLocks noGrp="1"/>
          </p:cNvSpPr>
          <p:nvPr>
            <p:ph type="dt" sz="half" idx="10"/>
          </p:nvPr>
        </p:nvSpPr>
        <p:spPr/>
        <p:txBody>
          <a:bodyPr/>
          <a:lstStyle/>
          <a:p>
            <a:fld id="{0CB1E595-1463-41EA-9817-422BDAB558FA}" type="datetimeFigureOut">
              <a:rPr lang="de-DE" smtClean="0"/>
              <a:t>03.02.2026</a:t>
            </a:fld>
            <a:endParaRPr lang="de-DE"/>
          </a:p>
        </p:txBody>
      </p:sp>
      <p:sp>
        <p:nvSpPr>
          <p:cNvPr id="6" name="Footer Placeholder 5">
            <a:extLst>
              <a:ext uri="{FF2B5EF4-FFF2-40B4-BE49-F238E27FC236}">
                <a16:creationId xmlns:a16="http://schemas.microsoft.com/office/drawing/2014/main" id="{66325350-ED47-FFF9-9BD2-97D36211D433}"/>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470E2BFC-4712-D098-DADD-3C67CEA57658}"/>
              </a:ext>
            </a:extLst>
          </p:cNvPr>
          <p:cNvSpPr>
            <a:spLocks noGrp="1"/>
          </p:cNvSpPr>
          <p:nvPr>
            <p:ph type="sldNum" sz="quarter" idx="12"/>
          </p:nvPr>
        </p:nvSpPr>
        <p:spPr/>
        <p:txBody>
          <a:bodyPr/>
          <a:lstStyle/>
          <a:p>
            <a:fld id="{D480F011-5057-4C2E-B914-4F2783796443}" type="slidenum">
              <a:rPr lang="de-DE" smtClean="0"/>
              <a:t>‹#›</a:t>
            </a:fld>
            <a:endParaRPr lang="de-DE"/>
          </a:p>
        </p:txBody>
      </p:sp>
    </p:spTree>
    <p:extLst>
      <p:ext uri="{BB962C8B-B14F-4D97-AF65-F5344CB8AC3E}">
        <p14:creationId xmlns:p14="http://schemas.microsoft.com/office/powerpoint/2010/main" val="3079939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D545B-FB60-9AF4-63D3-5DA7A1C518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EFC59331-15A3-0DB7-66F3-5D105490FF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a:extLst>
              <a:ext uri="{FF2B5EF4-FFF2-40B4-BE49-F238E27FC236}">
                <a16:creationId xmlns:a16="http://schemas.microsoft.com/office/drawing/2014/main" id="{3A92FC56-6F3B-391F-AF75-B8E670B264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1544F3-0F3F-C718-810A-068A127005CC}"/>
              </a:ext>
            </a:extLst>
          </p:cNvPr>
          <p:cNvSpPr>
            <a:spLocks noGrp="1"/>
          </p:cNvSpPr>
          <p:nvPr>
            <p:ph type="dt" sz="half" idx="10"/>
          </p:nvPr>
        </p:nvSpPr>
        <p:spPr/>
        <p:txBody>
          <a:bodyPr/>
          <a:lstStyle/>
          <a:p>
            <a:fld id="{0CB1E595-1463-41EA-9817-422BDAB558FA}" type="datetimeFigureOut">
              <a:rPr lang="de-DE" smtClean="0"/>
              <a:t>03.02.2026</a:t>
            </a:fld>
            <a:endParaRPr lang="de-DE"/>
          </a:p>
        </p:txBody>
      </p:sp>
      <p:sp>
        <p:nvSpPr>
          <p:cNvPr id="6" name="Footer Placeholder 5">
            <a:extLst>
              <a:ext uri="{FF2B5EF4-FFF2-40B4-BE49-F238E27FC236}">
                <a16:creationId xmlns:a16="http://schemas.microsoft.com/office/drawing/2014/main" id="{F365C11B-69FE-C143-642F-ECBB23C8AD29}"/>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DCB7912A-5214-F254-4D15-02B7D25DDDDC}"/>
              </a:ext>
            </a:extLst>
          </p:cNvPr>
          <p:cNvSpPr>
            <a:spLocks noGrp="1"/>
          </p:cNvSpPr>
          <p:nvPr>
            <p:ph type="sldNum" sz="quarter" idx="12"/>
          </p:nvPr>
        </p:nvSpPr>
        <p:spPr/>
        <p:txBody>
          <a:bodyPr/>
          <a:lstStyle/>
          <a:p>
            <a:fld id="{D480F011-5057-4C2E-B914-4F2783796443}" type="slidenum">
              <a:rPr lang="de-DE" smtClean="0"/>
              <a:t>‹#›</a:t>
            </a:fld>
            <a:endParaRPr lang="de-DE"/>
          </a:p>
        </p:txBody>
      </p:sp>
    </p:spTree>
    <p:extLst>
      <p:ext uri="{BB962C8B-B14F-4D97-AF65-F5344CB8AC3E}">
        <p14:creationId xmlns:p14="http://schemas.microsoft.com/office/powerpoint/2010/main" val="3447304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18180-9304-670B-E81E-685B26EE8F12}"/>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47C999A0-1314-A9AA-19A8-0E7205A33F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B2E1A4D3-D4F5-2F2B-B832-8401C50AB432}"/>
              </a:ext>
            </a:extLst>
          </p:cNvPr>
          <p:cNvSpPr>
            <a:spLocks noGrp="1"/>
          </p:cNvSpPr>
          <p:nvPr>
            <p:ph type="dt" sz="half" idx="10"/>
          </p:nvPr>
        </p:nvSpPr>
        <p:spPr/>
        <p:txBody>
          <a:bodyPr/>
          <a:lstStyle/>
          <a:p>
            <a:fld id="{0CB1E595-1463-41EA-9817-422BDAB558FA}" type="datetimeFigureOut">
              <a:rPr lang="de-DE" smtClean="0"/>
              <a:t>03.02.2026</a:t>
            </a:fld>
            <a:endParaRPr lang="de-DE"/>
          </a:p>
        </p:txBody>
      </p:sp>
      <p:sp>
        <p:nvSpPr>
          <p:cNvPr id="5" name="Footer Placeholder 4">
            <a:extLst>
              <a:ext uri="{FF2B5EF4-FFF2-40B4-BE49-F238E27FC236}">
                <a16:creationId xmlns:a16="http://schemas.microsoft.com/office/drawing/2014/main" id="{37B393DF-D561-14DB-D8FB-FDD04764DD92}"/>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F414DB9D-DEFC-D3D9-E4C5-372BC9DB755E}"/>
              </a:ext>
            </a:extLst>
          </p:cNvPr>
          <p:cNvSpPr>
            <a:spLocks noGrp="1"/>
          </p:cNvSpPr>
          <p:nvPr>
            <p:ph type="sldNum" sz="quarter" idx="12"/>
          </p:nvPr>
        </p:nvSpPr>
        <p:spPr/>
        <p:txBody>
          <a:bodyPr/>
          <a:lstStyle/>
          <a:p>
            <a:fld id="{D480F011-5057-4C2E-B914-4F2783796443}" type="slidenum">
              <a:rPr lang="de-DE" smtClean="0"/>
              <a:t>‹#›</a:t>
            </a:fld>
            <a:endParaRPr lang="de-DE"/>
          </a:p>
        </p:txBody>
      </p:sp>
    </p:spTree>
    <p:extLst>
      <p:ext uri="{BB962C8B-B14F-4D97-AF65-F5344CB8AC3E}">
        <p14:creationId xmlns:p14="http://schemas.microsoft.com/office/powerpoint/2010/main" val="4278414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E93598-49BC-F3FF-823D-0F20215DF87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4C6F7CFF-A2C7-1F51-393D-C4E23B1121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45DC130-28E8-5B0C-B442-58021096EB1D}"/>
              </a:ext>
            </a:extLst>
          </p:cNvPr>
          <p:cNvSpPr>
            <a:spLocks noGrp="1"/>
          </p:cNvSpPr>
          <p:nvPr>
            <p:ph type="dt" sz="half" idx="10"/>
          </p:nvPr>
        </p:nvSpPr>
        <p:spPr/>
        <p:txBody>
          <a:bodyPr/>
          <a:lstStyle/>
          <a:p>
            <a:fld id="{0CB1E595-1463-41EA-9817-422BDAB558FA}" type="datetimeFigureOut">
              <a:rPr lang="de-DE" smtClean="0"/>
              <a:t>03.02.2026</a:t>
            </a:fld>
            <a:endParaRPr lang="de-DE"/>
          </a:p>
        </p:txBody>
      </p:sp>
      <p:sp>
        <p:nvSpPr>
          <p:cNvPr id="5" name="Footer Placeholder 4">
            <a:extLst>
              <a:ext uri="{FF2B5EF4-FFF2-40B4-BE49-F238E27FC236}">
                <a16:creationId xmlns:a16="http://schemas.microsoft.com/office/drawing/2014/main" id="{C82807F1-7CF8-C312-52C5-5AE4AE4D2FA2}"/>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7023DC91-923F-58C3-5465-C3E204AED2BB}"/>
              </a:ext>
            </a:extLst>
          </p:cNvPr>
          <p:cNvSpPr>
            <a:spLocks noGrp="1"/>
          </p:cNvSpPr>
          <p:nvPr>
            <p:ph type="sldNum" sz="quarter" idx="12"/>
          </p:nvPr>
        </p:nvSpPr>
        <p:spPr/>
        <p:txBody>
          <a:bodyPr/>
          <a:lstStyle/>
          <a:p>
            <a:fld id="{D480F011-5057-4C2E-B914-4F2783796443}" type="slidenum">
              <a:rPr lang="de-DE" smtClean="0"/>
              <a:t>‹#›</a:t>
            </a:fld>
            <a:endParaRPr lang="de-DE"/>
          </a:p>
        </p:txBody>
      </p:sp>
    </p:spTree>
    <p:extLst>
      <p:ext uri="{BB962C8B-B14F-4D97-AF65-F5344CB8AC3E}">
        <p14:creationId xmlns:p14="http://schemas.microsoft.com/office/powerpoint/2010/main" val="520323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1F50B8-CD07-B113-60EC-04A2270C0B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7265753D-51DE-DBCD-59F0-44465DA16C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614EADF4-7CCD-7341-D902-C409139929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B1E595-1463-41EA-9817-422BDAB558FA}" type="datetimeFigureOut">
              <a:rPr lang="de-DE" smtClean="0"/>
              <a:t>03.02.2026</a:t>
            </a:fld>
            <a:endParaRPr lang="de-DE"/>
          </a:p>
        </p:txBody>
      </p:sp>
      <p:sp>
        <p:nvSpPr>
          <p:cNvPr id="5" name="Footer Placeholder 4">
            <a:extLst>
              <a:ext uri="{FF2B5EF4-FFF2-40B4-BE49-F238E27FC236}">
                <a16:creationId xmlns:a16="http://schemas.microsoft.com/office/drawing/2014/main" id="{BC7A7A6E-D29D-C8B3-1754-F94A980609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Slide Number Placeholder 5">
            <a:extLst>
              <a:ext uri="{FF2B5EF4-FFF2-40B4-BE49-F238E27FC236}">
                <a16:creationId xmlns:a16="http://schemas.microsoft.com/office/drawing/2014/main" id="{D165D569-0757-6C0B-AFC0-E39FFCBA6C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80F011-5057-4C2E-B914-4F2783796443}" type="slidenum">
              <a:rPr lang="de-DE" smtClean="0"/>
              <a:t>‹#›</a:t>
            </a:fld>
            <a:endParaRPr lang="de-DE"/>
          </a:p>
        </p:txBody>
      </p:sp>
    </p:spTree>
    <p:extLst>
      <p:ext uri="{BB962C8B-B14F-4D97-AF65-F5344CB8AC3E}">
        <p14:creationId xmlns:p14="http://schemas.microsoft.com/office/powerpoint/2010/main" val="1388314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42A43-01A0-5D0B-B92F-F070DF32ECA3}"/>
            </a:ext>
          </a:extLst>
        </p:cNvPr>
        <p:cNvGrpSpPr/>
        <p:nvPr/>
      </p:nvGrpSpPr>
      <p:grpSpPr>
        <a:xfrm>
          <a:off x="0" y="0"/>
          <a:ext cx="0" cy="0"/>
          <a:chOff x="0" y="0"/>
          <a:chExt cx="0" cy="0"/>
        </a:xfrm>
      </p:grpSpPr>
      <p:pic>
        <p:nvPicPr>
          <p:cNvPr id="2" name="Grafik 30">
            <a:extLst>
              <a:ext uri="{FF2B5EF4-FFF2-40B4-BE49-F238E27FC236}">
                <a16:creationId xmlns:a16="http://schemas.microsoft.com/office/drawing/2014/main" id="{821E4CAE-A1C3-A7F9-A4DA-34D004CC492D}"/>
              </a:ext>
            </a:extLst>
          </p:cNvPr>
          <p:cNvPicPr>
            <a:picLocks noChangeAspect="1"/>
          </p:cNvPicPr>
          <p:nvPr/>
        </p:nvPicPr>
        <p:blipFill>
          <a:blip r:embed="rId3"/>
          <a:stretch>
            <a:fillRect/>
          </a:stretch>
        </p:blipFill>
        <p:spPr>
          <a:xfrm>
            <a:off x="10915630" y="222964"/>
            <a:ext cx="1105326" cy="240623"/>
          </a:xfrm>
          <a:prstGeom prst="rect">
            <a:avLst/>
          </a:prstGeom>
        </p:spPr>
      </p:pic>
      <p:sp>
        <p:nvSpPr>
          <p:cNvPr id="19" name="Rectangle: Rounded Corners 18">
            <a:extLst>
              <a:ext uri="{FF2B5EF4-FFF2-40B4-BE49-F238E27FC236}">
                <a16:creationId xmlns:a16="http://schemas.microsoft.com/office/drawing/2014/main" id="{3C1F15B0-3A5F-F4BF-A402-D75941701E92}"/>
              </a:ext>
            </a:extLst>
          </p:cNvPr>
          <p:cNvSpPr/>
          <p:nvPr/>
        </p:nvSpPr>
        <p:spPr>
          <a:xfrm>
            <a:off x="2487563" y="1795624"/>
            <a:ext cx="4546287" cy="3450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Annual (estimated total*: ~5.7</a:t>
            </a:r>
            <a:r>
              <a:rPr lang="en-US" sz="1600" b="1" dirty="0">
                <a:solidFill>
                  <a:prstClr val="white"/>
                </a:solidFill>
                <a:latin typeface="Arial" panose="020B0604020202020204" pitchFamily="34" charset="0"/>
                <a:cs typeface="Arial" panose="020B0604020202020204" pitchFamily="34" charset="0"/>
              </a:rPr>
              <a:t>3</a:t>
            </a: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 ERC)</a:t>
            </a:r>
          </a:p>
        </p:txBody>
      </p:sp>
      <p:sp>
        <p:nvSpPr>
          <p:cNvPr id="20" name="Rectangle: Rounded Corners 19">
            <a:extLst>
              <a:ext uri="{FF2B5EF4-FFF2-40B4-BE49-F238E27FC236}">
                <a16:creationId xmlns:a16="http://schemas.microsoft.com/office/drawing/2014/main" id="{94CEEE51-ACF0-E340-5EF3-C152633121DD}"/>
              </a:ext>
            </a:extLst>
          </p:cNvPr>
          <p:cNvSpPr/>
          <p:nvPr/>
        </p:nvSpPr>
        <p:spPr>
          <a:xfrm>
            <a:off x="7263086" y="1795624"/>
            <a:ext cx="4645744" cy="3476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Cumulative (estimated total*: ~ 5.7</a:t>
            </a:r>
            <a:r>
              <a:rPr lang="en-US" sz="1600" b="1" dirty="0">
                <a:solidFill>
                  <a:prstClr val="white"/>
                </a:solidFill>
                <a:latin typeface="Arial" panose="020B0604020202020204" pitchFamily="34" charset="0"/>
                <a:cs typeface="Arial" panose="020B0604020202020204" pitchFamily="34" charset="0"/>
              </a:rPr>
              <a:t>3</a:t>
            </a: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 ERC)</a:t>
            </a:r>
          </a:p>
        </p:txBody>
      </p:sp>
      <p:graphicFrame>
        <p:nvGraphicFramePr>
          <p:cNvPr id="22" name="Chart 21">
            <a:extLst>
              <a:ext uri="{FF2B5EF4-FFF2-40B4-BE49-F238E27FC236}">
                <a16:creationId xmlns:a16="http://schemas.microsoft.com/office/drawing/2014/main" id="{B0764054-F8E7-9138-1D18-FEA13219662D}"/>
              </a:ext>
            </a:extLst>
          </p:cNvPr>
          <p:cNvGraphicFramePr/>
          <p:nvPr/>
        </p:nvGraphicFramePr>
        <p:xfrm>
          <a:off x="7263086" y="2285202"/>
          <a:ext cx="4645744" cy="34374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a:extLst>
              <a:ext uri="{FF2B5EF4-FFF2-40B4-BE49-F238E27FC236}">
                <a16:creationId xmlns:a16="http://schemas.microsoft.com/office/drawing/2014/main" id="{FE82D474-A93B-BC4C-8C32-5B1D866A09F5}"/>
              </a:ext>
            </a:extLst>
          </p:cNvPr>
          <p:cNvGraphicFramePr/>
          <p:nvPr/>
        </p:nvGraphicFramePr>
        <p:xfrm>
          <a:off x="2487563" y="2285203"/>
          <a:ext cx="4546287" cy="3437484"/>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a:extLst>
              <a:ext uri="{FF2B5EF4-FFF2-40B4-BE49-F238E27FC236}">
                <a16:creationId xmlns:a16="http://schemas.microsoft.com/office/drawing/2014/main" id="{5E953704-987A-5E40-8354-89681DDF5981}"/>
              </a:ext>
            </a:extLst>
          </p:cNvPr>
          <p:cNvSpPr txBox="1"/>
          <p:nvPr/>
        </p:nvSpPr>
        <p:spPr>
          <a:xfrm>
            <a:off x="2487563" y="5750410"/>
            <a:ext cx="4645744" cy="577081"/>
          </a:xfrm>
          <a:prstGeom prst="rect">
            <a:avLst/>
          </a:prstGeom>
          <a:noFill/>
        </p:spPr>
        <p:txBody>
          <a:bodyPr wrap="square" rtlCol="0">
            <a:spAutoFit/>
          </a:bodyPr>
          <a:lstStyle/>
          <a:p>
            <a:pPr marL="171450" lvl="0" indent="-171450">
              <a:buFont typeface="Arial" panose="020B0604020202020204" pitchFamily="34" charset="0"/>
              <a:buChar char="•"/>
              <a:defRPr/>
            </a:pPr>
            <a:r>
              <a:rPr lang="en-US" sz="1050" dirty="0">
                <a:solidFill>
                  <a:prstClr val="black"/>
                </a:solidFill>
              </a:rPr>
              <a:t>*Total estimated ERC volume over crediting period</a:t>
            </a:r>
          </a:p>
          <a:p>
            <a:pPr marL="171450" indent="-171450">
              <a:buFont typeface="Arial" panose="020B0604020202020204" pitchFamily="34" charset="0"/>
              <a:buChar char="•"/>
              <a:defRPr/>
            </a:pPr>
            <a:r>
              <a:rPr lang="en-US" sz="1050" dirty="0">
                <a:solidFill>
                  <a:prstClr val="black"/>
                </a:solidFill>
              </a:rPr>
              <a:t>Chart shows ERs generated, delivery of ER credits may take additional time</a:t>
            </a:r>
          </a:p>
          <a:p>
            <a:pPr marL="171450" indent="-171450">
              <a:buFont typeface="Arial" panose="020B0604020202020204" pitchFamily="34" charset="0"/>
              <a:buChar char="•"/>
              <a:defRPr/>
            </a:pPr>
            <a:r>
              <a:rPr lang="en-US" sz="1050" dirty="0">
                <a:solidFill>
                  <a:prstClr val="black"/>
                </a:solidFill>
              </a:rPr>
              <a:t>Last update of data from underlying Operation: August 18th, 2025</a:t>
            </a:r>
          </a:p>
        </p:txBody>
      </p:sp>
      <p:graphicFrame>
        <p:nvGraphicFramePr>
          <p:cNvPr id="4" name="Table 3">
            <a:extLst>
              <a:ext uri="{FF2B5EF4-FFF2-40B4-BE49-F238E27FC236}">
                <a16:creationId xmlns:a16="http://schemas.microsoft.com/office/drawing/2014/main" id="{B9F6DBFF-D648-0A3D-F2DA-8F8604F34C84}"/>
              </a:ext>
            </a:extLst>
          </p:cNvPr>
          <p:cNvGraphicFramePr>
            <a:graphicFrameLocks noGrp="1"/>
          </p:cNvGraphicFramePr>
          <p:nvPr/>
        </p:nvGraphicFramePr>
        <p:xfrm>
          <a:off x="134863" y="2285203"/>
          <a:ext cx="2098470" cy="1311572"/>
        </p:xfrm>
        <a:graphic>
          <a:graphicData uri="http://schemas.openxmlformats.org/drawingml/2006/table">
            <a:tbl>
              <a:tblPr>
                <a:tableStyleId>{5C22544A-7EE6-4342-B048-85BDC9FD1C3A}</a:tableStyleId>
              </a:tblPr>
              <a:tblGrid>
                <a:gridCol w="952679">
                  <a:extLst>
                    <a:ext uri="{9D8B030D-6E8A-4147-A177-3AD203B41FA5}">
                      <a16:colId xmlns:a16="http://schemas.microsoft.com/office/drawing/2014/main" val="3494588216"/>
                    </a:ext>
                  </a:extLst>
                </a:gridCol>
                <a:gridCol w="1145791">
                  <a:extLst>
                    <a:ext uri="{9D8B030D-6E8A-4147-A177-3AD203B41FA5}">
                      <a16:colId xmlns:a16="http://schemas.microsoft.com/office/drawing/2014/main" val="2734050579"/>
                    </a:ext>
                  </a:extLst>
                </a:gridCol>
              </a:tblGrid>
              <a:tr h="631731">
                <a:tc>
                  <a:txBody>
                    <a:bodyPr/>
                    <a:lstStyle/>
                    <a:p>
                      <a:pPr algn="ctr" fontAlgn="ct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Technology</a:t>
                      </a:r>
                    </a:p>
                  </a:txBody>
                  <a:tcPr marL="15706" marR="15706" marT="15706" marB="0" anchor="ctr">
                    <a:solidFill>
                      <a:schemeClr val="accent1">
                        <a:lumMod val="60000"/>
                        <a:lumOff val="40000"/>
                      </a:schemeClr>
                    </a:solidFill>
                  </a:tcPr>
                </a:tc>
                <a:tc>
                  <a:txBody>
                    <a:bodyPr/>
                    <a:lstStyle/>
                    <a:p>
                      <a:pPr algn="ctr" fontAlgn="b"/>
                      <a:r>
                        <a:rPr lang="de-DE" sz="1400" b="0" i="1" u="none" strike="noStrike" err="1">
                          <a:solidFill>
                            <a:schemeClr val="bg1"/>
                          </a:solidFill>
                          <a:effectLst/>
                          <a:latin typeface="Calibri" panose="020F0502020204030204" pitchFamily="34" charset="0"/>
                          <a:ea typeface="Calibri" panose="020F0502020204030204" pitchFamily="34" charset="0"/>
                          <a:cs typeface="Calibri" panose="020F0502020204030204" pitchFamily="34" charset="0"/>
                        </a:rPr>
                        <a:t>Number</a:t>
                      </a: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de-DE" sz="1400" b="0" i="1" u="none" strike="noStrike" err="1">
                          <a:solidFill>
                            <a:schemeClr val="bg1"/>
                          </a:solidFill>
                          <a:effectLst/>
                          <a:latin typeface="Calibri" panose="020F0502020204030204" pitchFamily="34" charset="0"/>
                          <a:ea typeface="Calibri" panose="020F0502020204030204" pitchFamily="34" charset="0"/>
                          <a:cs typeface="Calibri" panose="020F0502020204030204" pitchFamily="34" charset="0"/>
                        </a:rPr>
                        <a:t>of</a:t>
                      </a: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 Unique Connections</a:t>
                      </a:r>
                    </a:p>
                  </a:txBody>
                  <a:tcPr marL="15706" marR="15706" marT="15706" marB="0" anchor="ctr">
                    <a:solidFill>
                      <a:schemeClr val="accent1">
                        <a:lumMod val="60000"/>
                        <a:lumOff val="40000"/>
                      </a:schemeClr>
                    </a:solidFill>
                  </a:tcPr>
                </a:tc>
                <a:extLst>
                  <a:ext uri="{0D108BD9-81ED-4DB2-BD59-A6C34878D82A}">
                    <a16:rowId xmlns:a16="http://schemas.microsoft.com/office/drawing/2014/main" val="2289477045"/>
                  </a:ext>
                </a:extLst>
              </a:tr>
              <a:tr h="631731">
                <a:tc>
                  <a:txBody>
                    <a:bodyPr/>
                    <a:lstStyle/>
                    <a:p>
                      <a:pPr algn="ctr" fontAlgn="ctr"/>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On-grid connections (HH)</a:t>
                      </a:r>
                    </a:p>
                  </a:txBody>
                  <a:tcPr marL="15706" marR="15706" marT="15706" marB="0" anchor="ctr">
                    <a:solidFill>
                      <a:schemeClr val="bg1">
                        <a:lumMod val="95000"/>
                      </a:schemeClr>
                    </a:solidFill>
                  </a:tcPr>
                </a:tc>
                <a:tc>
                  <a:txBody>
                    <a:bodyPr/>
                    <a:lstStyle/>
                    <a:p>
                      <a:pPr algn="ctr" fontAlgn="b"/>
                      <a:r>
                        <a:rPr lang="de-DE"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1,100,000</a:t>
                      </a:r>
                    </a:p>
                  </a:txBody>
                  <a:tcPr marL="15706" marR="15706" marT="15706" marB="0" anchor="ctr">
                    <a:solidFill>
                      <a:schemeClr val="bg1">
                        <a:lumMod val="95000"/>
                      </a:schemeClr>
                    </a:solidFill>
                  </a:tcPr>
                </a:tc>
                <a:extLst>
                  <a:ext uri="{0D108BD9-81ED-4DB2-BD59-A6C34878D82A}">
                    <a16:rowId xmlns:a16="http://schemas.microsoft.com/office/drawing/2014/main" val="3119977041"/>
                  </a:ext>
                </a:extLst>
              </a:tr>
            </a:tbl>
          </a:graphicData>
        </a:graphic>
      </p:graphicFrame>
      <p:sp>
        <p:nvSpPr>
          <p:cNvPr id="8" name="TextBox 7">
            <a:extLst>
              <a:ext uri="{FF2B5EF4-FFF2-40B4-BE49-F238E27FC236}">
                <a16:creationId xmlns:a16="http://schemas.microsoft.com/office/drawing/2014/main" id="{B436619D-8C2E-8EFA-2920-DF1D20979470}"/>
              </a:ext>
            </a:extLst>
          </p:cNvPr>
          <p:cNvSpPr txBox="1"/>
          <p:nvPr/>
        </p:nvSpPr>
        <p:spPr>
          <a:xfrm>
            <a:off x="7263086" y="5822341"/>
            <a:ext cx="4645744" cy="430887"/>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Indicative associated carbon revenue </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1050" dirty="0">
                <a:solidFill>
                  <a:prstClr val="black"/>
                </a:solidFill>
                <a:latin typeface="Calibri" panose="020F0502020204030204"/>
              </a:rPr>
              <a:t>115</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 - $</a:t>
            </a:r>
            <a:r>
              <a:rPr lang="en-US" sz="1050" dirty="0">
                <a:solidFill>
                  <a:prstClr val="black"/>
                </a:solidFill>
                <a:latin typeface="Calibri" panose="020F0502020204030204"/>
              </a:rPr>
              <a:t>172</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 million IF expected ERCs sold @ $20-30/tCO2</a:t>
            </a:r>
          </a:p>
        </p:txBody>
      </p:sp>
      <p:sp>
        <p:nvSpPr>
          <p:cNvPr id="3" name="TextBox 2">
            <a:extLst>
              <a:ext uri="{FF2B5EF4-FFF2-40B4-BE49-F238E27FC236}">
                <a16:creationId xmlns:a16="http://schemas.microsoft.com/office/drawing/2014/main" id="{58C97EFB-A87D-CCB0-0696-A71884FDC4E4}"/>
              </a:ext>
            </a:extLst>
          </p:cNvPr>
          <p:cNvSpPr txBox="1"/>
          <p:nvPr/>
        </p:nvSpPr>
        <p:spPr>
          <a:xfrm>
            <a:off x="213585" y="176487"/>
            <a:ext cx="10424917" cy="738664"/>
          </a:xfrm>
          <a:prstGeom prst="rect">
            <a:avLst/>
          </a:prstGeom>
          <a:noFill/>
        </p:spPr>
        <p:txBody>
          <a:bodyPr wrap="square">
            <a:spAutoFit/>
          </a:bodyPr>
          <a:lstStyle/>
          <a:p>
            <a:r>
              <a:rPr lang="en-US" sz="2100" b="1" dirty="0">
                <a:latin typeface="Arial" panose="020B0604020202020204" pitchFamily="34" charset="0"/>
                <a:ea typeface="Calibri" panose="020F0502020204030204" pitchFamily="34" charset="0"/>
                <a:cs typeface="Arial" panose="020B0604020202020204" pitchFamily="34" charset="0"/>
              </a:rPr>
              <a:t>Ethiopia: </a:t>
            </a:r>
            <a:r>
              <a:rPr lang="en-US" sz="2100" b="1" u="sng" dirty="0">
                <a:latin typeface="Arial" panose="020B0604020202020204" pitchFamily="34" charset="0"/>
                <a:ea typeface="Calibri" panose="020F0502020204030204" pitchFamily="34" charset="0"/>
                <a:cs typeface="Arial" panose="020B0604020202020204" pitchFamily="34" charset="0"/>
              </a:rPr>
              <a:t>Preliminary </a:t>
            </a:r>
            <a:r>
              <a:rPr lang="en-US" sz="2100" b="1" u="sng" dirty="0">
                <a:solidFill>
                  <a:prstClr val="black"/>
                </a:solidFill>
                <a:latin typeface="Arial"/>
                <a:cs typeface="Arial"/>
              </a:rPr>
              <a:t>Indicative</a:t>
            </a:r>
            <a:r>
              <a:rPr lang="en-US" sz="2100" b="1" dirty="0">
                <a:solidFill>
                  <a:prstClr val="black"/>
                </a:solidFill>
                <a:latin typeface="Arial"/>
                <a:cs typeface="Arial"/>
              </a:rPr>
              <a:t> Emission Reduction Credit (ERC) Estimates*</a:t>
            </a:r>
            <a:endParaRPr lang="en-US" sz="2100" b="1" dirty="0">
              <a:latin typeface="Arial" panose="020B0604020202020204" pitchFamily="34" charset="0"/>
              <a:ea typeface="Calibri" panose="020F0502020204030204" pitchFamily="34" charset="0"/>
              <a:cs typeface="Arial" panose="020B0604020202020204" pitchFamily="34" charset="0"/>
            </a:endParaRPr>
          </a:p>
          <a:p>
            <a:r>
              <a:rPr lang="en-US" sz="21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In Million ERC</a:t>
            </a:r>
          </a:p>
        </p:txBody>
      </p:sp>
      <p:sp>
        <p:nvSpPr>
          <p:cNvPr id="7" name="TextBox 6">
            <a:extLst>
              <a:ext uri="{FF2B5EF4-FFF2-40B4-BE49-F238E27FC236}">
                <a16:creationId xmlns:a16="http://schemas.microsoft.com/office/drawing/2014/main" id="{EBDD51A4-CAA8-ACFB-A66F-BC41E4EC9FB4}"/>
              </a:ext>
            </a:extLst>
          </p:cNvPr>
          <p:cNvSpPr txBox="1"/>
          <p:nvPr/>
        </p:nvSpPr>
        <p:spPr>
          <a:xfrm>
            <a:off x="142571" y="1102204"/>
            <a:ext cx="11878385" cy="646331"/>
          </a:xfrm>
          <a:prstGeom prst="rect">
            <a:avLst/>
          </a:prstGeom>
          <a:noFill/>
          <a:ln w="38100">
            <a:solidFill>
              <a:schemeClr val="accent1"/>
            </a:solidFill>
          </a:ln>
        </p:spPr>
        <p:txBody>
          <a:bodyPr wrap="square" lIns="91440" tIns="45720" rIns="91440" bIns="45720" rtlCol="0" anchor="t">
            <a:spAutoFit/>
          </a:bodyPr>
          <a:lstStyle/>
          <a:p>
            <a:pPr>
              <a:defRPr/>
            </a:pPr>
            <a:r>
              <a:rPr lang="en-US" dirty="0">
                <a:solidFill>
                  <a:prstClr val="black"/>
                </a:solidFill>
              </a:rPr>
              <a:t>Ethiopia ASCENT program: $424M PforR (P506061); approved July 2025</a:t>
            </a:r>
            <a:r>
              <a:rPr lang="en-US" dirty="0">
                <a:solidFill>
                  <a:prstClr val="black"/>
                </a:solidFill>
                <a:ea typeface="Calibri"/>
                <a:cs typeface="Calibri"/>
              </a:rPr>
              <a:t>; </a:t>
            </a:r>
            <a:r>
              <a:rPr lang="en-US" dirty="0">
                <a:solidFill>
                  <a:prstClr val="black"/>
                </a:solidFill>
              </a:rPr>
              <a:t>electricity access to 5.5 million people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0">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Implementing Agency: </a:t>
            </a:r>
            <a:r>
              <a:rPr lang="en-US" dirty="0">
                <a:solidFill>
                  <a:prstClr val="black"/>
                </a:solidFill>
              </a:rPr>
              <a:t>Ministry of Water and Energy</a:t>
            </a:r>
          </a:p>
        </p:txBody>
      </p:sp>
      <p:sp>
        <p:nvSpPr>
          <p:cNvPr id="6" name="Rechteck: abgerundete Ecken 20">
            <a:extLst>
              <a:ext uri="{FF2B5EF4-FFF2-40B4-BE49-F238E27FC236}">
                <a16:creationId xmlns:a16="http://schemas.microsoft.com/office/drawing/2014/main" id="{BE3D6878-0C66-F8FF-8736-8D1FA3712A9D}"/>
              </a:ext>
            </a:extLst>
          </p:cNvPr>
          <p:cNvSpPr/>
          <p:nvPr/>
        </p:nvSpPr>
        <p:spPr>
          <a:xfrm>
            <a:off x="213586" y="976699"/>
            <a:ext cx="2019747" cy="62058"/>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3CBC92BB-4BC1-B8CC-29CD-FB4EC5EB7930}"/>
              </a:ext>
            </a:extLst>
          </p:cNvPr>
          <p:cNvSpPr txBox="1"/>
          <p:nvPr/>
        </p:nvSpPr>
        <p:spPr>
          <a:xfrm>
            <a:off x="94639" y="6345979"/>
            <a:ext cx="10127045" cy="553998"/>
          </a:xfrm>
          <a:prstGeom prst="rect">
            <a:avLst/>
          </a:prstGeom>
          <a:noFill/>
        </p:spPr>
        <p:txBody>
          <a:bodyPr wrap="square">
            <a:spAutoFit/>
          </a:bodyPr>
          <a:lstStyle/>
          <a:p>
            <a:pPr fontAlgn="b">
              <a:spcAft>
                <a:spcPts val="1200"/>
              </a:spcAft>
            </a:pPr>
            <a:r>
              <a:rPr lang="en-US" sz="1000" dirty="0">
                <a:latin typeface="Arial" panose="020B0604020202020204" pitchFamily="34" charset="0"/>
                <a:cs typeface="Arial" panose="020B0604020202020204" pitchFamily="34" charset="0"/>
              </a:rPr>
              <a:t>*Estimates are preliminary indicative only and will be updated once the final version of the Energy Access Standard has been published. Estimates are subject to ongoing revisions to account for evolving country-level assumptions and progress in the implementation of the underlying energy access projects. To generate ERs, all necessary data points as required per methodology need to be available and collected in the correct format at the correct time. </a:t>
            </a:r>
          </a:p>
        </p:txBody>
      </p:sp>
    </p:spTree>
    <p:extLst>
      <p:ext uri="{BB962C8B-B14F-4D97-AF65-F5344CB8AC3E}">
        <p14:creationId xmlns:p14="http://schemas.microsoft.com/office/powerpoint/2010/main" val="35393969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C8563622FBB8C469F524D5E31BDBD94" ma:contentTypeVersion="14" ma:contentTypeDescription="Ein neues Dokument erstellen." ma:contentTypeScope="" ma:versionID="804e3f6fe8ff56d40c2c790cdf088cef">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ad3b615754abc9b60902f6797f9a0bcf"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Eigenschaften der einheitlichen Compliancerichtlinie" ma:hidden="true" ma:internalName="_ip_UnifiedCompliancePolicyProperties">
      <xsd:simpleType>
        <xsd:restriction base="dms:Note"/>
      </xsd:simpleType>
    </xsd:element>
    <xsd:element name="_ip_UnifiedCompliancePolicyUIAction" ma:index="19" nillable="true" ma:displayName="UI-Aktion der einheitlichen Compliancerichtlini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ef3b46c-1eea-48ad-acab-85e3850001c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5E8F98B-2609-4CDF-A5D5-99417F03F115}"/>
</file>

<file path=customXml/itemProps2.xml><?xml version="1.0" encoding="utf-8"?>
<ds:datastoreItem xmlns:ds="http://schemas.openxmlformats.org/officeDocument/2006/customXml" ds:itemID="{D718DB97-34EF-4B61-9844-90289F7E0C14}"/>
</file>

<file path=customXml/itemProps3.xml><?xml version="1.0" encoding="utf-8"?>
<ds:datastoreItem xmlns:ds="http://schemas.openxmlformats.org/officeDocument/2006/customXml" ds:itemID="{3306F9AB-181B-47EC-9768-8FEBC7A226EB}"/>
</file>

<file path=docProps/app.xml><?xml version="1.0" encoding="utf-8"?>
<Properties xmlns="http://schemas.openxmlformats.org/officeDocument/2006/extended-properties" xmlns:vt="http://schemas.openxmlformats.org/officeDocument/2006/docPropsVTypes">
  <TotalTime>0</TotalTime>
  <Words>202</Words>
  <Application>Microsoft Office PowerPoint</Application>
  <PresentationFormat>Widescreen</PresentationFormat>
  <Paragraphs>17</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Arial</vt:lpstr>
      <vt:lpstr>Calibri</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Carlowitz</dc:creator>
  <cp:lastModifiedBy>Tom Carlowitz</cp:lastModifiedBy>
  <cp:revision>1</cp:revision>
  <dcterms:created xsi:type="dcterms:W3CDTF">2026-02-03T12:58:59Z</dcterms:created>
  <dcterms:modified xsi:type="dcterms:W3CDTF">2026-02-03T12:59:22Z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ies>
</file>