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4"/>
  </p:sldMasterIdLst>
  <p:notesMasterIdLst>
    <p:notesMasterId r:id="rId17"/>
  </p:notesMasterIdLst>
  <p:sldIdLst>
    <p:sldId id="272" r:id="rId5"/>
    <p:sldId id="273" r:id="rId6"/>
    <p:sldId id="275" r:id="rId7"/>
    <p:sldId id="276" r:id="rId8"/>
    <p:sldId id="257" r:id="rId9"/>
    <p:sldId id="259" r:id="rId10"/>
    <p:sldId id="277" r:id="rId11"/>
    <p:sldId id="279" r:id="rId12"/>
    <p:sldId id="281" r:id="rId13"/>
    <p:sldId id="278" r:id="rId14"/>
    <p:sldId id="280" r:id="rId15"/>
    <p:sldId id="274"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7D9538-D27E-40CF-A9C4-19F170DE4F28}" v="32" dt="2026-02-07T17:54:26.6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647"/>
    <p:restoredTop sz="94697"/>
  </p:normalViewPr>
  <p:slideViewPr>
    <p:cSldViewPr snapToGrid="0">
      <p:cViewPr>
        <p:scale>
          <a:sx n="59" d="100"/>
          <a:sy n="59" d="100"/>
        </p:scale>
        <p:origin x="666" y="26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ikumar Gadde" userId="c5282638-d8a1-489d-81ae-8048f47b5701" providerId="ADAL" clId="{1CE27D46-5413-47A4-BC8C-11AABBF60560}"/>
    <pc:docChg chg="undo custSel addSld delSld modSld sldOrd">
      <pc:chgData name="Harikumar Gadde" userId="c5282638-d8a1-489d-81ae-8048f47b5701" providerId="ADAL" clId="{1CE27D46-5413-47A4-BC8C-11AABBF60560}" dt="2026-02-07T17:55:49.821" v="1559" actId="47"/>
      <pc:docMkLst>
        <pc:docMk/>
      </pc:docMkLst>
      <pc:sldChg chg="del">
        <pc:chgData name="Harikumar Gadde" userId="c5282638-d8a1-489d-81ae-8048f47b5701" providerId="ADAL" clId="{1CE27D46-5413-47A4-BC8C-11AABBF60560}" dt="2026-02-07T17:55:49.821" v="1559" actId="47"/>
        <pc:sldMkLst>
          <pc:docMk/>
          <pc:sldMk cId="593997753" sldId="256"/>
        </pc:sldMkLst>
      </pc:sldChg>
      <pc:sldChg chg="addSp delSp modSp mod">
        <pc:chgData name="Harikumar Gadde" userId="c5282638-d8a1-489d-81ae-8048f47b5701" providerId="ADAL" clId="{1CE27D46-5413-47A4-BC8C-11AABBF60560}" dt="2026-02-07T17:39:21.136" v="780" actId="1076"/>
        <pc:sldMkLst>
          <pc:docMk/>
          <pc:sldMk cId="1293261539" sldId="257"/>
        </pc:sldMkLst>
        <pc:spChg chg="mod">
          <ac:chgData name="Harikumar Gadde" userId="c5282638-d8a1-489d-81ae-8048f47b5701" providerId="ADAL" clId="{1CE27D46-5413-47A4-BC8C-11AABBF60560}" dt="2026-02-07T17:39:21.136" v="780" actId="1076"/>
          <ac:spMkLst>
            <pc:docMk/>
            <pc:sldMk cId="1293261539" sldId="257"/>
            <ac:spMk id="2" creationId="{C9FFAC31-FF21-AD85-8FCC-D505CF8B8E07}"/>
          </ac:spMkLst>
        </pc:spChg>
        <pc:spChg chg="del">
          <ac:chgData name="Harikumar Gadde" userId="c5282638-d8a1-489d-81ae-8048f47b5701" providerId="ADAL" clId="{1CE27D46-5413-47A4-BC8C-11AABBF60560}" dt="2026-02-07T17:20:31.391" v="118"/>
          <ac:spMkLst>
            <pc:docMk/>
            <pc:sldMk cId="1293261539" sldId="257"/>
            <ac:spMk id="3" creationId="{95FC492A-06F1-2D42-7197-2CDBE3EA3495}"/>
          </ac:spMkLst>
        </pc:spChg>
        <pc:spChg chg="add del mod">
          <ac:chgData name="Harikumar Gadde" userId="c5282638-d8a1-489d-81ae-8048f47b5701" providerId="ADAL" clId="{1CE27D46-5413-47A4-BC8C-11AABBF60560}" dt="2026-02-07T17:30:47.807" v="510" actId="14100"/>
          <ac:spMkLst>
            <pc:docMk/>
            <pc:sldMk cId="1293261539" sldId="257"/>
            <ac:spMk id="4" creationId="{EEB29B57-0CEE-0A3A-5308-5C1BCCD5BFB0}"/>
          </ac:spMkLst>
        </pc:spChg>
        <pc:spChg chg="mod">
          <ac:chgData name="Harikumar Gadde" userId="c5282638-d8a1-489d-81ae-8048f47b5701" providerId="ADAL" clId="{1CE27D46-5413-47A4-BC8C-11AABBF60560}" dt="2026-02-07T17:30:37.012" v="507" actId="14100"/>
          <ac:spMkLst>
            <pc:docMk/>
            <pc:sldMk cId="1293261539" sldId="257"/>
            <ac:spMk id="5" creationId="{6713225C-1CE6-6AF9-35DA-6B4085012698}"/>
          </ac:spMkLst>
        </pc:spChg>
        <pc:graphicFrameChg chg="add mod modGraphic">
          <ac:chgData name="Harikumar Gadde" userId="c5282638-d8a1-489d-81ae-8048f47b5701" providerId="ADAL" clId="{1CE27D46-5413-47A4-BC8C-11AABBF60560}" dt="2026-02-07T17:31:18.111" v="513"/>
          <ac:graphicFrameMkLst>
            <pc:docMk/>
            <pc:sldMk cId="1293261539" sldId="257"/>
            <ac:graphicFrameMk id="7" creationId="{A7AF1207-6F54-B1AE-52BE-9C6012C943A4}"/>
          </ac:graphicFrameMkLst>
        </pc:graphicFrameChg>
      </pc:sldChg>
      <pc:sldChg chg="addSp delSp modSp mod">
        <pc:chgData name="Harikumar Gadde" userId="c5282638-d8a1-489d-81ae-8048f47b5701" providerId="ADAL" clId="{1CE27D46-5413-47A4-BC8C-11AABBF60560}" dt="2026-02-07T17:55:02.806" v="1544" actId="20577"/>
        <pc:sldMkLst>
          <pc:docMk/>
          <pc:sldMk cId="3991707145" sldId="259"/>
        </pc:sldMkLst>
        <pc:spChg chg="mod">
          <ac:chgData name="Harikumar Gadde" userId="c5282638-d8a1-489d-81ae-8048f47b5701" providerId="ADAL" clId="{1CE27D46-5413-47A4-BC8C-11AABBF60560}" dt="2026-02-07T17:29:16.198" v="498" actId="2711"/>
          <ac:spMkLst>
            <pc:docMk/>
            <pc:sldMk cId="3991707145" sldId="259"/>
            <ac:spMk id="2" creationId="{FCC5A6FD-626E-63CD-491B-F22722AC79A2}"/>
          </ac:spMkLst>
        </pc:spChg>
        <pc:spChg chg="del">
          <ac:chgData name="Harikumar Gadde" userId="c5282638-d8a1-489d-81ae-8048f47b5701" providerId="ADAL" clId="{1CE27D46-5413-47A4-BC8C-11AABBF60560}" dt="2026-02-07T17:26:40.014" v="371"/>
          <ac:spMkLst>
            <pc:docMk/>
            <pc:sldMk cId="3991707145" sldId="259"/>
            <ac:spMk id="3" creationId="{7393E8A7-34C3-7D53-D645-5B151D2A5C00}"/>
          </ac:spMkLst>
        </pc:spChg>
        <pc:graphicFrameChg chg="add mod modGraphic">
          <ac:chgData name="Harikumar Gadde" userId="c5282638-d8a1-489d-81ae-8048f47b5701" providerId="ADAL" clId="{1CE27D46-5413-47A4-BC8C-11AABBF60560}" dt="2026-02-07T17:55:02.806" v="1544" actId="20577"/>
          <ac:graphicFrameMkLst>
            <pc:docMk/>
            <pc:sldMk cId="3991707145" sldId="259"/>
            <ac:graphicFrameMk id="6" creationId="{92743294-74DF-FFFF-BEB2-F026ED065E5C}"/>
          </ac:graphicFrameMkLst>
        </pc:graphicFrameChg>
        <pc:graphicFrameChg chg="add mod">
          <ac:chgData name="Harikumar Gadde" userId="c5282638-d8a1-489d-81ae-8048f47b5701" providerId="ADAL" clId="{1CE27D46-5413-47A4-BC8C-11AABBF60560}" dt="2026-02-07T17:28:47.054" v="448"/>
          <ac:graphicFrameMkLst>
            <pc:docMk/>
            <pc:sldMk cId="3991707145" sldId="259"/>
            <ac:graphicFrameMk id="8" creationId="{1F107851-2E13-2C16-3012-79B817196231}"/>
          </ac:graphicFrameMkLst>
        </pc:graphicFrameChg>
      </pc:sldChg>
      <pc:sldChg chg="modSp del mod">
        <pc:chgData name="Harikumar Gadde" userId="c5282638-d8a1-489d-81ae-8048f47b5701" providerId="ADAL" clId="{1CE27D46-5413-47A4-BC8C-11AABBF60560}" dt="2026-02-07T17:07:46.376" v="83" actId="47"/>
        <pc:sldMkLst>
          <pc:docMk/>
          <pc:sldMk cId="2410802045" sldId="262"/>
        </pc:sldMkLst>
        <pc:spChg chg="mod">
          <ac:chgData name="Harikumar Gadde" userId="c5282638-d8a1-489d-81ae-8048f47b5701" providerId="ADAL" clId="{1CE27D46-5413-47A4-BC8C-11AABBF60560}" dt="2026-02-07T17:04:32.585" v="21" actId="20577"/>
          <ac:spMkLst>
            <pc:docMk/>
            <pc:sldMk cId="2410802045" sldId="262"/>
            <ac:spMk id="13" creationId="{26535FD4-5529-CB4F-9F09-0E3FC5E51366}"/>
          </ac:spMkLst>
        </pc:spChg>
      </pc:sldChg>
      <pc:sldChg chg="del">
        <pc:chgData name="Harikumar Gadde" userId="c5282638-d8a1-489d-81ae-8048f47b5701" providerId="ADAL" clId="{1CE27D46-5413-47A4-BC8C-11AABBF60560}" dt="2026-02-07T17:55:46.852" v="1558" actId="47"/>
        <pc:sldMkLst>
          <pc:docMk/>
          <pc:sldMk cId="1452642146" sldId="264"/>
        </pc:sldMkLst>
      </pc:sldChg>
      <pc:sldChg chg="del">
        <pc:chgData name="Harikumar Gadde" userId="c5282638-d8a1-489d-81ae-8048f47b5701" providerId="ADAL" clId="{1CE27D46-5413-47A4-BC8C-11AABBF60560}" dt="2026-02-07T17:55:45.788" v="1557" actId="47"/>
        <pc:sldMkLst>
          <pc:docMk/>
          <pc:sldMk cId="2323697946" sldId="265"/>
        </pc:sldMkLst>
      </pc:sldChg>
      <pc:sldChg chg="addSp modSp mod">
        <pc:chgData name="Harikumar Gadde" userId="c5282638-d8a1-489d-81ae-8048f47b5701" providerId="ADAL" clId="{1CE27D46-5413-47A4-BC8C-11AABBF60560}" dt="2026-02-07T17:05:13.618" v="27" actId="255"/>
        <pc:sldMkLst>
          <pc:docMk/>
          <pc:sldMk cId="3667884495" sldId="273"/>
        </pc:sldMkLst>
        <pc:spChg chg="mod">
          <ac:chgData name="Harikumar Gadde" userId="c5282638-d8a1-489d-81ae-8048f47b5701" providerId="ADAL" clId="{1CE27D46-5413-47A4-BC8C-11AABBF60560}" dt="2026-02-07T17:05:13.618" v="27" actId="255"/>
          <ac:spMkLst>
            <pc:docMk/>
            <pc:sldMk cId="3667884495" sldId="273"/>
            <ac:spMk id="2" creationId="{552EF4D6-5DD9-956D-8D60-8A93363C89BA}"/>
          </ac:spMkLst>
        </pc:spChg>
        <pc:spChg chg="add mod">
          <ac:chgData name="Harikumar Gadde" userId="c5282638-d8a1-489d-81ae-8048f47b5701" providerId="ADAL" clId="{1CE27D46-5413-47A4-BC8C-11AABBF60560}" dt="2026-02-07T17:05:02.636" v="26" actId="2711"/>
          <ac:spMkLst>
            <pc:docMk/>
            <pc:sldMk cId="3667884495" sldId="273"/>
            <ac:spMk id="4" creationId="{782E7786-8DCE-C901-6F93-245D5E811CF6}"/>
          </ac:spMkLst>
        </pc:spChg>
      </pc:sldChg>
      <pc:sldChg chg="modSp add mod">
        <pc:chgData name="Harikumar Gadde" userId="c5282638-d8a1-489d-81ae-8048f47b5701" providerId="ADAL" clId="{1CE27D46-5413-47A4-BC8C-11AABBF60560}" dt="2026-02-07T17:06:31.785" v="53" actId="1076"/>
        <pc:sldMkLst>
          <pc:docMk/>
          <pc:sldMk cId="1599910936" sldId="275"/>
        </pc:sldMkLst>
        <pc:spChg chg="mod">
          <ac:chgData name="Harikumar Gadde" userId="c5282638-d8a1-489d-81ae-8048f47b5701" providerId="ADAL" clId="{1CE27D46-5413-47A4-BC8C-11AABBF60560}" dt="2026-02-07T17:06:31.785" v="53" actId="1076"/>
          <ac:spMkLst>
            <pc:docMk/>
            <pc:sldMk cId="1599910936" sldId="275"/>
            <ac:spMk id="2" creationId="{16DE81C6-3004-EDB4-3144-1F1A0CF57F72}"/>
          </ac:spMkLst>
        </pc:spChg>
        <pc:spChg chg="mod">
          <ac:chgData name="Harikumar Gadde" userId="c5282638-d8a1-489d-81ae-8048f47b5701" providerId="ADAL" clId="{1CE27D46-5413-47A4-BC8C-11AABBF60560}" dt="2026-02-07T17:06:26.774" v="52" actId="1076"/>
          <ac:spMkLst>
            <pc:docMk/>
            <pc:sldMk cId="1599910936" sldId="275"/>
            <ac:spMk id="4" creationId="{63D4351B-C791-71BE-AFAC-A590AA785AFC}"/>
          </ac:spMkLst>
        </pc:spChg>
      </pc:sldChg>
      <pc:sldChg chg="modSp add mod">
        <pc:chgData name="Harikumar Gadde" userId="c5282638-d8a1-489d-81ae-8048f47b5701" providerId="ADAL" clId="{1CE27D46-5413-47A4-BC8C-11AABBF60560}" dt="2026-02-07T17:07:27.041" v="82" actId="1076"/>
        <pc:sldMkLst>
          <pc:docMk/>
          <pc:sldMk cId="2202388887" sldId="276"/>
        </pc:sldMkLst>
        <pc:spChg chg="mod">
          <ac:chgData name="Harikumar Gadde" userId="c5282638-d8a1-489d-81ae-8048f47b5701" providerId="ADAL" clId="{1CE27D46-5413-47A4-BC8C-11AABBF60560}" dt="2026-02-07T17:07:27.041" v="82" actId="1076"/>
          <ac:spMkLst>
            <pc:docMk/>
            <pc:sldMk cId="2202388887" sldId="276"/>
            <ac:spMk id="2" creationId="{FF39BFDB-926B-127B-24F8-F69184732B19}"/>
          </ac:spMkLst>
        </pc:spChg>
        <pc:spChg chg="mod">
          <ac:chgData name="Harikumar Gadde" userId="c5282638-d8a1-489d-81ae-8048f47b5701" providerId="ADAL" clId="{1CE27D46-5413-47A4-BC8C-11AABBF60560}" dt="2026-02-07T17:06:48.607" v="73" actId="1076"/>
          <ac:spMkLst>
            <pc:docMk/>
            <pc:sldMk cId="2202388887" sldId="276"/>
            <ac:spMk id="4" creationId="{76EE188F-7A6F-721B-7CE6-BA1EA98D77E2}"/>
          </ac:spMkLst>
        </pc:spChg>
      </pc:sldChg>
      <pc:sldChg chg="addSp delSp modSp add mod">
        <pc:chgData name="Harikumar Gadde" userId="c5282638-d8a1-489d-81ae-8048f47b5701" providerId="ADAL" clId="{1CE27D46-5413-47A4-BC8C-11AABBF60560}" dt="2026-02-07T17:38:51.554" v="778" actId="1076"/>
        <pc:sldMkLst>
          <pc:docMk/>
          <pc:sldMk cId="3436036256" sldId="277"/>
        </pc:sldMkLst>
        <pc:spChg chg="mod">
          <ac:chgData name="Harikumar Gadde" userId="c5282638-d8a1-489d-81ae-8048f47b5701" providerId="ADAL" clId="{1CE27D46-5413-47A4-BC8C-11AABBF60560}" dt="2026-02-07T17:38:51.554" v="778" actId="1076"/>
          <ac:spMkLst>
            <pc:docMk/>
            <pc:sldMk cId="3436036256" sldId="277"/>
            <ac:spMk id="2" creationId="{54F9C5FB-1CA0-9A38-CD91-AE2C8F7AA7C0}"/>
          </ac:spMkLst>
        </pc:spChg>
        <pc:spChg chg="del">
          <ac:chgData name="Harikumar Gadde" userId="c5282638-d8a1-489d-81ae-8048f47b5701" providerId="ADAL" clId="{1CE27D46-5413-47A4-BC8C-11AABBF60560}" dt="2026-02-07T17:33:30.660" v="569"/>
          <ac:spMkLst>
            <pc:docMk/>
            <pc:sldMk cId="3436036256" sldId="277"/>
            <ac:spMk id="3" creationId="{BBB549C4-8A1E-834E-0C84-7629B7078E84}"/>
          </ac:spMkLst>
        </pc:spChg>
        <pc:spChg chg="mod">
          <ac:chgData name="Harikumar Gadde" userId="c5282638-d8a1-489d-81ae-8048f47b5701" providerId="ADAL" clId="{1CE27D46-5413-47A4-BC8C-11AABBF60560}" dt="2026-02-07T17:36:53.643" v="705" actId="1076"/>
          <ac:spMkLst>
            <pc:docMk/>
            <pc:sldMk cId="3436036256" sldId="277"/>
            <ac:spMk id="7" creationId="{445BAAEF-B41C-769C-BAF8-0DF66452DCC9}"/>
          </ac:spMkLst>
        </pc:spChg>
        <pc:graphicFrameChg chg="add mod modGraphic">
          <ac:chgData name="Harikumar Gadde" userId="c5282638-d8a1-489d-81ae-8048f47b5701" providerId="ADAL" clId="{1CE27D46-5413-47A4-BC8C-11AABBF60560}" dt="2026-02-07T17:38:47.403" v="777" actId="1076"/>
          <ac:graphicFrameMkLst>
            <pc:docMk/>
            <pc:sldMk cId="3436036256" sldId="277"/>
            <ac:graphicFrameMk id="6" creationId="{B98D0BF0-3A9D-5463-4A12-B9D19BBC9264}"/>
          </ac:graphicFrameMkLst>
        </pc:graphicFrameChg>
        <pc:graphicFrameChg chg="add del mod">
          <ac:chgData name="Harikumar Gadde" userId="c5282638-d8a1-489d-81ae-8048f47b5701" providerId="ADAL" clId="{1CE27D46-5413-47A4-BC8C-11AABBF60560}" dt="2026-02-07T17:34:49.380" v="603" actId="478"/>
          <ac:graphicFrameMkLst>
            <pc:docMk/>
            <pc:sldMk cId="3436036256" sldId="277"/>
            <ac:graphicFrameMk id="8" creationId="{ED5BB9FD-01F1-B955-4A11-2B665A176257}"/>
          </ac:graphicFrameMkLst>
        </pc:graphicFrameChg>
      </pc:sldChg>
      <pc:sldChg chg="addSp delSp modSp add mod">
        <pc:chgData name="Harikumar Gadde" userId="c5282638-d8a1-489d-81ae-8048f47b5701" providerId="ADAL" clId="{1CE27D46-5413-47A4-BC8C-11AABBF60560}" dt="2026-02-07T17:51:04.291" v="1322" actId="2711"/>
        <pc:sldMkLst>
          <pc:docMk/>
          <pc:sldMk cId="3248844688" sldId="278"/>
        </pc:sldMkLst>
        <pc:spChg chg="mod">
          <ac:chgData name="Harikumar Gadde" userId="c5282638-d8a1-489d-81ae-8048f47b5701" providerId="ADAL" clId="{1CE27D46-5413-47A4-BC8C-11AABBF60560}" dt="2026-02-07T17:51:04.291" v="1322" actId="2711"/>
          <ac:spMkLst>
            <pc:docMk/>
            <pc:sldMk cId="3248844688" sldId="278"/>
            <ac:spMk id="2" creationId="{037656D6-9E13-A136-E230-8B6CE75DD244}"/>
          </ac:spMkLst>
        </pc:spChg>
        <pc:spChg chg="del">
          <ac:chgData name="Harikumar Gadde" userId="c5282638-d8a1-489d-81ae-8048f47b5701" providerId="ADAL" clId="{1CE27D46-5413-47A4-BC8C-11AABBF60560}" dt="2026-02-07T17:43:36.970" v="875"/>
          <ac:spMkLst>
            <pc:docMk/>
            <pc:sldMk cId="3248844688" sldId="278"/>
            <ac:spMk id="3" creationId="{BD74B180-A9A0-A3B2-9E58-06A293C5AB0B}"/>
          </ac:spMkLst>
        </pc:spChg>
        <pc:graphicFrameChg chg="add mod modGraphic">
          <ac:chgData name="Harikumar Gadde" userId="c5282638-d8a1-489d-81ae-8048f47b5701" providerId="ADAL" clId="{1CE27D46-5413-47A4-BC8C-11AABBF60560}" dt="2026-02-07T17:50:44.955" v="1320" actId="6549"/>
          <ac:graphicFrameMkLst>
            <pc:docMk/>
            <pc:sldMk cId="3248844688" sldId="278"/>
            <ac:graphicFrameMk id="6" creationId="{96269440-41A7-21CD-947C-C115C690690A}"/>
          </ac:graphicFrameMkLst>
        </pc:graphicFrameChg>
      </pc:sldChg>
      <pc:sldChg chg="addSp delSp modSp add mod">
        <pc:chgData name="Harikumar Gadde" userId="c5282638-d8a1-489d-81ae-8048f47b5701" providerId="ADAL" clId="{1CE27D46-5413-47A4-BC8C-11AABBF60560}" dt="2026-02-07T17:55:27.730" v="1556" actId="20577"/>
        <pc:sldMkLst>
          <pc:docMk/>
          <pc:sldMk cId="1313390840" sldId="279"/>
        </pc:sldMkLst>
        <pc:spChg chg="mod">
          <ac:chgData name="Harikumar Gadde" userId="c5282638-d8a1-489d-81ae-8048f47b5701" providerId="ADAL" clId="{1CE27D46-5413-47A4-BC8C-11AABBF60560}" dt="2026-02-07T17:42:29.062" v="870" actId="2711"/>
          <ac:spMkLst>
            <pc:docMk/>
            <pc:sldMk cId="1313390840" sldId="279"/>
            <ac:spMk id="2" creationId="{0852C813-1CC1-8622-EBB4-79437ED80DB3}"/>
          </ac:spMkLst>
        </pc:spChg>
        <pc:spChg chg="del">
          <ac:chgData name="Harikumar Gadde" userId="c5282638-d8a1-489d-81ae-8048f47b5701" providerId="ADAL" clId="{1CE27D46-5413-47A4-BC8C-11AABBF60560}" dt="2026-02-07T17:40:12.056" v="823"/>
          <ac:spMkLst>
            <pc:docMk/>
            <pc:sldMk cId="1313390840" sldId="279"/>
            <ac:spMk id="3" creationId="{46E7A5FD-59C5-D390-FEC9-F472D5BE12B2}"/>
          </ac:spMkLst>
        </pc:spChg>
        <pc:graphicFrameChg chg="add mod modGraphic">
          <ac:chgData name="Harikumar Gadde" userId="c5282638-d8a1-489d-81ae-8048f47b5701" providerId="ADAL" clId="{1CE27D46-5413-47A4-BC8C-11AABBF60560}" dt="2026-02-07T17:55:27.730" v="1556" actId="20577"/>
          <ac:graphicFrameMkLst>
            <pc:docMk/>
            <pc:sldMk cId="1313390840" sldId="279"/>
            <ac:graphicFrameMk id="6" creationId="{3B550562-1E7D-A574-283D-0696896DD409}"/>
          </ac:graphicFrameMkLst>
        </pc:graphicFrameChg>
      </pc:sldChg>
      <pc:sldChg chg="modSp add mod">
        <pc:chgData name="Harikumar Gadde" userId="c5282638-d8a1-489d-81ae-8048f47b5701" providerId="ADAL" clId="{1CE27D46-5413-47A4-BC8C-11AABBF60560}" dt="2026-02-07T17:53:42.624" v="1512" actId="20577"/>
        <pc:sldMkLst>
          <pc:docMk/>
          <pc:sldMk cId="48979757" sldId="280"/>
        </pc:sldMkLst>
        <pc:spChg chg="mod">
          <ac:chgData name="Harikumar Gadde" userId="c5282638-d8a1-489d-81ae-8048f47b5701" providerId="ADAL" clId="{1CE27D46-5413-47A4-BC8C-11AABBF60560}" dt="2026-02-07T17:53:04.877" v="1453" actId="2711"/>
          <ac:spMkLst>
            <pc:docMk/>
            <pc:sldMk cId="48979757" sldId="280"/>
            <ac:spMk id="2" creationId="{4C4C1B5A-B8DA-89FC-DE4D-A052EF46FAF2}"/>
          </ac:spMkLst>
        </pc:spChg>
        <pc:spChg chg="mod">
          <ac:chgData name="Harikumar Gadde" userId="c5282638-d8a1-489d-81ae-8048f47b5701" providerId="ADAL" clId="{1CE27D46-5413-47A4-BC8C-11AABBF60560}" dt="2026-02-07T17:53:42.624" v="1512" actId="20577"/>
          <ac:spMkLst>
            <pc:docMk/>
            <pc:sldMk cId="48979757" sldId="280"/>
            <ac:spMk id="3" creationId="{E2A67F92-4151-602E-7CB3-C9F576368C31}"/>
          </ac:spMkLst>
        </pc:spChg>
      </pc:sldChg>
      <pc:sldChg chg="addSp modSp add mod ord">
        <pc:chgData name="Harikumar Gadde" userId="c5282638-d8a1-489d-81ae-8048f47b5701" providerId="ADAL" clId="{1CE27D46-5413-47A4-BC8C-11AABBF60560}" dt="2026-02-07T17:51:19.227" v="1324" actId="1076"/>
        <pc:sldMkLst>
          <pc:docMk/>
          <pc:sldMk cId="1695165177" sldId="281"/>
        </pc:sldMkLst>
        <pc:spChg chg="mod">
          <ac:chgData name="Harikumar Gadde" userId="c5282638-d8a1-489d-81ae-8048f47b5701" providerId="ADAL" clId="{1CE27D46-5413-47A4-BC8C-11AABBF60560}" dt="2026-02-07T17:51:19.227" v="1324" actId="1076"/>
          <ac:spMkLst>
            <pc:docMk/>
            <pc:sldMk cId="1695165177" sldId="281"/>
            <ac:spMk id="2" creationId="{9C97DCDE-0264-7E0F-A327-09003D17DD11}"/>
          </ac:spMkLst>
        </pc:spChg>
        <pc:graphicFrameChg chg="add mod">
          <ac:chgData name="Harikumar Gadde" userId="c5282638-d8a1-489d-81ae-8048f47b5701" providerId="ADAL" clId="{1CE27D46-5413-47A4-BC8C-11AABBF60560}" dt="2026-02-07T17:49:01.133" v="1200"/>
          <ac:graphicFrameMkLst>
            <pc:docMk/>
            <pc:sldMk cId="1695165177" sldId="281"/>
            <ac:graphicFrameMk id="3" creationId="{2BC39F18-FE0A-E304-BB1F-CA4CF66C6060}"/>
          </ac:graphicFrameMkLst>
        </pc:graphicFrameChg>
        <pc:graphicFrameChg chg="mod modGraphic">
          <ac:chgData name="Harikumar Gadde" userId="c5282638-d8a1-489d-81ae-8048f47b5701" providerId="ADAL" clId="{1CE27D46-5413-47A4-BC8C-11AABBF60560}" dt="2026-02-07T17:50:25.613" v="1281" actId="15"/>
          <ac:graphicFrameMkLst>
            <pc:docMk/>
            <pc:sldMk cId="1695165177" sldId="281"/>
            <ac:graphicFrameMk id="6" creationId="{17A47667-D6C2-0A4C-4CF2-E350BA4B535E}"/>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81C109-F706-4128-8923-D21EDE0BEB99}" type="datetimeFigureOut">
              <a:rPr lang="en-US" smtClean="0"/>
              <a:t>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036131-C392-444B-A885-D640DD126A27}" type="slidenum">
              <a:rPr lang="en-US" smtClean="0"/>
              <a:t>‹#›</a:t>
            </a:fld>
            <a:endParaRPr lang="en-US"/>
          </a:p>
        </p:txBody>
      </p:sp>
    </p:spTree>
    <p:extLst>
      <p:ext uri="{BB962C8B-B14F-4D97-AF65-F5344CB8AC3E}">
        <p14:creationId xmlns:p14="http://schemas.microsoft.com/office/powerpoint/2010/main" val="3403534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78D868-3DB8-499C-BCFA-2E2815E3C614}" type="datetimeFigureOut">
              <a:rPr lang="es-ES" smtClean="0"/>
              <a:t>07/02/2026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330146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78D868-3DB8-499C-BCFA-2E2815E3C614}" type="datetimeFigureOut">
              <a:rPr lang="es-ES" smtClean="0"/>
              <a:t>07/02/2026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2918306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78D868-3DB8-499C-BCFA-2E2815E3C614}" type="datetimeFigureOut">
              <a:rPr lang="es-ES" smtClean="0"/>
              <a:t>07/02/2026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437434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78D868-3DB8-499C-BCFA-2E2815E3C614}" type="datetimeFigureOut">
              <a:rPr lang="es-ES" smtClean="0"/>
              <a:t>07/02/2026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2283601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78D868-3DB8-499C-BCFA-2E2815E3C614}" type="datetimeFigureOut">
              <a:rPr lang="es-ES" smtClean="0"/>
              <a:t>07/02/2026</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3132692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78D868-3DB8-499C-BCFA-2E2815E3C614}" type="datetimeFigureOut">
              <a:rPr lang="es-ES" smtClean="0"/>
              <a:t>07/02/2026</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2299162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78D868-3DB8-499C-BCFA-2E2815E3C614}" type="datetimeFigureOut">
              <a:rPr lang="es-ES" smtClean="0"/>
              <a:t>07/02/2026</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13268297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78D868-3DB8-499C-BCFA-2E2815E3C614}" type="datetimeFigureOut">
              <a:rPr lang="es-ES" smtClean="0"/>
              <a:t>07/02/2026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720726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78D868-3DB8-499C-BCFA-2E2815E3C614}" type="datetimeFigureOut">
              <a:rPr lang="es-ES" smtClean="0"/>
              <a:t>07/02/2026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1760159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78D868-3DB8-499C-BCFA-2E2815E3C614}" type="datetimeFigureOut">
              <a:rPr lang="es-ES" smtClean="0"/>
              <a:t>07/02/2026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1429364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78D868-3DB8-499C-BCFA-2E2815E3C614}" type="datetimeFigureOut">
              <a:rPr lang="es-ES" smtClean="0"/>
              <a:t>07/02/2026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5271FF2-222D-4A9E-A6BC-293226EAAFB1}" type="slidenum">
              <a:rPr lang="es-ES" smtClean="0"/>
              <a:t>‹#›</a:t>
            </a:fld>
            <a:endParaRPr lang="es-ES"/>
          </a:p>
        </p:txBody>
      </p:sp>
    </p:spTree>
    <p:extLst>
      <p:ext uri="{BB962C8B-B14F-4D97-AF65-F5344CB8AC3E}">
        <p14:creationId xmlns:p14="http://schemas.microsoft.com/office/powerpoint/2010/main" val="200814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78D868-3DB8-499C-BCFA-2E2815E3C614}" type="datetimeFigureOut">
              <a:rPr lang="es-ES" smtClean="0"/>
              <a:t>07/02/2026</a:t>
            </a:fld>
            <a:endParaRPr lang="es-E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271FF2-222D-4A9E-A6BC-293226EAAFB1}" type="slidenum">
              <a:rPr lang="es-ES" smtClean="0"/>
              <a:t>‹#›</a:t>
            </a:fld>
            <a:endParaRPr lang="es-ES"/>
          </a:p>
        </p:txBody>
      </p:sp>
    </p:spTree>
    <p:extLst>
      <p:ext uri="{BB962C8B-B14F-4D97-AF65-F5344CB8AC3E}">
        <p14:creationId xmlns:p14="http://schemas.microsoft.com/office/powerpoint/2010/main" val="130190350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8FA8AF7-64A7-59DC-0C06-B8E25894543A}"/>
              </a:ext>
            </a:extLst>
          </p:cNvPr>
          <p:cNvSpPr txBox="1"/>
          <p:nvPr/>
        </p:nvSpPr>
        <p:spPr>
          <a:xfrm>
            <a:off x="1524000" y="5321035"/>
            <a:ext cx="5329084" cy="400110"/>
          </a:xfrm>
          <a:prstGeom prst="rect">
            <a:avLst/>
          </a:prstGeom>
          <a:noFill/>
        </p:spPr>
        <p:txBody>
          <a:bodyPr wrap="square">
            <a:spAutoFit/>
          </a:bodyPr>
          <a:lstStyle/>
          <a:p>
            <a:r>
              <a:rPr lang="en-US" sz="2000" b="1" i="1" dirty="0">
                <a:solidFill>
                  <a:schemeClr val="tx2"/>
                </a:solidFill>
                <a:latin typeface="Aptos SemiBold" panose="020B0004020202020204" pitchFamily="34" charset="0"/>
                <a:cs typeface="Aptos Serif" panose="020B0502040204020203" pitchFamily="18" charset="0"/>
              </a:rPr>
              <a:t>Achieving Results Faster, Together</a:t>
            </a:r>
          </a:p>
        </p:txBody>
      </p:sp>
      <p:pic>
        <p:nvPicPr>
          <p:cNvPr id="10" name="Picture 9" descr="A blue and white sign with white text&#10;&#10;AI-generated content may be incorrect.">
            <a:extLst>
              <a:ext uri="{FF2B5EF4-FFF2-40B4-BE49-F238E27FC236}">
                <a16:creationId xmlns:a16="http://schemas.microsoft.com/office/drawing/2014/main" id="{FEB88465-1349-F947-D60C-BE0E8980D4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237" y="1931164"/>
            <a:ext cx="6642847" cy="2995672"/>
          </a:xfrm>
          <a:prstGeom prst="rect">
            <a:avLst/>
          </a:prstGeom>
        </p:spPr>
      </p:pic>
      <p:sp>
        <p:nvSpPr>
          <p:cNvPr id="44" name="Off-page Connector 43">
            <a:extLst>
              <a:ext uri="{FF2B5EF4-FFF2-40B4-BE49-F238E27FC236}">
                <a16:creationId xmlns:a16="http://schemas.microsoft.com/office/drawing/2014/main" id="{7A6D5F81-4297-B9DD-58E5-4AE89B8AE08B}"/>
              </a:ext>
            </a:extLst>
          </p:cNvPr>
          <p:cNvSpPr/>
          <p:nvPr/>
        </p:nvSpPr>
        <p:spPr>
          <a:xfrm rot="19781445">
            <a:off x="7147396" y="-1384985"/>
            <a:ext cx="3877234" cy="5843899"/>
          </a:xfrm>
          <a:prstGeom prst="flowChartOffpageConnector">
            <a:avLst/>
          </a:prstGeom>
          <a:solidFill>
            <a:srgbClr val="00B0F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ff-page Connector 44">
            <a:extLst>
              <a:ext uri="{FF2B5EF4-FFF2-40B4-BE49-F238E27FC236}">
                <a16:creationId xmlns:a16="http://schemas.microsoft.com/office/drawing/2014/main" id="{323F0DC5-CA93-9F4F-4BC3-54669A8DDECA}"/>
              </a:ext>
            </a:extLst>
          </p:cNvPr>
          <p:cNvSpPr/>
          <p:nvPr/>
        </p:nvSpPr>
        <p:spPr>
          <a:xfrm rot="12159772">
            <a:off x="7637702" y="889307"/>
            <a:ext cx="4092443" cy="7229663"/>
          </a:xfrm>
          <a:prstGeom prst="flowChartOffpageConnector">
            <a:avLst/>
          </a:prstGeom>
          <a:solidFill>
            <a:srgbClr val="00B0F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 name="Picture 50" descr="A logo with a black background&#10;&#10;AI-generated content may be incorrect.">
            <a:extLst>
              <a:ext uri="{FF2B5EF4-FFF2-40B4-BE49-F238E27FC236}">
                <a16:creationId xmlns:a16="http://schemas.microsoft.com/office/drawing/2014/main" id="{DCBE494F-E85E-DB71-79D5-529FC39980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80353" y="419314"/>
            <a:ext cx="1689965" cy="876500"/>
          </a:xfrm>
          <a:prstGeom prst="rect">
            <a:avLst/>
          </a:prstGeom>
        </p:spPr>
      </p:pic>
      <p:pic>
        <p:nvPicPr>
          <p:cNvPr id="53" name="Picture 52" descr="A logo with text on it&#10;&#10;AI-generated content may be incorrect.">
            <a:extLst>
              <a:ext uri="{FF2B5EF4-FFF2-40B4-BE49-F238E27FC236}">
                <a16:creationId xmlns:a16="http://schemas.microsoft.com/office/drawing/2014/main" id="{2082746B-BB9F-9E70-5D9D-10B4000A91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31782" y="471759"/>
            <a:ext cx="2311400" cy="1079500"/>
          </a:xfrm>
          <a:prstGeom prst="rect">
            <a:avLst/>
          </a:prstGeom>
        </p:spPr>
      </p:pic>
      <p:pic>
        <p:nvPicPr>
          <p:cNvPr id="55" name="Picture 54" descr="A logo with blue and blue lines&#10;&#10;AI-generated content may be incorrect.">
            <a:extLst>
              <a:ext uri="{FF2B5EF4-FFF2-40B4-BE49-F238E27FC236}">
                <a16:creationId xmlns:a16="http://schemas.microsoft.com/office/drawing/2014/main" id="{CBB96217-4883-886F-FCFC-D4B48C21FB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702" y="457463"/>
            <a:ext cx="2135703" cy="1079501"/>
          </a:xfrm>
          <a:prstGeom prst="rect">
            <a:avLst/>
          </a:prstGeom>
        </p:spPr>
      </p:pic>
    </p:spTree>
    <p:extLst>
      <p:ext uri="{BB962C8B-B14F-4D97-AF65-F5344CB8AC3E}">
        <p14:creationId xmlns:p14="http://schemas.microsoft.com/office/powerpoint/2010/main" val="1350774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0E2A616-9F7C-CCDC-39FB-C86C150426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2EF4D6-5DD9-956D-8D60-8A93363C89BA}"/>
              </a:ext>
            </a:extLst>
          </p:cNvPr>
          <p:cNvSpPr>
            <a:spLocks noGrp="1"/>
          </p:cNvSpPr>
          <p:nvPr>
            <p:ph type="title"/>
          </p:nvPr>
        </p:nvSpPr>
        <p:spPr>
          <a:xfrm>
            <a:off x="6374784" y="591190"/>
            <a:ext cx="4962832" cy="4914798"/>
          </a:xfrm>
        </p:spPr>
        <p:txBody>
          <a:bodyPr>
            <a:normAutofit/>
          </a:bodyPr>
          <a:lstStyle/>
          <a:p>
            <a:r>
              <a:rPr lang="en-US" sz="3600" b="1" dirty="0">
                <a:latin typeface="Aptos SemiBold" panose="020B0004020202020204" pitchFamily="34" charset="0"/>
              </a:rPr>
              <a:t>Getting prepared – Project Operations Manual and Data Requirements</a:t>
            </a:r>
            <a:endParaRPr lang="en-US" sz="3600" dirty="0">
              <a:solidFill>
                <a:srgbClr val="002060"/>
              </a:solidFill>
              <a:latin typeface="Aptos SemiBold" panose="020B0004020202020204" pitchFamily="34" charset="0"/>
            </a:endParaRPr>
          </a:p>
        </p:txBody>
      </p:sp>
      <p:sp>
        <p:nvSpPr>
          <p:cNvPr id="3" name="TextBox 2">
            <a:extLst>
              <a:ext uri="{FF2B5EF4-FFF2-40B4-BE49-F238E27FC236}">
                <a16:creationId xmlns:a16="http://schemas.microsoft.com/office/drawing/2014/main" id="{4B509485-4633-BE97-8A7B-75BE62534DD4}"/>
              </a:ext>
            </a:extLst>
          </p:cNvPr>
          <p:cNvSpPr txBox="1"/>
          <p:nvPr/>
        </p:nvSpPr>
        <p:spPr>
          <a:xfrm>
            <a:off x="6233644" y="6142365"/>
            <a:ext cx="4903839" cy="400110"/>
          </a:xfrm>
          <a:prstGeom prst="rect">
            <a:avLst/>
          </a:prstGeom>
          <a:noFill/>
        </p:spPr>
        <p:txBody>
          <a:bodyPr wrap="square">
            <a:spAutoFit/>
          </a:bodyPr>
          <a:lstStyle/>
          <a:p>
            <a:pPr algn="r"/>
            <a:r>
              <a:rPr lang="en-US" sz="2000" b="1" i="1" dirty="0">
                <a:solidFill>
                  <a:schemeClr val="tx2"/>
                </a:solidFill>
                <a:latin typeface="Aptos SemiBold" panose="020B0004020202020204" pitchFamily="34" charset="0"/>
                <a:cs typeface="Aptos Serif" panose="020B0502040204020203" pitchFamily="18" charset="0"/>
              </a:rPr>
              <a:t>Achieving Results Faster, Together</a:t>
            </a:r>
          </a:p>
        </p:txBody>
      </p:sp>
      <p:sp>
        <p:nvSpPr>
          <p:cNvPr id="6" name="Rectangle 5">
            <a:extLst>
              <a:ext uri="{FF2B5EF4-FFF2-40B4-BE49-F238E27FC236}">
                <a16:creationId xmlns:a16="http://schemas.microsoft.com/office/drawing/2014/main" id="{8F9F6EFD-1132-D8C8-F49E-D5348CA35736}"/>
              </a:ext>
            </a:extLst>
          </p:cNvPr>
          <p:cNvSpPr/>
          <p:nvPr/>
        </p:nvSpPr>
        <p:spPr>
          <a:xfrm>
            <a:off x="11137483" y="6142365"/>
            <a:ext cx="84384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and white sign with white text&#10;&#10;AI-generated content may be incorrect.">
            <a:extLst>
              <a:ext uri="{FF2B5EF4-FFF2-40B4-BE49-F238E27FC236}">
                <a16:creationId xmlns:a16="http://schemas.microsoft.com/office/drawing/2014/main" id="{1F780076-5C0C-245F-5DFD-BDAB3D57C2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
        <p:nvSpPr>
          <p:cNvPr id="4" name="Content Placeholder 12">
            <a:extLst>
              <a:ext uri="{FF2B5EF4-FFF2-40B4-BE49-F238E27FC236}">
                <a16:creationId xmlns:a16="http://schemas.microsoft.com/office/drawing/2014/main" id="{782E7786-8DCE-C901-6F93-245D5E811CF6}"/>
              </a:ext>
            </a:extLst>
          </p:cNvPr>
          <p:cNvSpPr txBox="1">
            <a:spLocks/>
          </p:cNvSpPr>
          <p:nvPr/>
        </p:nvSpPr>
        <p:spPr>
          <a:xfrm>
            <a:off x="546887" y="2052202"/>
            <a:ext cx="413031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latin typeface="Aptos SemiBold" panose="020B0004020202020204" pitchFamily="34" charset="0"/>
              </a:rPr>
              <a:t>Session # D.4</a:t>
            </a:r>
          </a:p>
          <a:p>
            <a:pPr marL="0" indent="0">
              <a:buFont typeface="Arial" panose="020B0604020202020204" pitchFamily="34" charset="0"/>
              <a:buNone/>
            </a:pPr>
            <a:r>
              <a:rPr lang="en-US" b="1" dirty="0">
                <a:latin typeface="Aptos SemiBold" panose="020B0004020202020204" pitchFamily="34" charset="0"/>
              </a:rPr>
              <a:t>UNDERSTANDING THE ROLE OF DIGITAL INFRASTRUCTURE</a:t>
            </a:r>
            <a:r>
              <a:rPr lang="en-US" dirty="0">
                <a:latin typeface="Aptos SemiBold" panose="020B0004020202020204" pitchFamily="34" charset="0"/>
              </a:rPr>
              <a:t> </a:t>
            </a:r>
          </a:p>
        </p:txBody>
      </p:sp>
    </p:spTree>
    <p:extLst>
      <p:ext uri="{BB962C8B-B14F-4D97-AF65-F5344CB8AC3E}">
        <p14:creationId xmlns:p14="http://schemas.microsoft.com/office/powerpoint/2010/main" val="3667884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15F2649-7906-B34D-62A2-BD90D2EC50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DE81C6-3004-EDB4-3144-1F1A0CF57F72}"/>
              </a:ext>
            </a:extLst>
          </p:cNvPr>
          <p:cNvSpPr>
            <a:spLocks noGrp="1"/>
          </p:cNvSpPr>
          <p:nvPr>
            <p:ph type="title"/>
          </p:nvPr>
        </p:nvSpPr>
        <p:spPr>
          <a:xfrm>
            <a:off x="6374784" y="793491"/>
            <a:ext cx="4962832" cy="4914798"/>
          </a:xfrm>
        </p:spPr>
        <p:txBody>
          <a:bodyPr>
            <a:normAutofit/>
          </a:bodyPr>
          <a:lstStyle/>
          <a:p>
            <a:r>
              <a:rPr lang="en-US" sz="2800" i="1" dirty="0">
                <a:latin typeface="Aptos SemiBold" panose="020B0004020202020204" pitchFamily="34" charset="0"/>
              </a:rPr>
              <a:t>Enhance understanding of data requirements for ASCENT carbon activities and identify challenges and mitigation strategies to support effective implementation.</a:t>
            </a:r>
            <a:endParaRPr lang="en-US" sz="2800" dirty="0">
              <a:solidFill>
                <a:srgbClr val="002060"/>
              </a:solidFill>
              <a:latin typeface="Aptos SemiBold" panose="020B0004020202020204" pitchFamily="34" charset="0"/>
            </a:endParaRPr>
          </a:p>
        </p:txBody>
      </p:sp>
      <p:sp>
        <p:nvSpPr>
          <p:cNvPr id="3" name="TextBox 2">
            <a:extLst>
              <a:ext uri="{FF2B5EF4-FFF2-40B4-BE49-F238E27FC236}">
                <a16:creationId xmlns:a16="http://schemas.microsoft.com/office/drawing/2014/main" id="{C6E67934-8BA5-0E78-A0B0-93869E03E4EE}"/>
              </a:ext>
            </a:extLst>
          </p:cNvPr>
          <p:cNvSpPr txBox="1"/>
          <p:nvPr/>
        </p:nvSpPr>
        <p:spPr>
          <a:xfrm>
            <a:off x="6233644" y="6142365"/>
            <a:ext cx="4903839" cy="400110"/>
          </a:xfrm>
          <a:prstGeom prst="rect">
            <a:avLst/>
          </a:prstGeom>
          <a:noFill/>
        </p:spPr>
        <p:txBody>
          <a:bodyPr wrap="square">
            <a:spAutoFit/>
          </a:bodyPr>
          <a:lstStyle/>
          <a:p>
            <a:pPr algn="r"/>
            <a:r>
              <a:rPr lang="en-US" sz="2000" b="1" i="1" dirty="0">
                <a:solidFill>
                  <a:schemeClr val="tx2"/>
                </a:solidFill>
                <a:latin typeface="Aptos SemiBold" panose="020B0004020202020204" pitchFamily="34" charset="0"/>
                <a:cs typeface="Aptos Serif" panose="020B0502040204020203" pitchFamily="18" charset="0"/>
              </a:rPr>
              <a:t>Achieving Results Faster, Together</a:t>
            </a:r>
          </a:p>
        </p:txBody>
      </p:sp>
      <p:sp>
        <p:nvSpPr>
          <p:cNvPr id="6" name="Rectangle 5">
            <a:extLst>
              <a:ext uri="{FF2B5EF4-FFF2-40B4-BE49-F238E27FC236}">
                <a16:creationId xmlns:a16="http://schemas.microsoft.com/office/drawing/2014/main" id="{0C1D1737-0553-B0D5-33FB-D76FBE447268}"/>
              </a:ext>
            </a:extLst>
          </p:cNvPr>
          <p:cNvSpPr/>
          <p:nvPr/>
        </p:nvSpPr>
        <p:spPr>
          <a:xfrm>
            <a:off x="11137483" y="6142365"/>
            <a:ext cx="84384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and white sign with white text&#10;&#10;AI-generated content may be incorrect.">
            <a:extLst>
              <a:ext uri="{FF2B5EF4-FFF2-40B4-BE49-F238E27FC236}">
                <a16:creationId xmlns:a16="http://schemas.microsoft.com/office/drawing/2014/main" id="{7A8291A1-6D3A-7EDC-FF6B-446697E0FB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
        <p:nvSpPr>
          <p:cNvPr id="4" name="Content Placeholder 12">
            <a:extLst>
              <a:ext uri="{FF2B5EF4-FFF2-40B4-BE49-F238E27FC236}">
                <a16:creationId xmlns:a16="http://schemas.microsoft.com/office/drawing/2014/main" id="{63D4351B-C791-71BE-AFAC-A590AA785AFC}"/>
              </a:ext>
            </a:extLst>
          </p:cNvPr>
          <p:cNvSpPr txBox="1">
            <a:spLocks/>
          </p:cNvSpPr>
          <p:nvPr/>
        </p:nvSpPr>
        <p:spPr>
          <a:xfrm>
            <a:off x="1356090" y="3048589"/>
            <a:ext cx="413031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latin typeface="Aptos SemiBold" panose="020B0004020202020204" pitchFamily="34" charset="0"/>
              </a:rPr>
              <a:t>Session Objective</a:t>
            </a:r>
            <a:endParaRPr lang="en-US" dirty="0">
              <a:latin typeface="Aptos SemiBold" panose="020B0004020202020204" pitchFamily="34" charset="0"/>
            </a:endParaRPr>
          </a:p>
        </p:txBody>
      </p:sp>
    </p:spTree>
    <p:extLst>
      <p:ext uri="{BB962C8B-B14F-4D97-AF65-F5344CB8AC3E}">
        <p14:creationId xmlns:p14="http://schemas.microsoft.com/office/powerpoint/2010/main" val="15999109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B3EFFBC-9BDF-8C4A-5993-CC64176326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39BFDB-926B-127B-24F8-F69184732B19}"/>
              </a:ext>
            </a:extLst>
          </p:cNvPr>
          <p:cNvSpPr>
            <a:spLocks noGrp="1"/>
          </p:cNvSpPr>
          <p:nvPr>
            <p:ph type="title"/>
          </p:nvPr>
        </p:nvSpPr>
        <p:spPr>
          <a:xfrm>
            <a:off x="6358600" y="1071959"/>
            <a:ext cx="4962832" cy="4914798"/>
          </a:xfrm>
        </p:spPr>
        <p:txBody>
          <a:bodyPr>
            <a:normAutofit/>
          </a:bodyPr>
          <a:lstStyle/>
          <a:p>
            <a:pPr fontAlgn="base"/>
            <a:r>
              <a:rPr lang="en-US" sz="2400" dirty="0">
                <a:latin typeface="Aptos SemiBold" panose="020B0004020202020204" pitchFamily="34" charset="0"/>
              </a:rPr>
              <a:t>What data collection and management practices are put in place as part of the ASCENT Energy Access Program and how that could be leveraged for the ASCENT </a:t>
            </a:r>
            <a:r>
              <a:rPr lang="en-US" sz="2400" i="1" dirty="0">
                <a:latin typeface="Aptos SemiBold" panose="020B0004020202020204" pitchFamily="34" charset="0"/>
              </a:rPr>
              <a:t>Carbon </a:t>
            </a:r>
            <a:r>
              <a:rPr lang="en-US" sz="2400" dirty="0">
                <a:latin typeface="Aptos SemiBold" panose="020B0004020202020204" pitchFamily="34" charset="0"/>
              </a:rPr>
              <a:t>Program?</a:t>
            </a:r>
            <a:br>
              <a:rPr lang="en-US" sz="2400" dirty="0">
                <a:latin typeface="Aptos SemiBold" panose="020B0004020202020204" pitchFamily="34" charset="0"/>
              </a:rPr>
            </a:br>
            <a:r>
              <a:rPr lang="en-US" sz="2400" dirty="0">
                <a:latin typeface="Aptos SemiBold" panose="020B0004020202020204" pitchFamily="34" charset="0"/>
              </a:rPr>
              <a:t> </a:t>
            </a:r>
            <a:br>
              <a:rPr lang="en-US" sz="2400" dirty="0">
                <a:latin typeface="Aptos SemiBold" panose="020B0004020202020204" pitchFamily="34" charset="0"/>
              </a:rPr>
            </a:br>
            <a:r>
              <a:rPr lang="en-US" sz="2400" dirty="0">
                <a:latin typeface="Aptos SemiBold" panose="020B0004020202020204" pitchFamily="34" charset="0"/>
              </a:rPr>
              <a:t>What kind of arrangements are put in place to collect data from project developers? </a:t>
            </a:r>
            <a:br>
              <a:rPr lang="en-US" sz="2400" dirty="0">
                <a:latin typeface="Aptos SemiBold" panose="020B0004020202020204" pitchFamily="34" charset="0"/>
              </a:rPr>
            </a:br>
            <a:br>
              <a:rPr lang="en-US" sz="2400" dirty="0">
                <a:latin typeface="Aptos SemiBold" panose="020B0004020202020204" pitchFamily="34" charset="0"/>
              </a:rPr>
            </a:br>
            <a:r>
              <a:rPr lang="en-US" sz="2400" dirty="0">
                <a:latin typeface="Aptos SemiBold" panose="020B0004020202020204" pitchFamily="34" charset="0"/>
              </a:rPr>
              <a:t>Are there any data privacy/licensing concerns to be aware of? </a:t>
            </a:r>
          </a:p>
        </p:txBody>
      </p:sp>
      <p:sp>
        <p:nvSpPr>
          <p:cNvPr id="3" name="TextBox 2">
            <a:extLst>
              <a:ext uri="{FF2B5EF4-FFF2-40B4-BE49-F238E27FC236}">
                <a16:creationId xmlns:a16="http://schemas.microsoft.com/office/drawing/2014/main" id="{8B1439D0-AC24-B0DC-C339-A548012FE838}"/>
              </a:ext>
            </a:extLst>
          </p:cNvPr>
          <p:cNvSpPr txBox="1"/>
          <p:nvPr/>
        </p:nvSpPr>
        <p:spPr>
          <a:xfrm>
            <a:off x="6233644" y="6142365"/>
            <a:ext cx="4903839" cy="400110"/>
          </a:xfrm>
          <a:prstGeom prst="rect">
            <a:avLst/>
          </a:prstGeom>
          <a:noFill/>
        </p:spPr>
        <p:txBody>
          <a:bodyPr wrap="square">
            <a:spAutoFit/>
          </a:bodyPr>
          <a:lstStyle/>
          <a:p>
            <a:pPr algn="r"/>
            <a:r>
              <a:rPr lang="en-US" sz="2000" b="1" i="1" dirty="0">
                <a:solidFill>
                  <a:schemeClr val="tx2"/>
                </a:solidFill>
                <a:latin typeface="Aptos SemiBold" panose="020B0004020202020204" pitchFamily="34" charset="0"/>
                <a:cs typeface="Aptos Serif" panose="020B0502040204020203" pitchFamily="18" charset="0"/>
              </a:rPr>
              <a:t>Achieving Results Faster, Together</a:t>
            </a:r>
          </a:p>
        </p:txBody>
      </p:sp>
      <p:sp>
        <p:nvSpPr>
          <p:cNvPr id="6" name="Rectangle 5">
            <a:extLst>
              <a:ext uri="{FF2B5EF4-FFF2-40B4-BE49-F238E27FC236}">
                <a16:creationId xmlns:a16="http://schemas.microsoft.com/office/drawing/2014/main" id="{473638DF-3F2D-D309-B057-6A94DAE0FC51}"/>
              </a:ext>
            </a:extLst>
          </p:cNvPr>
          <p:cNvSpPr/>
          <p:nvPr/>
        </p:nvSpPr>
        <p:spPr>
          <a:xfrm>
            <a:off x="11137483" y="6142365"/>
            <a:ext cx="84384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and white sign with white text&#10;&#10;AI-generated content may be incorrect.">
            <a:extLst>
              <a:ext uri="{FF2B5EF4-FFF2-40B4-BE49-F238E27FC236}">
                <a16:creationId xmlns:a16="http://schemas.microsoft.com/office/drawing/2014/main" id="{2675C8C2-D05F-EF96-292E-BD4F581092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
        <p:nvSpPr>
          <p:cNvPr id="4" name="Content Placeholder 12">
            <a:extLst>
              <a:ext uri="{FF2B5EF4-FFF2-40B4-BE49-F238E27FC236}">
                <a16:creationId xmlns:a16="http://schemas.microsoft.com/office/drawing/2014/main" id="{76EE188F-7A6F-721B-7CE6-BA1EA98D77E2}"/>
              </a:ext>
            </a:extLst>
          </p:cNvPr>
          <p:cNvSpPr txBox="1">
            <a:spLocks/>
          </p:cNvSpPr>
          <p:nvPr/>
        </p:nvSpPr>
        <p:spPr>
          <a:xfrm>
            <a:off x="1054517" y="2990878"/>
            <a:ext cx="413031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latin typeface="Aptos SemiBold" panose="020B0004020202020204" pitchFamily="34" charset="0"/>
              </a:rPr>
              <a:t>Before We Start..</a:t>
            </a:r>
            <a:endParaRPr lang="en-US" dirty="0">
              <a:latin typeface="Aptos SemiBold" panose="020B0004020202020204" pitchFamily="34" charset="0"/>
            </a:endParaRPr>
          </a:p>
        </p:txBody>
      </p:sp>
    </p:spTree>
    <p:extLst>
      <p:ext uri="{BB962C8B-B14F-4D97-AF65-F5344CB8AC3E}">
        <p14:creationId xmlns:p14="http://schemas.microsoft.com/office/powerpoint/2010/main" val="2202388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FAC31-FF21-AD85-8FCC-D505CF8B8E07}"/>
              </a:ext>
            </a:extLst>
          </p:cNvPr>
          <p:cNvSpPr>
            <a:spLocks noGrp="1"/>
          </p:cNvSpPr>
          <p:nvPr>
            <p:ph type="title"/>
          </p:nvPr>
        </p:nvSpPr>
        <p:spPr>
          <a:xfrm>
            <a:off x="497661" y="421770"/>
            <a:ext cx="10515600" cy="1325563"/>
          </a:xfrm>
        </p:spPr>
        <p:txBody>
          <a:bodyPr/>
          <a:lstStyle/>
          <a:p>
            <a:r>
              <a:rPr lang="en-US" dirty="0">
                <a:solidFill>
                  <a:srgbClr val="002060"/>
                </a:solidFill>
                <a:latin typeface="Aptos SemiBold" panose="020B0004020202020204" pitchFamily="34" charset="0"/>
              </a:rPr>
              <a:t>Why Program Operations Manual (POM)?</a:t>
            </a:r>
          </a:p>
        </p:txBody>
      </p:sp>
      <p:graphicFrame>
        <p:nvGraphicFramePr>
          <p:cNvPr id="7" name="Content Placeholder 6">
            <a:extLst>
              <a:ext uri="{FF2B5EF4-FFF2-40B4-BE49-F238E27FC236}">
                <a16:creationId xmlns:a16="http://schemas.microsoft.com/office/drawing/2014/main" id="{A7AF1207-6F54-B1AE-52BE-9C6012C943A4}"/>
              </a:ext>
            </a:extLst>
          </p:cNvPr>
          <p:cNvGraphicFramePr>
            <a:graphicFrameLocks noGrp="1"/>
          </p:cNvGraphicFramePr>
          <p:nvPr>
            <p:ph idx="1"/>
            <p:extLst>
              <p:ext uri="{D42A27DB-BD31-4B8C-83A1-F6EECF244321}">
                <p14:modId xmlns:p14="http://schemas.microsoft.com/office/powerpoint/2010/main" val="1092322892"/>
              </p:ext>
            </p:extLst>
          </p:nvPr>
        </p:nvGraphicFramePr>
        <p:xfrm>
          <a:off x="838200" y="1583793"/>
          <a:ext cx="10515600" cy="5018973"/>
        </p:xfrm>
        <a:graphic>
          <a:graphicData uri="http://schemas.openxmlformats.org/drawingml/2006/table">
            <a:tbl>
              <a:tblPr/>
              <a:tblGrid>
                <a:gridCol w="10515600">
                  <a:extLst>
                    <a:ext uri="{9D8B030D-6E8A-4147-A177-3AD203B41FA5}">
                      <a16:colId xmlns:a16="http://schemas.microsoft.com/office/drawing/2014/main" val="2358890360"/>
                    </a:ext>
                  </a:extLst>
                </a:gridCol>
              </a:tblGrid>
              <a:tr h="4263520">
                <a:tc>
                  <a:txBody>
                    <a:bodyPr/>
                    <a:lstStyle/>
                    <a:p>
                      <a:pPr fontAlgn="t">
                        <a:lnSpc>
                          <a:spcPts val="1500"/>
                        </a:lnSpc>
                        <a:buNone/>
                      </a:pPr>
                      <a:r>
                        <a:rPr lang="en-US" b="1" i="0" dirty="0">
                          <a:effectLst/>
                          <a:latin typeface="Aptos" panose="020B0004020202020204" pitchFamily="34" charset="0"/>
                        </a:rPr>
                        <a:t>Why this manual?</a:t>
                      </a:r>
                    </a:p>
                    <a:p>
                      <a:pPr fontAlgn="t">
                        <a:lnSpc>
                          <a:spcPts val="1500"/>
                        </a:lnSpc>
                        <a:buNone/>
                      </a:pPr>
                      <a:endParaRPr lang="en-US" b="0" i="0" dirty="0">
                        <a:effectLst/>
                        <a:latin typeface="Aptos" panose="020B0004020202020204" pitchFamily="34" charset="0"/>
                      </a:endParaRPr>
                    </a:p>
                    <a:p>
                      <a:pPr marL="285750" indent="-285750" fontAlgn="t">
                        <a:lnSpc>
                          <a:spcPts val="1500"/>
                        </a:lnSpc>
                        <a:buFont typeface="Arial" panose="020B0604020202020204" pitchFamily="34" charset="0"/>
                        <a:buChar char="•"/>
                      </a:pPr>
                      <a:r>
                        <a:rPr lang="en-US" b="0" i="0" dirty="0">
                          <a:effectLst/>
                          <a:latin typeface="Aptos" panose="020B0004020202020204" pitchFamily="34" charset="0"/>
                        </a:rPr>
                        <a:t>Establishes </a:t>
                      </a:r>
                      <a:r>
                        <a:rPr lang="en-US" b="1" i="0" dirty="0">
                          <a:effectLst/>
                          <a:latin typeface="Aptos" panose="020B0004020202020204" pitchFamily="34" charset="0"/>
                        </a:rPr>
                        <a:t>minimum MRV requirements</a:t>
                      </a:r>
                      <a:r>
                        <a:rPr lang="en-US" b="0" i="0" dirty="0">
                          <a:effectLst/>
                          <a:latin typeface="Aptos" panose="020B0004020202020204" pitchFamily="34" charset="0"/>
                        </a:rPr>
                        <a:t> so emission reductions are </a:t>
                      </a:r>
                      <a:r>
                        <a:rPr lang="en-US" b="0" i="1" dirty="0">
                          <a:effectLst/>
                          <a:latin typeface="Aptos" panose="020B0004020202020204" pitchFamily="34" charset="0"/>
                        </a:rPr>
                        <a:t>real, measurable, additional and conservative</a:t>
                      </a:r>
                      <a:r>
                        <a:rPr lang="en-US" b="0" i="0" dirty="0">
                          <a:effectLst/>
                          <a:latin typeface="Aptos" panose="020B0004020202020204" pitchFamily="34" charset="0"/>
                        </a:rPr>
                        <a:t> across ASCENT cookstoves, SHS, mini‑grids, and grid extension. </a:t>
                      </a:r>
                    </a:p>
                    <a:p>
                      <a:pPr marL="285750" indent="-285750" fontAlgn="t">
                        <a:lnSpc>
                          <a:spcPts val="1500"/>
                        </a:lnSpc>
                        <a:buFont typeface="Arial" panose="020B0604020202020204" pitchFamily="34" charset="0"/>
                        <a:buChar char="•"/>
                      </a:pPr>
                      <a:endParaRPr lang="en-US" b="0" i="0" dirty="0">
                        <a:effectLst/>
                        <a:latin typeface="Aptos" panose="020B0004020202020204" pitchFamily="34" charset="0"/>
                      </a:endParaRPr>
                    </a:p>
                    <a:p>
                      <a:pPr marL="285750" indent="-285750" fontAlgn="t">
                        <a:lnSpc>
                          <a:spcPts val="1500"/>
                        </a:lnSpc>
                        <a:buFont typeface="Arial" panose="020B0604020202020204" pitchFamily="34" charset="0"/>
                        <a:buChar char="•"/>
                      </a:pPr>
                      <a:r>
                        <a:rPr lang="en-US" b="0" i="0" dirty="0">
                          <a:effectLst/>
                          <a:latin typeface="Aptos" panose="020B0004020202020204" pitchFamily="34" charset="0"/>
                        </a:rPr>
                        <a:t>Provides a </a:t>
                      </a:r>
                      <a:r>
                        <a:rPr lang="en-US" b="1" i="0" dirty="0">
                          <a:effectLst/>
                          <a:latin typeface="Aptos" panose="020B0004020202020204" pitchFamily="34" charset="0"/>
                        </a:rPr>
                        <a:t>modular framework</a:t>
                      </a:r>
                      <a:r>
                        <a:rPr lang="en-US" b="0" i="0" dirty="0">
                          <a:effectLst/>
                          <a:latin typeface="Aptos" panose="020B0004020202020204" pitchFamily="34" charset="0"/>
                        </a:rPr>
                        <a:t> that countries can use for different technologies, with harmonized data systems and verification cycles. </a:t>
                      </a:r>
                    </a:p>
                    <a:p>
                      <a:pPr fontAlgn="t">
                        <a:lnSpc>
                          <a:spcPts val="1500"/>
                        </a:lnSpc>
                        <a:buFont typeface="Arial" panose="020B0604020202020204" pitchFamily="34" charset="0"/>
                        <a:buChar char="•"/>
                      </a:pPr>
                      <a:endParaRPr lang="en-US" b="0" i="0" u="none" strike="noStrike" dirty="0">
                        <a:solidFill>
                          <a:srgbClr val="464FEB"/>
                        </a:solidFill>
                        <a:effectLst/>
                        <a:latin typeface="Aptos" panose="020B0004020202020204" pitchFamily="34" charset="0"/>
                      </a:endParaRPr>
                    </a:p>
                    <a:p>
                      <a:pPr fontAlgn="t">
                        <a:lnSpc>
                          <a:spcPts val="1500"/>
                        </a:lnSpc>
                        <a:buFont typeface="Arial" panose="020B0604020202020204" pitchFamily="34" charset="0"/>
                        <a:buNone/>
                      </a:pPr>
                      <a:r>
                        <a:rPr lang="en-US" sz="1800" b="1" i="0" kern="1200" dirty="0">
                          <a:solidFill>
                            <a:schemeClr val="tx1"/>
                          </a:solidFill>
                          <a:effectLst/>
                          <a:latin typeface="Aptos" panose="020B0004020202020204" pitchFamily="34" charset="0"/>
                          <a:ea typeface="+mn-ea"/>
                          <a:cs typeface="+mn-cs"/>
                        </a:rPr>
                        <a:t>Core Objective</a:t>
                      </a:r>
                    </a:p>
                    <a:p>
                      <a:pPr fontAlgn="t">
                        <a:lnSpc>
                          <a:spcPts val="1500"/>
                        </a:lnSpc>
                        <a:buFont typeface="Arial" panose="020B0604020202020204" pitchFamily="34" charset="0"/>
                        <a:buChar char="•"/>
                      </a:pPr>
                      <a:endParaRPr lang="en-US" b="0" i="0" u="none" strike="noStrike" dirty="0">
                        <a:solidFill>
                          <a:srgbClr val="464FEB"/>
                        </a:solidFill>
                        <a:effectLst/>
                        <a:latin typeface="Aptos" panose="020B0004020202020204" pitchFamily="34" charset="0"/>
                      </a:endParaRPr>
                    </a:p>
                    <a:p>
                      <a:pPr marL="285750" indent="-285750" fontAlgn="t">
                        <a:lnSpc>
                          <a:spcPts val="1500"/>
                        </a:lnSpc>
                        <a:buFont typeface="Arial" panose="020B0604020202020204" pitchFamily="34" charset="0"/>
                        <a:buChar char="•"/>
                      </a:pPr>
                      <a:r>
                        <a:rPr lang="en-US" b="0" i="0" dirty="0">
                          <a:effectLst/>
                          <a:latin typeface="Aptos" panose="020B0004020202020204" pitchFamily="34" charset="0"/>
                        </a:rPr>
                        <a:t>Define </a:t>
                      </a:r>
                      <a:r>
                        <a:rPr lang="en-US" b="1" i="0" dirty="0">
                          <a:effectLst/>
                          <a:latin typeface="Aptos" panose="020B0004020202020204" pitchFamily="34" charset="0"/>
                        </a:rPr>
                        <a:t>institutional roles &amp; responsibilities</a:t>
                      </a:r>
                      <a:r>
                        <a:rPr lang="en-US" b="0" i="0" dirty="0">
                          <a:effectLst/>
                          <a:latin typeface="Aptos" panose="020B0004020202020204" pitchFamily="34" charset="0"/>
                        </a:rPr>
                        <a:t> for the carbon component </a:t>
                      </a:r>
                    </a:p>
                    <a:p>
                      <a:pPr marL="285750" indent="-285750" fontAlgn="t">
                        <a:lnSpc>
                          <a:spcPts val="1500"/>
                        </a:lnSpc>
                        <a:buFont typeface="Arial" panose="020B0604020202020204" pitchFamily="34" charset="0"/>
                        <a:buChar char="•"/>
                      </a:pPr>
                      <a:endParaRPr lang="en-US" b="0" i="0" dirty="0">
                        <a:effectLst/>
                        <a:latin typeface="Aptos" panose="020B0004020202020204" pitchFamily="34" charset="0"/>
                      </a:endParaRPr>
                    </a:p>
                    <a:p>
                      <a:pPr marL="285750" indent="-285750" fontAlgn="t">
                        <a:lnSpc>
                          <a:spcPts val="1500"/>
                        </a:lnSpc>
                        <a:buFont typeface="Arial" panose="020B0604020202020204" pitchFamily="34" charset="0"/>
                        <a:buChar char="•"/>
                      </a:pPr>
                      <a:r>
                        <a:rPr lang="en-US" b="0" i="0" dirty="0">
                          <a:effectLst/>
                          <a:latin typeface="Aptos" panose="020B0004020202020204" pitchFamily="34" charset="0"/>
                        </a:rPr>
                        <a:t>Specify </a:t>
                      </a:r>
                      <a:r>
                        <a:rPr lang="en-US" b="1" i="0" dirty="0">
                          <a:effectLst/>
                          <a:latin typeface="Aptos" panose="020B0004020202020204" pitchFamily="34" charset="0"/>
                        </a:rPr>
                        <a:t>baseline, activity, and monitoring</a:t>
                      </a:r>
                      <a:r>
                        <a:rPr lang="en-US" b="0" i="0" dirty="0">
                          <a:effectLst/>
                          <a:latin typeface="Aptos" panose="020B0004020202020204" pitchFamily="34" charset="0"/>
                        </a:rPr>
                        <a:t> datasets and schedules. </a:t>
                      </a:r>
                    </a:p>
                    <a:p>
                      <a:pPr marL="285750" indent="-285750" fontAlgn="t">
                        <a:lnSpc>
                          <a:spcPts val="1500"/>
                        </a:lnSpc>
                        <a:buFont typeface="Arial" panose="020B0604020202020204" pitchFamily="34" charset="0"/>
                        <a:buChar char="•"/>
                      </a:pPr>
                      <a:endParaRPr lang="en-US" b="0" i="0" dirty="0">
                        <a:effectLst/>
                        <a:latin typeface="Aptos" panose="020B0004020202020204" pitchFamily="34" charset="0"/>
                      </a:endParaRPr>
                    </a:p>
                    <a:p>
                      <a:pPr marL="285750" indent="-285750" fontAlgn="t">
                        <a:lnSpc>
                          <a:spcPts val="1500"/>
                        </a:lnSpc>
                        <a:buFont typeface="Arial" panose="020B0604020202020204" pitchFamily="34" charset="0"/>
                        <a:buChar char="•"/>
                      </a:pPr>
                      <a:r>
                        <a:rPr lang="en-US" b="0" i="0" dirty="0">
                          <a:effectLst/>
                          <a:latin typeface="Aptos" panose="020B0004020202020204" pitchFamily="34" charset="0"/>
                        </a:rPr>
                        <a:t>Set </a:t>
                      </a:r>
                      <a:r>
                        <a:rPr lang="en-US" b="1" i="0" dirty="0">
                          <a:effectLst/>
                          <a:latin typeface="Aptos" panose="020B0004020202020204" pitchFamily="34" charset="0"/>
                        </a:rPr>
                        <a:t>QA/QC</a:t>
                      </a:r>
                      <a:r>
                        <a:rPr lang="en-US" b="0" i="0" dirty="0">
                          <a:effectLst/>
                          <a:latin typeface="Aptos" panose="020B0004020202020204" pitchFamily="34" charset="0"/>
                        </a:rPr>
                        <a:t> controls (SOPs, back‑checks, error handling). </a:t>
                      </a:r>
                    </a:p>
                    <a:p>
                      <a:pPr marL="285750" indent="-285750" fontAlgn="t">
                        <a:lnSpc>
                          <a:spcPts val="1500"/>
                        </a:lnSpc>
                        <a:buFont typeface="Arial" panose="020B0604020202020204" pitchFamily="34" charset="0"/>
                        <a:buChar char="•"/>
                      </a:pPr>
                      <a:endParaRPr lang="en-US" b="0" i="0" dirty="0">
                        <a:effectLst/>
                        <a:latin typeface="Aptos" panose="020B0004020202020204" pitchFamily="34" charset="0"/>
                      </a:endParaRPr>
                    </a:p>
                    <a:p>
                      <a:pPr marL="285750" indent="-285750" fontAlgn="t">
                        <a:lnSpc>
                          <a:spcPts val="1500"/>
                        </a:lnSpc>
                        <a:buFont typeface="Arial" panose="020B0604020202020204" pitchFamily="34" charset="0"/>
                        <a:buChar char="•"/>
                      </a:pPr>
                      <a:r>
                        <a:rPr lang="en-US" b="0" i="0" dirty="0">
                          <a:effectLst/>
                          <a:latin typeface="Aptos" panose="020B0004020202020204" pitchFamily="34" charset="0"/>
                        </a:rPr>
                        <a:t>Align with emerging </a:t>
                      </a:r>
                      <a:r>
                        <a:rPr lang="en-US" b="1" i="0" dirty="0">
                          <a:effectLst/>
                          <a:latin typeface="Aptos" panose="020B0004020202020204" pitchFamily="34" charset="0"/>
                        </a:rPr>
                        <a:t>dMRV</a:t>
                      </a:r>
                      <a:r>
                        <a:rPr lang="en-US" b="0" i="0" dirty="0">
                          <a:effectLst/>
                          <a:latin typeface="Aptos" panose="020B0004020202020204" pitchFamily="34" charset="0"/>
                        </a:rPr>
                        <a:t> protocols and recognized standards. </a:t>
                      </a:r>
                    </a:p>
                    <a:p>
                      <a:pPr fontAlgn="t">
                        <a:lnSpc>
                          <a:spcPts val="1500"/>
                        </a:lnSpc>
                        <a:buFont typeface="Arial" panose="020B0604020202020204" pitchFamily="34" charset="0"/>
                        <a:buChar char="•"/>
                      </a:pPr>
                      <a:endParaRPr lang="en-US" b="0" i="0" dirty="0">
                        <a:effectLst/>
                        <a:latin typeface="Aptos" panose="020B0004020202020204" pitchFamily="34" charset="0"/>
                      </a:endParaRPr>
                    </a:p>
                    <a:p>
                      <a:pPr marL="0" algn="l" defTabSz="914400" rtl="0" eaLnBrk="1" fontAlgn="t" latinLnBrk="0" hangingPunct="1">
                        <a:lnSpc>
                          <a:spcPts val="1500"/>
                        </a:lnSpc>
                        <a:buFont typeface="Arial" panose="020B0604020202020204" pitchFamily="34" charset="0"/>
                        <a:buNone/>
                      </a:pPr>
                      <a:r>
                        <a:rPr lang="en-US" sz="1800" b="1" i="0" kern="1200" dirty="0">
                          <a:solidFill>
                            <a:schemeClr val="tx1"/>
                          </a:solidFill>
                          <a:effectLst/>
                          <a:latin typeface="Aptos" panose="020B0004020202020204" pitchFamily="34" charset="0"/>
                          <a:ea typeface="+mn-ea"/>
                          <a:cs typeface="+mn-cs"/>
                        </a:rPr>
                        <a:t>ASCENT ecosystem alignment</a:t>
                      </a:r>
                    </a:p>
                    <a:p>
                      <a:pPr fontAlgn="t">
                        <a:lnSpc>
                          <a:spcPts val="1500"/>
                        </a:lnSpc>
                        <a:buNone/>
                      </a:pPr>
                      <a:endParaRPr lang="en-US" b="0" i="0" dirty="0">
                        <a:effectLst/>
                        <a:latin typeface="Aptos" panose="020B0004020202020204" pitchFamily="34" charset="0"/>
                      </a:endParaRPr>
                    </a:p>
                    <a:p>
                      <a:pPr marL="285750" indent="-285750" fontAlgn="t">
                        <a:lnSpc>
                          <a:spcPts val="1500"/>
                        </a:lnSpc>
                        <a:buFont typeface="Arial" panose="020B0604020202020204" pitchFamily="34" charset="0"/>
                        <a:buChar char="•"/>
                      </a:pPr>
                      <a:r>
                        <a:rPr lang="en-US" b="0" i="0" dirty="0">
                          <a:effectLst/>
                          <a:latin typeface="Aptos" panose="020B0004020202020204" pitchFamily="34" charset="0"/>
                        </a:rPr>
                        <a:t>Aligns with ASCENT program purpose, regional platform and </a:t>
                      </a:r>
                      <a:r>
                        <a:rPr lang="en-US" b="1" i="0" dirty="0">
                          <a:effectLst/>
                          <a:latin typeface="Aptos" panose="020B0004020202020204" pitchFamily="34" charset="0"/>
                        </a:rPr>
                        <a:t>d‑MRV</a:t>
                      </a:r>
                      <a:r>
                        <a:rPr lang="en-US" b="0" i="0" dirty="0">
                          <a:effectLst/>
                          <a:latin typeface="Aptos" panose="020B0004020202020204" pitchFamily="34" charset="0"/>
                        </a:rPr>
                        <a:t> emphasis via COMESA &amp; partners. </a:t>
                      </a:r>
                    </a:p>
                    <a:p>
                      <a:pPr marL="285750" indent="-285750" fontAlgn="t">
                        <a:lnSpc>
                          <a:spcPts val="1500"/>
                        </a:lnSpc>
                        <a:buFont typeface="Arial" panose="020B0604020202020204" pitchFamily="34" charset="0"/>
                        <a:buChar char="•"/>
                      </a:pPr>
                      <a:endParaRPr lang="en-US" b="0" i="0" u="none" strike="noStrike" dirty="0">
                        <a:solidFill>
                          <a:srgbClr val="464FEB"/>
                        </a:solidFill>
                        <a:effectLst/>
                        <a:latin typeface="Aptos" panose="020B0004020202020204" pitchFamily="34" charset="0"/>
                      </a:endParaRPr>
                    </a:p>
                    <a:p>
                      <a:pPr marL="285750" indent="-285750" fontAlgn="t">
                        <a:lnSpc>
                          <a:spcPts val="1500"/>
                        </a:lnSpc>
                        <a:buFont typeface="Arial" panose="020B0604020202020204" pitchFamily="34" charset="0"/>
                        <a:buChar char="•"/>
                      </a:pPr>
                      <a:r>
                        <a:rPr lang="en-US" b="0" i="0" dirty="0">
                          <a:effectLst/>
                          <a:latin typeface="Aptos" panose="020B0004020202020204" pitchFamily="34" charset="0"/>
                        </a:rPr>
                        <a:t>Requirements under the Energy Access standard and GCC ASCENT Energy Access portal.</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4763"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71812645"/>
                  </a:ext>
                </a:extLst>
              </a:tr>
              <a:tr h="525078">
                <a:tc>
                  <a:txBody>
                    <a:bodyPr/>
                    <a:lstStyle/>
                    <a:p>
                      <a:endParaRPr lang="en-US" dirty="0">
                        <a:latin typeface="Aptos" panose="020B00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4763"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56381635"/>
                  </a:ext>
                </a:extLst>
              </a:tr>
            </a:tbl>
          </a:graphicData>
        </a:graphic>
      </p:graphicFrame>
      <p:sp>
        <p:nvSpPr>
          <p:cNvPr id="5" name="TextBox 4">
            <a:extLst>
              <a:ext uri="{FF2B5EF4-FFF2-40B4-BE49-F238E27FC236}">
                <a16:creationId xmlns:a16="http://schemas.microsoft.com/office/drawing/2014/main" id="{6713225C-1CE6-6AF9-35DA-6B4085012698}"/>
              </a:ext>
            </a:extLst>
          </p:cNvPr>
          <p:cNvSpPr txBox="1"/>
          <p:nvPr/>
        </p:nvSpPr>
        <p:spPr>
          <a:xfrm>
            <a:off x="4296697" y="6172336"/>
            <a:ext cx="6716564"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EEB29B57-0CEE-0A3A-5308-5C1BCCD5BFB0}"/>
              </a:ext>
            </a:extLst>
          </p:cNvPr>
          <p:cNvSpPr/>
          <p:nvPr/>
        </p:nvSpPr>
        <p:spPr>
          <a:xfrm>
            <a:off x="11264113" y="6172336"/>
            <a:ext cx="682080"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ue and white sign with white text&#10;&#10;AI-generated content may be incorrect.">
            <a:extLst>
              <a:ext uri="{FF2B5EF4-FFF2-40B4-BE49-F238E27FC236}">
                <a16:creationId xmlns:a16="http://schemas.microsoft.com/office/drawing/2014/main" id="{35B65DC6-06BE-261D-65D7-B06C8BADFB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Tree>
    <p:extLst>
      <p:ext uri="{BB962C8B-B14F-4D97-AF65-F5344CB8AC3E}">
        <p14:creationId xmlns:p14="http://schemas.microsoft.com/office/powerpoint/2010/main" val="1293261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5A6FD-626E-63CD-491B-F22722AC79A2}"/>
              </a:ext>
            </a:extLst>
          </p:cNvPr>
          <p:cNvSpPr>
            <a:spLocks noGrp="1"/>
          </p:cNvSpPr>
          <p:nvPr>
            <p:ph type="title"/>
          </p:nvPr>
        </p:nvSpPr>
        <p:spPr/>
        <p:txBody>
          <a:bodyPr/>
          <a:lstStyle/>
          <a:p>
            <a:r>
              <a:rPr lang="en-US" dirty="0">
                <a:solidFill>
                  <a:srgbClr val="002060"/>
                </a:solidFill>
                <a:latin typeface="Aptos SemiBold" panose="020B0004020202020204" pitchFamily="34" charset="0"/>
              </a:rPr>
              <a:t>POM Content Overview &amp; Roles and Responsibilities</a:t>
            </a:r>
          </a:p>
        </p:txBody>
      </p:sp>
      <p:graphicFrame>
        <p:nvGraphicFramePr>
          <p:cNvPr id="6" name="Content Placeholder 5">
            <a:extLst>
              <a:ext uri="{FF2B5EF4-FFF2-40B4-BE49-F238E27FC236}">
                <a16:creationId xmlns:a16="http://schemas.microsoft.com/office/drawing/2014/main" id="{92743294-74DF-FFFF-BEB2-F026ED065E5C}"/>
              </a:ext>
            </a:extLst>
          </p:cNvPr>
          <p:cNvGraphicFramePr>
            <a:graphicFrameLocks noGrp="1"/>
          </p:cNvGraphicFramePr>
          <p:nvPr>
            <p:ph idx="1"/>
            <p:extLst>
              <p:ext uri="{D42A27DB-BD31-4B8C-83A1-F6EECF244321}">
                <p14:modId xmlns:p14="http://schemas.microsoft.com/office/powerpoint/2010/main" val="1699750185"/>
              </p:ext>
            </p:extLst>
          </p:nvPr>
        </p:nvGraphicFramePr>
        <p:xfrm>
          <a:off x="838200" y="1690688"/>
          <a:ext cx="10515600" cy="5174348"/>
        </p:xfrm>
        <a:graphic>
          <a:graphicData uri="http://schemas.openxmlformats.org/drawingml/2006/table">
            <a:tbl>
              <a:tblPr/>
              <a:tblGrid>
                <a:gridCol w="10515600">
                  <a:extLst>
                    <a:ext uri="{9D8B030D-6E8A-4147-A177-3AD203B41FA5}">
                      <a16:colId xmlns:a16="http://schemas.microsoft.com/office/drawing/2014/main" val="274632163"/>
                    </a:ext>
                  </a:extLst>
                </a:gridCol>
              </a:tblGrid>
              <a:tr h="1885823">
                <a:tc>
                  <a:txBody>
                    <a:bodyPr/>
                    <a:lstStyle/>
                    <a:p>
                      <a:pPr fontAlgn="t">
                        <a:lnSpc>
                          <a:spcPts val="1500"/>
                        </a:lnSpc>
                        <a:buNone/>
                      </a:pPr>
                      <a:r>
                        <a:rPr lang="en-US" b="1" i="0" dirty="0">
                          <a:effectLst/>
                          <a:latin typeface="Aptos" panose="020B0004020202020204" pitchFamily="34" charset="0"/>
                        </a:rPr>
                        <a:t>What the POM covers</a:t>
                      </a:r>
                    </a:p>
                    <a:p>
                      <a:pPr fontAlgn="t">
                        <a:lnSpc>
                          <a:spcPts val="1500"/>
                        </a:lnSpc>
                        <a:buNone/>
                      </a:pPr>
                      <a:endParaRPr lang="en-US" b="0" i="0" dirty="0">
                        <a:effectLst/>
                        <a:latin typeface="Aptos" panose="020B0004020202020204" pitchFamily="34" charset="0"/>
                      </a:endParaRPr>
                    </a:p>
                    <a:p>
                      <a:pPr marL="285750" indent="-285750" fontAlgn="t">
                        <a:lnSpc>
                          <a:spcPts val="1500"/>
                        </a:lnSpc>
                        <a:buFont typeface="Arial" panose="020B0604020202020204" pitchFamily="34" charset="0"/>
                        <a:buChar char="•"/>
                      </a:pPr>
                      <a:r>
                        <a:rPr lang="en-US" b="1" i="0" dirty="0">
                          <a:effectLst/>
                          <a:latin typeface="Aptos" panose="020B0004020202020204" pitchFamily="34" charset="0"/>
                        </a:rPr>
                        <a:t>Core Framework</a:t>
                      </a:r>
                      <a:r>
                        <a:rPr lang="en-US" b="0" i="0" dirty="0">
                          <a:effectLst/>
                          <a:latin typeface="Aptos" panose="020B0004020202020204" pitchFamily="34" charset="0"/>
                        </a:rPr>
                        <a:t> — Institutional arrangements; MRV workflow from </a:t>
                      </a:r>
                      <a:r>
                        <a:rPr lang="en-US" b="1" i="0" dirty="0">
                          <a:effectLst/>
                          <a:latin typeface="Aptos" panose="020B0004020202020204" pitchFamily="34" charset="0"/>
                        </a:rPr>
                        <a:t>data collection → QA/QC → Annual Monitoring Reporting (AMR) → verification</a:t>
                      </a:r>
                      <a:r>
                        <a:rPr lang="en-US" b="0" i="0" dirty="0">
                          <a:effectLst/>
                          <a:latin typeface="Aptos" panose="020B0004020202020204" pitchFamily="34" charset="0"/>
                        </a:rPr>
                        <a:t>.</a:t>
                      </a:r>
                    </a:p>
                    <a:p>
                      <a:pPr marL="285750" indent="-285750" fontAlgn="t">
                        <a:lnSpc>
                          <a:spcPts val="1500"/>
                        </a:lnSpc>
                        <a:buFont typeface="Arial" panose="020B0604020202020204" pitchFamily="34" charset="0"/>
                        <a:buChar char="•"/>
                      </a:pPr>
                      <a:endParaRPr lang="en-US" b="0" i="0" dirty="0">
                        <a:effectLst/>
                        <a:latin typeface="Aptos" panose="020B0004020202020204" pitchFamily="34" charset="0"/>
                      </a:endParaRPr>
                    </a:p>
                    <a:p>
                      <a:pPr marL="285750" indent="-285750" fontAlgn="t">
                        <a:lnSpc>
                          <a:spcPts val="1500"/>
                        </a:lnSpc>
                        <a:buFont typeface="Arial" panose="020B0604020202020204" pitchFamily="34" charset="0"/>
                        <a:buChar char="•"/>
                      </a:pPr>
                      <a:r>
                        <a:rPr lang="en-US" b="1" i="0" dirty="0">
                          <a:effectLst/>
                          <a:latin typeface="Aptos" panose="020B0004020202020204" pitchFamily="34" charset="0"/>
                        </a:rPr>
                        <a:t>Technology Modules</a:t>
                      </a:r>
                      <a:r>
                        <a:rPr lang="en-US" b="0" i="0" dirty="0">
                          <a:effectLst/>
                          <a:latin typeface="Aptos" panose="020B0004020202020204" pitchFamily="34" charset="0"/>
                        </a:rPr>
                        <a:t> —Cookstoves; SHS; mini‑grids</a:t>
                      </a:r>
                      <a:r>
                        <a:rPr lang="en-US" b="1" i="0" dirty="0">
                          <a:effectLst/>
                          <a:latin typeface="Aptos" panose="020B0004020202020204" pitchFamily="34" charset="0"/>
                        </a:rPr>
                        <a:t>; </a:t>
                      </a:r>
                      <a:r>
                        <a:rPr lang="en-US" b="0" i="0" dirty="0">
                          <a:effectLst/>
                          <a:latin typeface="Aptos" panose="020B0004020202020204" pitchFamily="34" charset="0"/>
                        </a:rPr>
                        <a:t>grid extension (baseline/activity/monitoring tables, parameters, frequencies).</a:t>
                      </a:r>
                    </a:p>
                    <a:p>
                      <a:pPr marL="285750" indent="-285750" fontAlgn="t">
                        <a:lnSpc>
                          <a:spcPts val="1500"/>
                        </a:lnSpc>
                        <a:buFont typeface="Arial" panose="020B0604020202020204" pitchFamily="34" charset="0"/>
                        <a:buChar char="•"/>
                      </a:pPr>
                      <a:endParaRPr lang="en-US" b="1" i="0" dirty="0">
                        <a:effectLst/>
                        <a:latin typeface="Aptos" panose="020B0004020202020204" pitchFamily="34" charset="0"/>
                      </a:endParaRPr>
                    </a:p>
                    <a:p>
                      <a:pPr marL="285750" indent="-285750" fontAlgn="t">
                        <a:lnSpc>
                          <a:spcPts val="1500"/>
                        </a:lnSpc>
                        <a:buFont typeface="Arial" panose="020B0604020202020204" pitchFamily="34" charset="0"/>
                        <a:buChar char="•"/>
                      </a:pPr>
                      <a:r>
                        <a:rPr lang="en-US" b="1" i="0" dirty="0">
                          <a:effectLst/>
                          <a:latin typeface="Aptos" panose="020B0004020202020204" pitchFamily="34" charset="0"/>
                        </a:rPr>
                        <a:t>Annexes</a:t>
                      </a:r>
                      <a:r>
                        <a:rPr lang="en-US" b="0" i="0" dirty="0">
                          <a:effectLst/>
                          <a:latin typeface="Aptos" panose="020B0004020202020204" pitchFamily="34" charset="0"/>
                        </a:rPr>
                        <a:t> — Survey/KPT </a:t>
                      </a:r>
                      <a:r>
                        <a:rPr lang="en-US" b="0" i="0" dirty="0" err="1">
                          <a:effectLst/>
                          <a:latin typeface="Aptos" panose="020B0004020202020204" pitchFamily="34" charset="0"/>
                        </a:rPr>
                        <a:t>ToRs</a:t>
                      </a:r>
                      <a:r>
                        <a:rPr lang="en-US" b="0" i="0" dirty="0">
                          <a:effectLst/>
                          <a:latin typeface="Aptos" panose="020B0004020202020204" pitchFamily="34" charset="0"/>
                        </a:rPr>
                        <a:t>, distribution/installation templates, sampling guidance (</a:t>
                      </a:r>
                      <a:r>
                        <a:rPr lang="en-US" b="1" i="0" dirty="0">
                          <a:effectLst/>
                          <a:latin typeface="Aptos" panose="020B0004020202020204" pitchFamily="34" charset="0"/>
                        </a:rPr>
                        <a:t>90/10</a:t>
                      </a:r>
                      <a:r>
                        <a:rPr lang="en-US" b="0" i="0" dirty="0">
                          <a:effectLst/>
                          <a:latin typeface="Aptos" panose="020B0004020202020204" pitchFamily="34" charset="0"/>
                        </a:rPr>
                        <a:t>)</a:t>
                      </a:r>
                    </a:p>
                    <a:p>
                      <a:pPr fontAlgn="t">
                        <a:lnSpc>
                          <a:spcPts val="1500"/>
                        </a:lnSpc>
                        <a:buFont typeface="Arial" panose="020B0604020202020204" pitchFamily="34" charset="0"/>
                        <a:buChar char="•"/>
                      </a:pPr>
                      <a:endParaRPr lang="en-US" b="0" i="0" dirty="0">
                        <a:effectLst/>
                        <a:latin typeface="Aptos" panose="020B0004020202020204" pitchFamily="34" charset="0"/>
                      </a:endParaRPr>
                    </a:p>
                    <a:p>
                      <a:pPr fontAlgn="t">
                        <a:lnSpc>
                          <a:spcPts val="1500"/>
                        </a:lnSpc>
                        <a:buFont typeface="Arial" panose="020B0604020202020204" pitchFamily="34" charset="0"/>
                        <a:buChar char="•"/>
                      </a:pPr>
                      <a:endParaRPr lang="en-US" b="0" i="0" dirty="0">
                        <a:effectLst/>
                        <a:latin typeface="Aptos" panose="020B0004020202020204" pitchFamily="34" charset="0"/>
                      </a:endParaRPr>
                    </a:p>
                  </a:txBody>
                  <a:tcPr>
                    <a:lnL w="4763" cap="flat" cmpd="sng" algn="ctr">
                      <a:noFill/>
                      <a:prstDash val="solid"/>
                      <a:round/>
                      <a:headEnd type="none" w="med" len="med"/>
                      <a:tailEnd type="none" w="med" len="med"/>
                    </a:lnL>
                    <a:lnR w="4763" cap="flat" cmpd="sng" algn="ctr">
                      <a:noFill/>
                      <a:prstDash val="solid"/>
                      <a:round/>
                      <a:headEnd type="none" w="med" len="med"/>
                      <a:tailEnd type="none" w="med" len="med"/>
                    </a:lnR>
                    <a:lnT w="4763" cap="flat" cmpd="sng" algn="ctr">
                      <a:noFill/>
                      <a:prstDash val="solid"/>
                      <a:round/>
                      <a:headEnd type="none" w="med" len="med"/>
                      <a:tailEnd type="none" w="med" len="med"/>
                    </a:lnT>
                    <a:lnB w="4763"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44449502"/>
                  </a:ext>
                </a:extLst>
              </a:tr>
              <a:tr h="2082468">
                <a:tc>
                  <a:txBody>
                    <a:bodyPr/>
                    <a:lstStyle/>
                    <a:p>
                      <a:pPr fontAlgn="t">
                        <a:lnSpc>
                          <a:spcPts val="1500"/>
                        </a:lnSpc>
                        <a:buNone/>
                      </a:pPr>
                      <a:r>
                        <a:rPr lang="en-US" b="1" i="0" dirty="0">
                          <a:effectLst/>
                          <a:latin typeface="Aptos" panose="020B0004020202020204" pitchFamily="34" charset="0"/>
                        </a:rPr>
                        <a:t>Key roles (illustrative highlights)</a:t>
                      </a:r>
                    </a:p>
                    <a:p>
                      <a:pPr fontAlgn="t">
                        <a:lnSpc>
                          <a:spcPts val="1500"/>
                        </a:lnSpc>
                        <a:buNone/>
                      </a:pPr>
                      <a:endParaRPr lang="en-US" b="0" i="0" dirty="0">
                        <a:effectLst/>
                        <a:latin typeface="Aptos" panose="020B0004020202020204" pitchFamily="34" charset="0"/>
                      </a:endParaRPr>
                    </a:p>
                    <a:p>
                      <a:pPr marL="285750" indent="-285750" fontAlgn="t">
                        <a:lnSpc>
                          <a:spcPts val="1500"/>
                        </a:lnSpc>
                        <a:buFont typeface="Arial" panose="020B0604020202020204" pitchFamily="34" charset="0"/>
                        <a:buChar char="•"/>
                      </a:pPr>
                      <a:r>
                        <a:rPr lang="en-US" b="1" i="0" dirty="0">
                          <a:effectLst/>
                          <a:latin typeface="Aptos" panose="020B0004020202020204" pitchFamily="34" charset="0"/>
                        </a:rPr>
                        <a:t>Project Implementing Unit (PIU)</a:t>
                      </a:r>
                      <a:r>
                        <a:rPr lang="en-US" b="0" i="0" dirty="0">
                          <a:effectLst/>
                          <a:latin typeface="Aptos" panose="020B0004020202020204" pitchFamily="34" charset="0"/>
                        </a:rPr>
                        <a:t> — Owns the </a:t>
                      </a:r>
                      <a:r>
                        <a:rPr lang="en-US" b="1" i="0" dirty="0">
                          <a:effectLst/>
                          <a:latin typeface="Aptos" panose="020B0004020202020204" pitchFamily="34" charset="0"/>
                        </a:rPr>
                        <a:t>central MRV database</a:t>
                      </a:r>
                      <a:r>
                        <a:rPr lang="en-US" b="0" i="0" dirty="0">
                          <a:effectLst/>
                          <a:latin typeface="Aptos" panose="020B0004020202020204" pitchFamily="34" charset="0"/>
                        </a:rPr>
                        <a:t>, compiles </a:t>
                      </a:r>
                      <a:r>
                        <a:rPr lang="en-US" b="1" i="0" dirty="0">
                          <a:effectLst/>
                          <a:latin typeface="Aptos" panose="020B0004020202020204" pitchFamily="34" charset="0"/>
                        </a:rPr>
                        <a:t>AMR</a:t>
                      </a:r>
                      <a:r>
                        <a:rPr lang="en-US" b="0" i="0" dirty="0">
                          <a:effectLst/>
                          <a:latin typeface="Aptos" panose="020B0004020202020204" pitchFamily="34" charset="0"/>
                        </a:rPr>
                        <a:t>, conducts </a:t>
                      </a:r>
                      <a:r>
                        <a:rPr lang="en-US" b="1" i="0" dirty="0">
                          <a:effectLst/>
                          <a:latin typeface="Aptos" panose="020B0004020202020204" pitchFamily="34" charset="0"/>
                        </a:rPr>
                        <a:t>QA/QC oversight</a:t>
                      </a:r>
                      <a:r>
                        <a:rPr lang="en-US" b="0" i="0" dirty="0">
                          <a:effectLst/>
                          <a:latin typeface="Aptos" panose="020B0004020202020204" pitchFamily="34" charset="0"/>
                        </a:rPr>
                        <a:t>.</a:t>
                      </a:r>
                    </a:p>
                    <a:p>
                      <a:pPr marL="285750" indent="-285750" fontAlgn="t">
                        <a:lnSpc>
                          <a:spcPts val="1500"/>
                        </a:lnSpc>
                        <a:buFont typeface="Arial" panose="020B0604020202020204" pitchFamily="34" charset="0"/>
                        <a:buChar char="•"/>
                      </a:pPr>
                      <a:endParaRPr lang="en-US" b="1" i="0" dirty="0">
                        <a:effectLst/>
                        <a:latin typeface="Aptos" panose="020B0004020202020204" pitchFamily="34" charset="0"/>
                      </a:endParaRPr>
                    </a:p>
                    <a:p>
                      <a:pPr marL="285750" indent="-285750" fontAlgn="t">
                        <a:lnSpc>
                          <a:spcPts val="1500"/>
                        </a:lnSpc>
                        <a:buFont typeface="Arial" panose="020B0604020202020204" pitchFamily="34" charset="0"/>
                        <a:buChar char="•"/>
                      </a:pPr>
                      <a:r>
                        <a:rPr lang="en-US" b="1" i="0" dirty="0">
                          <a:effectLst/>
                          <a:latin typeface="Aptos" panose="020B0004020202020204" pitchFamily="34" charset="0"/>
                        </a:rPr>
                        <a:t>Participating Organizations (POs)</a:t>
                      </a:r>
                      <a:r>
                        <a:rPr lang="en-US" b="0" i="0" dirty="0">
                          <a:effectLst/>
                          <a:latin typeface="Aptos" panose="020B0004020202020204" pitchFamily="34" charset="0"/>
                        </a:rPr>
                        <a:t> — </a:t>
                      </a:r>
                      <a:r>
                        <a:rPr lang="en-US" b="1" i="0" dirty="0">
                          <a:effectLst/>
                          <a:latin typeface="Aptos" panose="020B0004020202020204" pitchFamily="34" charset="0"/>
                        </a:rPr>
                        <a:t>Primary data collection</a:t>
                      </a:r>
                      <a:r>
                        <a:rPr lang="en-US" b="0" i="0" dirty="0">
                          <a:effectLst/>
                          <a:latin typeface="Aptos" panose="020B0004020202020204" pitchFamily="34" charset="0"/>
                        </a:rPr>
                        <a:t> (installations, IDs, </a:t>
                      </a:r>
                      <a:r>
                        <a:rPr lang="en-US" b="0" i="0" dirty="0" err="1">
                          <a:effectLst/>
                          <a:latin typeface="Aptos" panose="020B0004020202020204" pitchFamily="34" charset="0"/>
                        </a:rPr>
                        <a:t>PAYGo</a:t>
                      </a:r>
                      <a:r>
                        <a:rPr lang="en-US" b="0" i="0" dirty="0">
                          <a:effectLst/>
                          <a:latin typeface="Aptos" panose="020B0004020202020204" pitchFamily="34" charset="0"/>
                        </a:rPr>
                        <a:t>/meter logs, surveys) and completeness.</a:t>
                      </a:r>
                    </a:p>
                    <a:p>
                      <a:pPr marL="285750" indent="-285750" fontAlgn="t">
                        <a:lnSpc>
                          <a:spcPts val="1500"/>
                        </a:lnSpc>
                        <a:buFont typeface="Arial" panose="020B0604020202020204" pitchFamily="34" charset="0"/>
                        <a:buChar char="•"/>
                      </a:pPr>
                      <a:endParaRPr lang="en-US" b="1" i="0" dirty="0">
                        <a:effectLst/>
                        <a:latin typeface="Aptos" panose="020B0004020202020204" pitchFamily="34" charset="0"/>
                      </a:endParaRPr>
                    </a:p>
                    <a:p>
                      <a:pPr marL="285750" indent="-285750" fontAlgn="t">
                        <a:lnSpc>
                          <a:spcPts val="1500"/>
                        </a:lnSpc>
                        <a:buFont typeface="Arial" panose="020B0604020202020204" pitchFamily="34" charset="0"/>
                        <a:buChar char="•"/>
                      </a:pPr>
                      <a:r>
                        <a:rPr lang="en-US" b="1" i="0" dirty="0">
                          <a:effectLst/>
                          <a:latin typeface="Aptos" panose="020B0004020202020204" pitchFamily="34" charset="0"/>
                        </a:rPr>
                        <a:t>Utilities/Operators</a:t>
                      </a:r>
                      <a:r>
                        <a:rPr lang="en-US" b="0" i="0" dirty="0">
                          <a:effectLst/>
                          <a:latin typeface="Aptos" panose="020B0004020202020204" pitchFamily="34" charset="0"/>
                        </a:rPr>
                        <a:t> — New connections, </a:t>
                      </a:r>
                      <a:r>
                        <a:rPr lang="en-US" b="1" i="0" dirty="0">
                          <a:effectLst/>
                          <a:latin typeface="Aptos" panose="020B0004020202020204" pitchFamily="34" charset="0"/>
                        </a:rPr>
                        <a:t>billing/consumption</a:t>
                      </a:r>
                      <a:r>
                        <a:rPr lang="en-US" b="0" i="0" dirty="0">
                          <a:effectLst/>
                          <a:latin typeface="Aptos" panose="020B0004020202020204" pitchFamily="34" charset="0"/>
                        </a:rPr>
                        <a:t> data, uptime logs.</a:t>
                      </a:r>
                    </a:p>
                    <a:p>
                      <a:pPr marL="285750" indent="-285750" fontAlgn="t">
                        <a:lnSpc>
                          <a:spcPts val="1500"/>
                        </a:lnSpc>
                        <a:buFont typeface="Arial" panose="020B0604020202020204" pitchFamily="34" charset="0"/>
                        <a:buChar char="•"/>
                      </a:pPr>
                      <a:endParaRPr lang="en-US" b="1" i="0" dirty="0">
                        <a:effectLst/>
                        <a:latin typeface="Aptos" panose="020B0004020202020204" pitchFamily="34" charset="0"/>
                      </a:endParaRPr>
                    </a:p>
                    <a:p>
                      <a:pPr marL="285750" indent="-285750" fontAlgn="t">
                        <a:lnSpc>
                          <a:spcPts val="1500"/>
                        </a:lnSpc>
                        <a:buFont typeface="Arial" panose="020B0604020202020204" pitchFamily="34" charset="0"/>
                        <a:buChar char="•"/>
                      </a:pPr>
                      <a:r>
                        <a:rPr lang="en-US" b="1" i="0" dirty="0">
                          <a:effectLst/>
                          <a:latin typeface="Aptos" panose="020B0004020202020204" pitchFamily="34" charset="0"/>
                        </a:rPr>
                        <a:t>Independent Verification Agent (IVA)/VVB</a:t>
                      </a:r>
                      <a:r>
                        <a:rPr lang="en-US" b="0" i="0" dirty="0">
                          <a:effectLst/>
                          <a:latin typeface="Aptos" panose="020B0004020202020204" pitchFamily="34" charset="0"/>
                        </a:rPr>
                        <a:t> — Desk/phone/field checks; statistical sampling (e.g., </a:t>
                      </a:r>
                      <a:r>
                        <a:rPr lang="en-US" b="1" i="0" dirty="0">
                          <a:effectLst/>
                          <a:latin typeface="Aptos" panose="020B0004020202020204" pitchFamily="34" charset="0"/>
                        </a:rPr>
                        <a:t>90/10</a:t>
                      </a:r>
                      <a:r>
                        <a:rPr lang="en-US" b="0" i="0" dirty="0">
                          <a:effectLst/>
                          <a:latin typeface="Aptos" panose="020B0004020202020204" pitchFamily="34" charset="0"/>
                        </a:rPr>
                        <a:t>) and real time monitoring.</a:t>
                      </a:r>
                    </a:p>
                    <a:p>
                      <a:pPr fontAlgn="t">
                        <a:lnSpc>
                          <a:spcPts val="1500"/>
                        </a:lnSpc>
                        <a:buFont typeface="Arial" panose="020B0604020202020204" pitchFamily="34" charset="0"/>
                        <a:buNone/>
                      </a:pPr>
                      <a:endParaRPr lang="en-US" b="0" i="0" dirty="0">
                        <a:effectLst/>
                        <a:latin typeface="Aptos" panose="020B0004020202020204" pitchFamily="34" charset="0"/>
                      </a:endParaRPr>
                    </a:p>
                  </a:txBody>
                  <a:tcPr>
                    <a:lnL w="12700" cmpd="sng">
                      <a:noFill/>
                      <a:prstDash val="solid"/>
                    </a:lnL>
                    <a:lnR w="12700" cmpd="sng">
                      <a:noFill/>
                      <a:prstDash val="solid"/>
                    </a:lnR>
                    <a:lnT w="4763" cap="flat" cmpd="sng" algn="ctr">
                      <a:noFill/>
                      <a:prstDash val="solid"/>
                      <a:round/>
                      <a:headEnd type="none" w="med" len="med"/>
                      <a:tailEnd type="none" w="med" len="med"/>
                    </a:lnT>
                    <a:lnB w="4763"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99095997"/>
                  </a:ext>
                </a:extLst>
              </a:tr>
              <a:tr h="377558">
                <a:tc>
                  <a:txBody>
                    <a:bodyPr/>
                    <a:lstStyle/>
                    <a:p>
                      <a:endParaRPr lang="en-US" dirty="0">
                        <a:latin typeface="Aptos" panose="020B0004020202020204" pitchFamily="34" charset="0"/>
                      </a:endParaRPr>
                    </a:p>
                  </a:txBody>
                  <a:tcPr>
                    <a:lnL w="12700" cmpd="sng">
                      <a:noFill/>
                      <a:prstDash val="solid"/>
                    </a:lnL>
                    <a:lnR w="12700" cmpd="sng">
                      <a:noFill/>
                      <a:prstDash val="solid"/>
                    </a:lnR>
                    <a:lnT w="4763"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2694558002"/>
                  </a:ext>
                </a:extLst>
              </a:tr>
            </a:tbl>
          </a:graphicData>
        </a:graphic>
      </p:graphicFrame>
      <p:sp>
        <p:nvSpPr>
          <p:cNvPr id="7" name="TextBox 6">
            <a:extLst>
              <a:ext uri="{FF2B5EF4-FFF2-40B4-BE49-F238E27FC236}">
                <a16:creationId xmlns:a16="http://schemas.microsoft.com/office/drawing/2014/main" id="{5260DEBD-2844-B70E-C049-BEF6D99DBE61}"/>
              </a:ext>
            </a:extLst>
          </p:cNvPr>
          <p:cNvSpPr txBox="1"/>
          <p:nvPr/>
        </p:nvSpPr>
        <p:spPr>
          <a:xfrm>
            <a:off x="4296697" y="6172336"/>
            <a:ext cx="5329084"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09308A82-1D3C-2A52-9DA1-0A659805BB7B}"/>
              </a:ext>
            </a:extLst>
          </p:cNvPr>
          <p:cNvSpPr/>
          <p:nvPr/>
        </p:nvSpPr>
        <p:spPr>
          <a:xfrm>
            <a:off x="11255188" y="6172336"/>
            <a:ext cx="65890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white sign with white text&#10;&#10;AI-generated content may be incorrect.">
            <a:extLst>
              <a:ext uri="{FF2B5EF4-FFF2-40B4-BE49-F238E27FC236}">
                <a16:creationId xmlns:a16="http://schemas.microsoft.com/office/drawing/2014/main" id="{2B709343-67B6-BFCD-9777-7D816EDA24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Tree>
    <p:extLst>
      <p:ext uri="{BB962C8B-B14F-4D97-AF65-F5344CB8AC3E}">
        <p14:creationId xmlns:p14="http://schemas.microsoft.com/office/powerpoint/2010/main" val="3991707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0DB271B-687D-DF6E-7976-6496129CD8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F9C5FB-1CA0-9A38-CD91-AE2C8F7AA7C0}"/>
              </a:ext>
            </a:extLst>
          </p:cNvPr>
          <p:cNvSpPr>
            <a:spLocks noGrp="1"/>
          </p:cNvSpPr>
          <p:nvPr>
            <p:ph type="title"/>
          </p:nvPr>
        </p:nvSpPr>
        <p:spPr>
          <a:xfrm>
            <a:off x="414506" y="204073"/>
            <a:ext cx="10515600" cy="1325563"/>
          </a:xfrm>
        </p:spPr>
        <p:txBody>
          <a:bodyPr/>
          <a:lstStyle/>
          <a:p>
            <a:r>
              <a:rPr lang="en-US" dirty="0">
                <a:solidFill>
                  <a:srgbClr val="002060"/>
                </a:solidFill>
                <a:latin typeface="Aptos SemiBold" panose="020B0004020202020204" pitchFamily="34" charset="0"/>
              </a:rPr>
              <a:t>Data To Collect (Examples for Two Technologies)</a:t>
            </a:r>
          </a:p>
        </p:txBody>
      </p:sp>
      <p:graphicFrame>
        <p:nvGraphicFramePr>
          <p:cNvPr id="6" name="Content Placeholder 5">
            <a:extLst>
              <a:ext uri="{FF2B5EF4-FFF2-40B4-BE49-F238E27FC236}">
                <a16:creationId xmlns:a16="http://schemas.microsoft.com/office/drawing/2014/main" id="{B98D0BF0-3A9D-5463-4A12-B9D19BBC9264}"/>
              </a:ext>
            </a:extLst>
          </p:cNvPr>
          <p:cNvGraphicFramePr>
            <a:graphicFrameLocks noGrp="1"/>
          </p:cNvGraphicFramePr>
          <p:nvPr>
            <p:ph idx="1"/>
            <p:extLst>
              <p:ext uri="{D42A27DB-BD31-4B8C-83A1-F6EECF244321}">
                <p14:modId xmlns:p14="http://schemas.microsoft.com/office/powerpoint/2010/main" val="3266103885"/>
              </p:ext>
            </p:extLst>
          </p:nvPr>
        </p:nvGraphicFramePr>
        <p:xfrm>
          <a:off x="315894" y="1436132"/>
          <a:ext cx="10939294" cy="5276315"/>
        </p:xfrm>
        <a:graphic>
          <a:graphicData uri="http://schemas.openxmlformats.org/drawingml/2006/table">
            <a:tbl>
              <a:tblPr/>
              <a:tblGrid>
                <a:gridCol w="10939294">
                  <a:extLst>
                    <a:ext uri="{9D8B030D-6E8A-4147-A177-3AD203B41FA5}">
                      <a16:colId xmlns:a16="http://schemas.microsoft.com/office/drawing/2014/main" val="2297242439"/>
                    </a:ext>
                  </a:extLst>
                </a:gridCol>
              </a:tblGrid>
              <a:tr h="3677595">
                <a:tc>
                  <a:txBody>
                    <a:bodyPr/>
                    <a:lstStyle/>
                    <a:p>
                      <a:pPr marL="342900" indent="-342900" fontAlgn="t">
                        <a:lnSpc>
                          <a:spcPts val="1500"/>
                        </a:lnSpc>
                        <a:buAutoNum type="alphaUcPeriod"/>
                      </a:pPr>
                      <a:r>
                        <a:rPr lang="en-US" b="1" i="0" dirty="0">
                          <a:effectLst/>
                          <a:latin typeface="Aptos" panose="020B0004020202020204" pitchFamily="34" charset="0"/>
                        </a:rPr>
                        <a:t>Grid Extension</a:t>
                      </a:r>
                    </a:p>
                    <a:p>
                      <a:pPr marL="342900" indent="-342900" fontAlgn="t">
                        <a:lnSpc>
                          <a:spcPts val="1500"/>
                        </a:lnSpc>
                        <a:buAutoNum type="alphaUcPeriod"/>
                      </a:pPr>
                      <a:endParaRPr lang="en-US" b="0" i="0" dirty="0">
                        <a:effectLst/>
                        <a:latin typeface="Aptos" panose="020B0004020202020204" pitchFamily="34" charset="0"/>
                      </a:endParaRPr>
                    </a:p>
                    <a:p>
                      <a:pPr marL="285750" indent="-285750" fontAlgn="t">
                        <a:lnSpc>
                          <a:spcPts val="1500"/>
                        </a:lnSpc>
                        <a:buFont typeface="Arial" panose="020B0604020202020204" pitchFamily="34" charset="0"/>
                        <a:buChar char="•"/>
                      </a:pPr>
                      <a:r>
                        <a:rPr lang="en-US" b="1" i="0" dirty="0">
                          <a:effectLst/>
                          <a:latin typeface="Aptos" panose="020B0004020202020204" pitchFamily="34" charset="0"/>
                        </a:rPr>
                        <a:t>Baseline</a:t>
                      </a:r>
                      <a:r>
                        <a:rPr lang="en-US" b="0" i="0" dirty="0">
                          <a:effectLst/>
                          <a:latin typeface="Aptos" panose="020B0004020202020204" pitchFamily="34" charset="0"/>
                        </a:rPr>
                        <a:t>: Pre‑connection energy situation (none/diesel/mini-grid) — one‑time survey or official studies.</a:t>
                      </a:r>
                    </a:p>
                    <a:p>
                      <a:pPr marL="285750" indent="-285750" fontAlgn="t">
                        <a:lnSpc>
                          <a:spcPts val="1500"/>
                        </a:lnSpc>
                        <a:buFont typeface="Arial" panose="020B0604020202020204" pitchFamily="34" charset="0"/>
                        <a:buChar char="•"/>
                      </a:pPr>
                      <a:endParaRPr lang="en-US" b="1" i="0" dirty="0">
                        <a:effectLst/>
                        <a:latin typeface="Aptos" panose="020B0004020202020204" pitchFamily="34" charset="0"/>
                      </a:endParaRPr>
                    </a:p>
                    <a:p>
                      <a:pPr marL="285750" indent="-285750" fontAlgn="t">
                        <a:lnSpc>
                          <a:spcPts val="1500"/>
                        </a:lnSpc>
                        <a:buFont typeface="Arial" panose="020B0604020202020204" pitchFamily="34" charset="0"/>
                        <a:buChar char="•"/>
                      </a:pPr>
                      <a:r>
                        <a:rPr lang="en-US" b="1" i="0" dirty="0">
                          <a:effectLst/>
                          <a:latin typeface="Aptos" panose="020B0004020202020204" pitchFamily="34" charset="0"/>
                        </a:rPr>
                        <a:t>Activity</a:t>
                      </a:r>
                      <a:r>
                        <a:rPr lang="en-US" b="0" i="0" dirty="0">
                          <a:effectLst/>
                          <a:latin typeface="Aptos" panose="020B0004020202020204" pitchFamily="34" charset="0"/>
                        </a:rPr>
                        <a:t>: </a:t>
                      </a:r>
                      <a:r>
                        <a:rPr lang="en-US" b="1" i="0" dirty="0">
                          <a:effectLst/>
                          <a:latin typeface="Aptos" panose="020B0004020202020204" pitchFamily="34" charset="0"/>
                        </a:rPr>
                        <a:t>Unique meter/connection ID (or GPS)</a:t>
                      </a:r>
                      <a:r>
                        <a:rPr lang="en-US" b="0" i="0" dirty="0">
                          <a:effectLst/>
                          <a:latin typeface="Aptos" panose="020B0004020202020204" pitchFamily="34" charset="0"/>
                        </a:rPr>
                        <a:t>; connection type (HH/non‑HH); connection date; end‑user info; </a:t>
                      </a:r>
                      <a:r>
                        <a:rPr lang="en-US" b="1" i="0" dirty="0">
                          <a:effectLst/>
                          <a:latin typeface="Aptos" panose="020B0004020202020204" pitchFamily="34" charset="0"/>
                        </a:rPr>
                        <a:t>carbon waiver</a:t>
                      </a:r>
                      <a:r>
                        <a:rPr lang="en-US" b="0" i="0" dirty="0">
                          <a:effectLst/>
                          <a:latin typeface="Aptos" panose="020B0004020202020204" pitchFamily="34" charset="0"/>
                        </a:rPr>
                        <a:t> form.</a:t>
                      </a:r>
                    </a:p>
                    <a:p>
                      <a:pPr marL="285750" indent="-285750" fontAlgn="t">
                        <a:lnSpc>
                          <a:spcPts val="1500"/>
                        </a:lnSpc>
                        <a:buFont typeface="Arial" panose="020B0604020202020204" pitchFamily="34" charset="0"/>
                        <a:buChar char="•"/>
                      </a:pPr>
                      <a:endParaRPr lang="en-US" b="1" i="0" dirty="0">
                        <a:effectLst/>
                        <a:latin typeface="Aptos" panose="020B0004020202020204" pitchFamily="34" charset="0"/>
                      </a:endParaRPr>
                    </a:p>
                    <a:p>
                      <a:pPr marL="285750" indent="-285750" fontAlgn="t">
                        <a:lnSpc>
                          <a:spcPts val="1500"/>
                        </a:lnSpc>
                        <a:buFont typeface="Arial" panose="020B0604020202020204" pitchFamily="34" charset="0"/>
                        <a:buChar char="•"/>
                      </a:pPr>
                      <a:r>
                        <a:rPr lang="en-US" b="1" i="0" dirty="0">
                          <a:effectLst/>
                          <a:latin typeface="Aptos" panose="020B0004020202020204" pitchFamily="34" charset="0"/>
                        </a:rPr>
                        <a:t>Monitoring</a:t>
                      </a:r>
                      <a:r>
                        <a:rPr lang="en-US" b="0" i="0" dirty="0">
                          <a:effectLst/>
                          <a:latin typeface="Aptos" panose="020B0004020202020204" pitchFamily="34" charset="0"/>
                        </a:rPr>
                        <a:t>: </a:t>
                      </a:r>
                      <a:r>
                        <a:rPr lang="en-US" b="1" i="0" dirty="0">
                          <a:effectLst/>
                          <a:latin typeface="Aptos" panose="020B0004020202020204" pitchFamily="34" charset="0"/>
                        </a:rPr>
                        <a:t>Metered kWh per connection</a:t>
                      </a:r>
                      <a:r>
                        <a:rPr lang="en-US" b="0" i="0" dirty="0">
                          <a:effectLst/>
                          <a:latin typeface="Aptos" panose="020B0004020202020204" pitchFamily="34" charset="0"/>
                        </a:rPr>
                        <a:t> (monthly/annual); </a:t>
                      </a:r>
                      <a:r>
                        <a:rPr lang="en-US" b="1" i="0" dirty="0">
                          <a:effectLst/>
                          <a:latin typeface="Aptos" panose="020B0004020202020204" pitchFamily="34" charset="0"/>
                        </a:rPr>
                        <a:t>grid emission factor</a:t>
                      </a:r>
                      <a:r>
                        <a:rPr lang="en-US" b="0" i="0" dirty="0">
                          <a:effectLst/>
                          <a:latin typeface="Aptos" panose="020B0004020202020204" pitchFamily="34" charset="0"/>
                        </a:rPr>
                        <a:t> (annual); grid uptime (operator logs).</a:t>
                      </a:r>
                    </a:p>
                    <a:p>
                      <a:pPr marL="285750" indent="-285750" fontAlgn="t">
                        <a:lnSpc>
                          <a:spcPts val="1500"/>
                        </a:lnSpc>
                        <a:buFont typeface="Arial" panose="020B0604020202020204" pitchFamily="34" charset="0"/>
                        <a:buChar char="•"/>
                      </a:pPr>
                      <a:endParaRPr lang="en-US" b="0" i="1" dirty="0">
                        <a:effectLst/>
                        <a:latin typeface="Aptos" panose="020B0004020202020204" pitchFamily="34" charset="0"/>
                      </a:endParaRPr>
                    </a:p>
                    <a:p>
                      <a:pPr marL="285750" indent="-285750" fontAlgn="t">
                        <a:lnSpc>
                          <a:spcPts val="1500"/>
                        </a:lnSpc>
                        <a:buFont typeface="Arial" panose="020B0604020202020204" pitchFamily="34" charset="0"/>
                        <a:buChar char="•"/>
                      </a:pPr>
                      <a:r>
                        <a:rPr lang="en-US" b="0" i="1" dirty="0">
                          <a:effectLst/>
                          <a:latin typeface="Aptos" panose="020B0004020202020204" pitchFamily="34" charset="0"/>
                        </a:rPr>
                        <a:t>Method notes</a:t>
                      </a:r>
                      <a:r>
                        <a:rPr lang="en-US" b="0" i="0" dirty="0">
                          <a:effectLst/>
                          <a:latin typeface="Aptos" panose="020B0004020202020204" pitchFamily="34" charset="0"/>
                        </a:rPr>
                        <a:t>: Grid emission factor (EF) computed per UNFCCC </a:t>
                      </a:r>
                      <a:r>
                        <a:rPr lang="en-US" b="1" i="0" dirty="0">
                          <a:effectLst/>
                          <a:latin typeface="Aptos" panose="020B0004020202020204" pitchFamily="34" charset="0"/>
                        </a:rPr>
                        <a:t>grid tool</a:t>
                      </a:r>
                      <a:r>
                        <a:rPr lang="en-US" b="0" i="0" dirty="0">
                          <a:effectLst/>
                          <a:latin typeface="Aptos" panose="020B0004020202020204" pitchFamily="34" charset="0"/>
                        </a:rPr>
                        <a:t> or country data; ensure consistent EF source &amp; year.</a:t>
                      </a:r>
                    </a:p>
                    <a:p>
                      <a:pPr fontAlgn="t">
                        <a:lnSpc>
                          <a:spcPts val="1500"/>
                        </a:lnSpc>
                        <a:buFont typeface="Arial" panose="020B0604020202020204" pitchFamily="34" charset="0"/>
                        <a:buChar char="•"/>
                      </a:pPr>
                      <a:endParaRPr lang="en-US" b="0" i="0" dirty="0">
                        <a:effectLst/>
                        <a:latin typeface="Aptos" panose="020B0004020202020204" pitchFamily="34" charset="0"/>
                      </a:endParaRPr>
                    </a:p>
                    <a:p>
                      <a:pPr fontAlgn="t">
                        <a:lnSpc>
                          <a:spcPts val="1500"/>
                        </a:lnSpc>
                        <a:buNone/>
                      </a:pPr>
                      <a:r>
                        <a:rPr lang="en-US" b="1" i="0" dirty="0">
                          <a:effectLst/>
                          <a:latin typeface="Aptos" panose="020B0004020202020204" pitchFamily="34" charset="0"/>
                        </a:rPr>
                        <a:t>B. Improved Biomass Cookstoves</a:t>
                      </a:r>
                    </a:p>
                    <a:p>
                      <a:pPr fontAlgn="t">
                        <a:lnSpc>
                          <a:spcPts val="1500"/>
                        </a:lnSpc>
                        <a:buNone/>
                      </a:pPr>
                      <a:endParaRPr lang="en-US" b="0" i="0" dirty="0">
                        <a:effectLst/>
                        <a:latin typeface="Aptos" panose="020B0004020202020204" pitchFamily="34" charset="0"/>
                      </a:endParaRPr>
                    </a:p>
                    <a:p>
                      <a:pPr marL="285750" indent="-285750" fontAlgn="t">
                        <a:lnSpc>
                          <a:spcPts val="1500"/>
                        </a:lnSpc>
                        <a:buFont typeface="Arial" panose="020B0604020202020204" pitchFamily="34" charset="0"/>
                        <a:buChar char="•"/>
                      </a:pPr>
                      <a:r>
                        <a:rPr lang="en-US" b="1" i="0" dirty="0">
                          <a:effectLst/>
                          <a:latin typeface="Aptos" panose="020B0004020202020204" pitchFamily="34" charset="0"/>
                        </a:rPr>
                        <a:t>Baseline</a:t>
                      </a:r>
                      <a:r>
                        <a:rPr lang="en-US" b="0" i="0" dirty="0">
                          <a:effectLst/>
                          <a:latin typeface="Aptos" panose="020B0004020202020204" pitchFamily="34" charset="0"/>
                        </a:rPr>
                        <a:t>: Fuel use and cooking patterns (surveys/official reports/</a:t>
                      </a:r>
                      <a:r>
                        <a:rPr lang="en-US" b="1" i="0" dirty="0">
                          <a:effectLst/>
                          <a:latin typeface="Aptos" panose="020B0004020202020204" pitchFamily="34" charset="0"/>
                        </a:rPr>
                        <a:t>Kitchen Performance Test-KPT</a:t>
                      </a:r>
                      <a:r>
                        <a:rPr lang="en-US" b="0" i="0" dirty="0">
                          <a:effectLst/>
                          <a:latin typeface="Aptos" panose="020B0004020202020204" pitchFamily="34" charset="0"/>
                        </a:rPr>
                        <a:t>) and HH size.</a:t>
                      </a:r>
                    </a:p>
                    <a:p>
                      <a:pPr marL="285750" indent="-285750" fontAlgn="t">
                        <a:lnSpc>
                          <a:spcPts val="1500"/>
                        </a:lnSpc>
                        <a:buFont typeface="Arial" panose="020B0604020202020204" pitchFamily="34" charset="0"/>
                        <a:buChar char="•"/>
                      </a:pPr>
                      <a:endParaRPr lang="en-US" b="1" i="0" dirty="0">
                        <a:effectLst/>
                        <a:latin typeface="Aptos" panose="020B0004020202020204" pitchFamily="34" charset="0"/>
                      </a:endParaRPr>
                    </a:p>
                    <a:p>
                      <a:pPr marL="285750" indent="-285750" fontAlgn="t">
                        <a:lnSpc>
                          <a:spcPts val="1500"/>
                        </a:lnSpc>
                        <a:buFont typeface="Arial" panose="020B0604020202020204" pitchFamily="34" charset="0"/>
                        <a:buChar char="•"/>
                      </a:pPr>
                      <a:r>
                        <a:rPr lang="en-US" b="1" i="0" dirty="0">
                          <a:effectLst/>
                          <a:latin typeface="Aptos" panose="020B0004020202020204" pitchFamily="34" charset="0"/>
                        </a:rPr>
                        <a:t>Activity</a:t>
                      </a:r>
                      <a:r>
                        <a:rPr lang="en-US" b="0" i="0" dirty="0">
                          <a:effectLst/>
                          <a:latin typeface="Aptos" panose="020B0004020202020204" pitchFamily="34" charset="0"/>
                        </a:rPr>
                        <a:t>: Stove model, </a:t>
                      </a:r>
                      <a:r>
                        <a:rPr lang="en-US" b="1" i="0" dirty="0">
                          <a:effectLst/>
                          <a:latin typeface="Aptos" panose="020B0004020202020204" pitchFamily="34" charset="0"/>
                        </a:rPr>
                        <a:t>unique ID</a:t>
                      </a:r>
                      <a:r>
                        <a:rPr lang="en-US" b="0" i="0" dirty="0">
                          <a:effectLst/>
                          <a:latin typeface="Aptos" panose="020B0004020202020204" pitchFamily="34" charset="0"/>
                        </a:rPr>
                        <a:t>, distribution/installation dates, end‑user info, </a:t>
                      </a:r>
                      <a:r>
                        <a:rPr lang="en-US" b="1" i="0" dirty="0">
                          <a:effectLst/>
                          <a:latin typeface="Aptos" panose="020B0004020202020204" pitchFamily="34" charset="0"/>
                        </a:rPr>
                        <a:t>carbon waiver</a:t>
                      </a:r>
                      <a:r>
                        <a:rPr lang="en-US" b="0" i="0" dirty="0">
                          <a:effectLst/>
                          <a:latin typeface="Aptos" panose="020B0004020202020204" pitchFamily="34" charset="0"/>
                        </a:rPr>
                        <a:t>.</a:t>
                      </a:r>
                    </a:p>
                    <a:p>
                      <a:pPr marL="285750" indent="-285750" fontAlgn="t">
                        <a:lnSpc>
                          <a:spcPts val="1500"/>
                        </a:lnSpc>
                        <a:buFont typeface="Arial" panose="020B0604020202020204" pitchFamily="34" charset="0"/>
                        <a:buChar char="•"/>
                      </a:pPr>
                      <a:endParaRPr lang="en-US" b="1" i="0" dirty="0">
                        <a:effectLst/>
                        <a:latin typeface="Aptos" panose="020B0004020202020204" pitchFamily="34" charset="0"/>
                      </a:endParaRPr>
                    </a:p>
                    <a:p>
                      <a:pPr marL="285750" indent="-285750" fontAlgn="t">
                        <a:lnSpc>
                          <a:spcPts val="1500"/>
                        </a:lnSpc>
                        <a:buFont typeface="Arial" panose="020B0604020202020204" pitchFamily="34" charset="0"/>
                        <a:buChar char="•"/>
                      </a:pPr>
                      <a:r>
                        <a:rPr lang="en-US" b="1" i="0" dirty="0">
                          <a:effectLst/>
                          <a:latin typeface="Aptos" panose="020B0004020202020204" pitchFamily="34" charset="0"/>
                        </a:rPr>
                        <a:t>Monitoring</a:t>
                      </a:r>
                      <a:r>
                        <a:rPr lang="en-US" b="0" i="0" dirty="0">
                          <a:effectLst/>
                          <a:latin typeface="Aptos" panose="020B0004020202020204" pitchFamily="34" charset="0"/>
                        </a:rPr>
                        <a:t>: </a:t>
                      </a:r>
                      <a:r>
                        <a:rPr lang="en-US" b="1" i="0" dirty="0">
                          <a:effectLst/>
                          <a:latin typeface="Aptos" panose="020B0004020202020204" pitchFamily="34" charset="0"/>
                        </a:rPr>
                        <a:t>Usage/stacking</a:t>
                      </a:r>
                      <a:r>
                        <a:rPr lang="en-US" b="0" i="0" dirty="0">
                          <a:effectLst/>
                          <a:latin typeface="Aptos" panose="020B0004020202020204" pitchFamily="34" charset="0"/>
                        </a:rPr>
                        <a:t> (surveys, optionally stove use monitors - </a:t>
                      </a:r>
                      <a:r>
                        <a:rPr lang="en-US" b="1" i="0" dirty="0">
                          <a:effectLst/>
                          <a:latin typeface="Aptos" panose="020B0004020202020204" pitchFamily="34" charset="0"/>
                        </a:rPr>
                        <a:t>SUMs</a:t>
                      </a:r>
                      <a:r>
                        <a:rPr lang="en-US" b="0" i="0" dirty="0">
                          <a:effectLst/>
                          <a:latin typeface="Aptos" panose="020B0004020202020204" pitchFamily="34" charset="0"/>
                        </a:rPr>
                        <a:t>), </a:t>
                      </a:r>
                      <a:r>
                        <a:rPr lang="en-US" b="1" i="0" dirty="0">
                          <a:effectLst/>
                          <a:latin typeface="Aptos" panose="020B0004020202020204" pitchFamily="34" charset="0"/>
                        </a:rPr>
                        <a:t>fuel consumption</a:t>
                      </a:r>
                      <a:r>
                        <a:rPr lang="en-US" b="0" i="0" dirty="0">
                          <a:effectLst/>
                          <a:latin typeface="Aptos" panose="020B0004020202020204" pitchFamily="34" charset="0"/>
                        </a:rPr>
                        <a:t> (KPT), HH size updates.</a:t>
                      </a:r>
                      <a:br>
                        <a:rPr lang="en-US" b="0" i="0" dirty="0">
                          <a:effectLst/>
                          <a:latin typeface="Aptos" panose="020B0004020202020204" pitchFamily="34" charset="0"/>
                        </a:rPr>
                      </a:br>
                      <a:endParaRPr lang="en-US" b="0" i="0" dirty="0">
                        <a:effectLst/>
                        <a:latin typeface="Aptos" panose="020B0004020202020204" pitchFamily="34" charset="0"/>
                      </a:endParaRPr>
                    </a:p>
                    <a:p>
                      <a:pPr marL="285750" indent="-285750" fontAlgn="t">
                        <a:lnSpc>
                          <a:spcPts val="1500"/>
                        </a:lnSpc>
                        <a:buFont typeface="Arial" panose="020B0604020202020204" pitchFamily="34" charset="0"/>
                        <a:buChar char="•"/>
                      </a:pPr>
                      <a:r>
                        <a:rPr lang="en-US" b="0" i="1" dirty="0">
                          <a:effectLst/>
                          <a:latin typeface="Aptos" panose="020B0004020202020204" pitchFamily="34" charset="0"/>
                        </a:rPr>
                        <a:t>Method notes</a:t>
                      </a:r>
                      <a:r>
                        <a:rPr lang="en-US" b="0" i="0" dirty="0">
                          <a:effectLst/>
                          <a:latin typeface="Aptos" panose="020B0004020202020204" pitchFamily="34" charset="0"/>
                        </a:rPr>
                        <a:t>: Favor </a:t>
                      </a:r>
                      <a:r>
                        <a:rPr lang="en-US" b="1" i="0" dirty="0">
                          <a:effectLst/>
                          <a:latin typeface="Aptos" panose="020B0004020202020204" pitchFamily="34" charset="0"/>
                        </a:rPr>
                        <a:t>direct measurement</a:t>
                      </a:r>
                      <a:r>
                        <a:rPr lang="en-US" b="0" i="0" dirty="0">
                          <a:effectLst/>
                          <a:latin typeface="Aptos" panose="020B0004020202020204" pitchFamily="34" charset="0"/>
                        </a:rPr>
                        <a:t> where feasible (SUMs, metered fuel/energy). </a:t>
                      </a:r>
                      <a:r>
                        <a:rPr lang="en-US" b="1" i="0" dirty="0">
                          <a:effectLst/>
                          <a:latin typeface="Aptos" panose="020B0004020202020204" pitchFamily="34" charset="0"/>
                        </a:rPr>
                        <a:t>KPT v4.0</a:t>
                      </a:r>
                      <a:r>
                        <a:rPr lang="en-US" b="0" i="0" dirty="0">
                          <a:effectLst/>
                          <a:latin typeface="Aptos" panose="020B0004020202020204" pitchFamily="34" charset="0"/>
                        </a:rPr>
                        <a:t> provides field protocol; </a:t>
                      </a:r>
                      <a:r>
                        <a:rPr lang="en-US" b="1" i="0" dirty="0">
                          <a:effectLst/>
                          <a:latin typeface="Aptos" panose="020B0004020202020204" pitchFamily="34" charset="0"/>
                        </a:rPr>
                        <a:t>SUMs</a:t>
                      </a:r>
                      <a:r>
                        <a:rPr lang="en-US" b="0" i="0" dirty="0">
                          <a:effectLst/>
                          <a:latin typeface="Aptos" panose="020B0004020202020204" pitchFamily="34" charset="0"/>
                        </a:rPr>
                        <a:t> provide objective usage and stacking evidence.</a:t>
                      </a:r>
                    </a:p>
                  </a:txBody>
                  <a:tcPr>
                    <a:lnL w="4763" cap="flat" cmpd="sng" algn="ctr">
                      <a:noFill/>
                      <a:prstDash val="solid"/>
                      <a:round/>
                      <a:headEnd type="none" w="med" len="med"/>
                      <a:tailEnd type="none" w="med" len="med"/>
                    </a:lnL>
                    <a:lnR w="4763" cap="flat" cmpd="sng" algn="ctr">
                      <a:noFill/>
                      <a:prstDash val="solid"/>
                      <a:round/>
                      <a:headEnd type="none" w="med" len="med"/>
                      <a:tailEnd type="none" w="med" len="med"/>
                    </a:lnR>
                    <a:lnT w="4763" cap="flat" cmpd="sng" algn="ctr">
                      <a:noFill/>
                      <a:prstDash val="solid"/>
                      <a:round/>
                      <a:headEnd type="none" w="med" len="med"/>
                      <a:tailEnd type="none" w="med" len="med"/>
                    </a:lnT>
                    <a:lnB w="4763"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8040707"/>
                  </a:ext>
                </a:extLst>
              </a:tr>
              <a:tr h="401420">
                <a:tc>
                  <a:txBody>
                    <a:bodyPr/>
                    <a:lstStyle/>
                    <a:p>
                      <a:endParaRPr lang="en-US" dirty="0">
                        <a:latin typeface="Aptos" panose="020B0004020202020204" pitchFamily="34" charset="0"/>
                      </a:endParaRPr>
                    </a:p>
                  </a:txBody>
                  <a:tcPr>
                    <a:lnL w="12700" cmpd="sng">
                      <a:noFill/>
                      <a:prstDash val="solid"/>
                    </a:lnL>
                    <a:lnR w="12700" cmpd="sng">
                      <a:noFill/>
                      <a:prstDash val="solid"/>
                    </a:lnR>
                    <a:lnT w="4763"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816877834"/>
                  </a:ext>
                </a:extLst>
              </a:tr>
            </a:tbl>
          </a:graphicData>
        </a:graphic>
      </p:graphicFrame>
      <p:sp>
        <p:nvSpPr>
          <p:cNvPr id="7" name="TextBox 6">
            <a:extLst>
              <a:ext uri="{FF2B5EF4-FFF2-40B4-BE49-F238E27FC236}">
                <a16:creationId xmlns:a16="http://schemas.microsoft.com/office/drawing/2014/main" id="{445BAAEF-B41C-769C-BAF8-0DF66452DCC9}"/>
              </a:ext>
            </a:extLst>
          </p:cNvPr>
          <p:cNvSpPr txBox="1"/>
          <p:nvPr/>
        </p:nvSpPr>
        <p:spPr>
          <a:xfrm>
            <a:off x="6307847" y="6457890"/>
            <a:ext cx="5329084" cy="400110"/>
          </a:xfrm>
          <a:prstGeom prst="rect">
            <a:avLst/>
          </a:prstGeom>
          <a:noFill/>
        </p:spPr>
        <p:txBody>
          <a:bodyPr wrap="square">
            <a:spAutoFit/>
          </a:bodyPr>
          <a:lstStyle/>
          <a:p>
            <a:r>
              <a:rPr lang="en-US" sz="2000" b="1" i="1" dirty="0">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1A47E0BD-4BE9-0A15-4D77-A21787691237}"/>
              </a:ext>
            </a:extLst>
          </p:cNvPr>
          <p:cNvSpPr/>
          <p:nvPr/>
        </p:nvSpPr>
        <p:spPr>
          <a:xfrm>
            <a:off x="11255188" y="6172336"/>
            <a:ext cx="65890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white sign with white text&#10;&#10;AI-generated content may be incorrect.">
            <a:extLst>
              <a:ext uri="{FF2B5EF4-FFF2-40B4-BE49-F238E27FC236}">
                <a16:creationId xmlns:a16="http://schemas.microsoft.com/office/drawing/2014/main" id="{9BD7894F-33A9-79ED-3FBD-4EA8B265F2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Tree>
    <p:extLst>
      <p:ext uri="{BB962C8B-B14F-4D97-AF65-F5344CB8AC3E}">
        <p14:creationId xmlns:p14="http://schemas.microsoft.com/office/powerpoint/2010/main" val="34360362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A1A8227-630E-4277-17A4-63740C6C62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52C813-1CC1-8622-EBB4-79437ED80DB3}"/>
              </a:ext>
            </a:extLst>
          </p:cNvPr>
          <p:cNvSpPr>
            <a:spLocks noGrp="1"/>
          </p:cNvSpPr>
          <p:nvPr>
            <p:ph type="title"/>
          </p:nvPr>
        </p:nvSpPr>
        <p:spPr/>
        <p:txBody>
          <a:bodyPr/>
          <a:lstStyle/>
          <a:p>
            <a:r>
              <a:rPr lang="en-US" dirty="0">
                <a:solidFill>
                  <a:srgbClr val="002060"/>
                </a:solidFill>
                <a:latin typeface="Aptos SemiBold" panose="020B0004020202020204" pitchFamily="34" charset="0"/>
              </a:rPr>
              <a:t>QA/QC Procedures and Verification Approach</a:t>
            </a:r>
          </a:p>
        </p:txBody>
      </p:sp>
      <p:graphicFrame>
        <p:nvGraphicFramePr>
          <p:cNvPr id="6" name="Content Placeholder 5">
            <a:extLst>
              <a:ext uri="{FF2B5EF4-FFF2-40B4-BE49-F238E27FC236}">
                <a16:creationId xmlns:a16="http://schemas.microsoft.com/office/drawing/2014/main" id="{3B550562-1E7D-A574-283D-0696896DD409}"/>
              </a:ext>
            </a:extLst>
          </p:cNvPr>
          <p:cNvGraphicFramePr>
            <a:graphicFrameLocks noGrp="1"/>
          </p:cNvGraphicFramePr>
          <p:nvPr>
            <p:ph idx="1"/>
            <p:extLst>
              <p:ext uri="{D42A27DB-BD31-4B8C-83A1-F6EECF244321}">
                <p14:modId xmlns:p14="http://schemas.microsoft.com/office/powerpoint/2010/main" val="3982926800"/>
              </p:ext>
            </p:extLst>
          </p:nvPr>
        </p:nvGraphicFramePr>
        <p:xfrm>
          <a:off x="911027" y="2080153"/>
          <a:ext cx="10515600" cy="4097655"/>
        </p:xfrm>
        <a:graphic>
          <a:graphicData uri="http://schemas.openxmlformats.org/drawingml/2006/table">
            <a:tbl>
              <a:tblPr/>
              <a:tblGrid>
                <a:gridCol w="10515600">
                  <a:extLst>
                    <a:ext uri="{9D8B030D-6E8A-4147-A177-3AD203B41FA5}">
                      <a16:colId xmlns:a16="http://schemas.microsoft.com/office/drawing/2014/main" val="3884189607"/>
                    </a:ext>
                  </a:extLst>
                </a:gridCol>
              </a:tblGrid>
              <a:tr h="0">
                <a:tc>
                  <a:txBody>
                    <a:bodyPr/>
                    <a:lstStyle/>
                    <a:p>
                      <a:pPr fontAlgn="t">
                        <a:lnSpc>
                          <a:spcPts val="1500"/>
                        </a:lnSpc>
                        <a:buNone/>
                      </a:pPr>
                      <a:r>
                        <a:rPr lang="en-US" sz="2000" b="1" i="0" dirty="0">
                          <a:effectLst/>
                          <a:latin typeface="Aptos" panose="020B0004020202020204" pitchFamily="34" charset="0"/>
                        </a:rPr>
                        <a:t>Built‑in QA/QC (at PIU &amp; implementer levels)</a:t>
                      </a:r>
                    </a:p>
                    <a:p>
                      <a:pPr fontAlgn="t">
                        <a:lnSpc>
                          <a:spcPts val="1500"/>
                        </a:lnSpc>
                        <a:buNone/>
                      </a:pPr>
                      <a:endParaRPr lang="en-US" b="0" i="0" dirty="0">
                        <a:effectLst/>
                        <a:latin typeface="Aptos" panose="020B0004020202020204" pitchFamily="34" charset="0"/>
                      </a:endParaRPr>
                    </a:p>
                    <a:p>
                      <a:pPr marL="285750" indent="-285750" fontAlgn="t">
                        <a:lnSpc>
                          <a:spcPts val="1500"/>
                        </a:lnSpc>
                        <a:buFont typeface="Arial" panose="020B0604020202020204" pitchFamily="34" charset="0"/>
                        <a:buChar char="•"/>
                      </a:pPr>
                      <a:r>
                        <a:rPr lang="en-US" b="1" i="0" dirty="0">
                          <a:effectLst/>
                          <a:latin typeface="Aptos" panose="020B0004020202020204" pitchFamily="34" charset="0"/>
                        </a:rPr>
                        <a:t>SOPs</a:t>
                      </a:r>
                      <a:r>
                        <a:rPr lang="en-US" b="0" i="0" dirty="0">
                          <a:effectLst/>
                          <a:latin typeface="Aptos" panose="020B0004020202020204" pitchFamily="34" charset="0"/>
                        </a:rPr>
                        <a:t> for surveys, device tagging, data entry; </a:t>
                      </a:r>
                      <a:r>
                        <a:rPr lang="en-US" b="1" i="0" dirty="0">
                          <a:effectLst/>
                          <a:latin typeface="Aptos" panose="020B0004020202020204" pitchFamily="34" charset="0"/>
                        </a:rPr>
                        <a:t>digital tools</a:t>
                      </a:r>
                      <a:r>
                        <a:rPr lang="en-US" b="0" i="0" dirty="0">
                          <a:effectLst/>
                          <a:latin typeface="Aptos" panose="020B0004020202020204" pitchFamily="34" charset="0"/>
                        </a:rPr>
                        <a:t> where possible (e‑surveys, smart meters, </a:t>
                      </a:r>
                      <a:r>
                        <a:rPr lang="en-US" b="0" i="0" dirty="0" err="1">
                          <a:effectLst/>
                          <a:latin typeface="Aptos" panose="020B0004020202020204" pitchFamily="34" charset="0"/>
                        </a:rPr>
                        <a:t>PAYGo</a:t>
                      </a:r>
                      <a:r>
                        <a:rPr lang="en-US" b="0" i="0" dirty="0">
                          <a:effectLst/>
                          <a:latin typeface="Aptos" panose="020B0004020202020204" pitchFamily="34" charset="0"/>
                        </a:rPr>
                        <a:t> integrations).</a:t>
                      </a:r>
                    </a:p>
                    <a:p>
                      <a:pPr marL="285750" indent="-285750" fontAlgn="t">
                        <a:lnSpc>
                          <a:spcPts val="1500"/>
                        </a:lnSpc>
                        <a:buFont typeface="Arial" panose="020B0604020202020204" pitchFamily="34" charset="0"/>
                        <a:buChar char="•"/>
                      </a:pPr>
                      <a:endParaRPr lang="en-US" b="0" i="0" dirty="0">
                        <a:effectLst/>
                        <a:latin typeface="Aptos" panose="020B0004020202020204" pitchFamily="34" charset="0"/>
                      </a:endParaRPr>
                    </a:p>
                    <a:p>
                      <a:pPr marL="285750" indent="-285750" fontAlgn="t">
                        <a:lnSpc>
                          <a:spcPts val="1500"/>
                        </a:lnSpc>
                        <a:buFont typeface="Arial" panose="020B0604020202020204" pitchFamily="34" charset="0"/>
                        <a:buChar char="•"/>
                      </a:pPr>
                      <a:r>
                        <a:rPr lang="en-US" b="1" i="0" dirty="0">
                          <a:effectLst/>
                          <a:latin typeface="Aptos" panose="020B0004020202020204" pitchFamily="34" charset="0"/>
                        </a:rPr>
                        <a:t>Back‑checks/audits</a:t>
                      </a:r>
                      <a:r>
                        <a:rPr lang="en-US" b="0" i="0" dirty="0">
                          <a:effectLst/>
                          <a:latin typeface="Aptos" panose="020B0004020202020204" pitchFamily="34" charset="0"/>
                        </a:rPr>
                        <a:t> on </a:t>
                      </a:r>
                      <a:r>
                        <a:rPr lang="en-US" b="1" i="0" dirty="0">
                          <a:effectLst/>
                          <a:latin typeface="Aptos" panose="020B0004020202020204" pitchFamily="34" charset="0"/>
                        </a:rPr>
                        <a:t>5–10% (depends)</a:t>
                      </a:r>
                      <a:r>
                        <a:rPr lang="en-US" b="0" i="0" dirty="0">
                          <a:effectLst/>
                          <a:latin typeface="Aptos" panose="020B0004020202020204" pitchFamily="34" charset="0"/>
                        </a:rPr>
                        <a:t> of samples; validation of digital logs vs. ground truth; automated </a:t>
                      </a:r>
                      <a:r>
                        <a:rPr lang="en-US" b="1" i="0" dirty="0">
                          <a:effectLst/>
                          <a:latin typeface="Aptos" panose="020B0004020202020204" pitchFamily="34" charset="0"/>
                        </a:rPr>
                        <a:t>error flagging</a:t>
                      </a:r>
                      <a:r>
                        <a:rPr lang="en-US" b="0" i="0" dirty="0">
                          <a:effectLst/>
                          <a:latin typeface="Aptos" panose="020B0004020202020204" pitchFamily="34" charset="0"/>
                        </a:rPr>
                        <a:t> for missing/implausible values/duplicates; </a:t>
                      </a:r>
                      <a:r>
                        <a:rPr lang="en-US" b="1" i="0" dirty="0">
                          <a:effectLst/>
                          <a:latin typeface="Aptos" panose="020B0004020202020204" pitchFamily="34" charset="0"/>
                        </a:rPr>
                        <a:t>enumerator training &amp; refreshers</a:t>
                      </a:r>
                      <a:r>
                        <a:rPr lang="en-US" b="0" i="0" dirty="0">
                          <a:effectLst/>
                          <a:latin typeface="Aptos" panose="020B0004020202020204" pitchFamily="34" charset="0"/>
                        </a:rPr>
                        <a:t>.</a:t>
                      </a:r>
                    </a:p>
                    <a:p>
                      <a:pPr marL="285750" indent="-285750" fontAlgn="t">
                        <a:lnSpc>
                          <a:spcPts val="1500"/>
                        </a:lnSpc>
                        <a:buFont typeface="Arial" panose="020B0604020202020204" pitchFamily="34" charset="0"/>
                        <a:buChar char="•"/>
                      </a:pPr>
                      <a:endParaRPr lang="en-US" b="0" i="0" dirty="0">
                        <a:effectLst/>
                        <a:latin typeface="Aptos" panose="020B0004020202020204" pitchFamily="34" charset="0"/>
                      </a:endParaRPr>
                    </a:p>
                    <a:p>
                      <a:pPr marL="285750" indent="-285750" fontAlgn="t">
                        <a:lnSpc>
                          <a:spcPts val="1500"/>
                        </a:lnSpc>
                        <a:buFont typeface="Arial" panose="020B0604020202020204" pitchFamily="34" charset="0"/>
                        <a:buChar char="•"/>
                      </a:pPr>
                      <a:r>
                        <a:rPr lang="en-US" b="1" i="0" dirty="0">
                          <a:effectLst/>
                          <a:latin typeface="Aptos" panose="020B0004020202020204" pitchFamily="34" charset="0"/>
                        </a:rPr>
                        <a:t>Data governance</a:t>
                      </a:r>
                      <a:r>
                        <a:rPr lang="en-US" b="0" i="0" dirty="0">
                          <a:effectLst/>
                          <a:latin typeface="Aptos" panose="020B0004020202020204" pitchFamily="34" charset="0"/>
                        </a:rPr>
                        <a:t>: central database, </a:t>
                      </a:r>
                      <a:r>
                        <a:rPr lang="en-US" b="1" i="0" dirty="0">
                          <a:effectLst/>
                          <a:latin typeface="Aptos" panose="020B0004020202020204" pitchFamily="34" charset="0"/>
                        </a:rPr>
                        <a:t>secure transfer</a:t>
                      </a:r>
                      <a:r>
                        <a:rPr lang="en-US" b="0" i="0" dirty="0">
                          <a:effectLst/>
                          <a:latin typeface="Aptos" panose="020B0004020202020204" pitchFamily="34" charset="0"/>
                        </a:rPr>
                        <a:t>, versioning, audit trails; annual QA/QC summary in </a:t>
                      </a:r>
                      <a:r>
                        <a:rPr lang="en-US" b="1" i="0" dirty="0">
                          <a:effectLst/>
                          <a:latin typeface="Aptos" panose="020B0004020202020204" pitchFamily="34" charset="0"/>
                        </a:rPr>
                        <a:t>AMR</a:t>
                      </a:r>
                      <a:r>
                        <a:rPr lang="en-US" b="0" i="0" dirty="0">
                          <a:effectLst/>
                          <a:latin typeface="Aptos" panose="020B0004020202020204" pitchFamily="34" charset="0"/>
                        </a:rPr>
                        <a:t>.</a:t>
                      </a:r>
                    </a:p>
                    <a:p>
                      <a:pPr fontAlgn="t">
                        <a:lnSpc>
                          <a:spcPts val="1500"/>
                        </a:lnSpc>
                        <a:buFont typeface="Arial" panose="020B0604020202020204" pitchFamily="34" charset="0"/>
                        <a:buChar char="•"/>
                      </a:pPr>
                      <a:endParaRPr lang="en-US" b="0" i="0" dirty="0">
                        <a:effectLst/>
                        <a:latin typeface="Aptos" panose="020B0004020202020204" pitchFamily="34" charset="0"/>
                      </a:endParaRPr>
                    </a:p>
                    <a:p>
                      <a:pPr fontAlgn="t">
                        <a:lnSpc>
                          <a:spcPts val="1500"/>
                        </a:lnSpc>
                        <a:buNone/>
                      </a:pPr>
                      <a:r>
                        <a:rPr lang="en-US" sz="2000" b="1" i="0" dirty="0">
                          <a:effectLst/>
                          <a:latin typeface="Aptos" panose="020B0004020202020204" pitchFamily="34" charset="0"/>
                        </a:rPr>
                        <a:t>Verification (IVA/VVB)</a:t>
                      </a:r>
                    </a:p>
                    <a:p>
                      <a:pPr fontAlgn="t">
                        <a:lnSpc>
                          <a:spcPts val="1500"/>
                        </a:lnSpc>
                        <a:buNone/>
                      </a:pPr>
                      <a:endParaRPr lang="en-US" b="0" i="0" dirty="0">
                        <a:effectLst/>
                        <a:latin typeface="Aptos" panose="020B0004020202020204" pitchFamily="34" charset="0"/>
                      </a:endParaRPr>
                    </a:p>
                    <a:p>
                      <a:pPr marL="285750" indent="-285750" fontAlgn="t">
                        <a:lnSpc>
                          <a:spcPts val="1500"/>
                        </a:lnSpc>
                        <a:buFont typeface="Arial" panose="020B0604020202020204" pitchFamily="34" charset="0"/>
                        <a:buChar char="•"/>
                      </a:pPr>
                      <a:r>
                        <a:rPr lang="en-US" b="1" i="0" dirty="0">
                          <a:effectLst/>
                          <a:latin typeface="Aptos" panose="020B0004020202020204" pitchFamily="34" charset="0"/>
                        </a:rPr>
                        <a:t>Desk</a:t>
                      </a:r>
                      <a:r>
                        <a:rPr lang="en-US" b="0" i="0" dirty="0">
                          <a:effectLst/>
                          <a:latin typeface="Aptos" panose="020B0004020202020204" pitchFamily="34" charset="0"/>
                        </a:rPr>
                        <a:t> (consistency/completeness), </a:t>
                      </a:r>
                      <a:r>
                        <a:rPr lang="en-US" b="1" i="0" dirty="0">
                          <a:effectLst/>
                          <a:latin typeface="Aptos" panose="020B0004020202020204" pitchFamily="34" charset="0"/>
                        </a:rPr>
                        <a:t>phone</a:t>
                      </a:r>
                      <a:r>
                        <a:rPr lang="en-US" b="0" i="0" dirty="0">
                          <a:effectLst/>
                          <a:latin typeface="Aptos" panose="020B0004020202020204" pitchFamily="34" charset="0"/>
                        </a:rPr>
                        <a:t>, </a:t>
                      </a:r>
                      <a:r>
                        <a:rPr lang="en-US" b="1" i="0" dirty="0">
                          <a:effectLst/>
                          <a:latin typeface="Aptos" panose="020B0004020202020204" pitchFamily="34" charset="0"/>
                        </a:rPr>
                        <a:t>field</a:t>
                      </a:r>
                      <a:r>
                        <a:rPr lang="en-US" b="0" i="0" dirty="0">
                          <a:effectLst/>
                          <a:latin typeface="Aptos" panose="020B0004020202020204" pitchFamily="34" charset="0"/>
                        </a:rPr>
                        <a:t> checks scheduled to align with issuance cycles (annual/biennial).</a:t>
                      </a:r>
                    </a:p>
                    <a:p>
                      <a:pPr marL="285750" indent="-285750" fontAlgn="t">
                        <a:lnSpc>
                          <a:spcPts val="1500"/>
                        </a:lnSpc>
                        <a:buFont typeface="Arial" panose="020B0604020202020204" pitchFamily="34" charset="0"/>
                        <a:buChar char="•"/>
                      </a:pPr>
                      <a:endParaRPr lang="en-US" b="1" i="0" dirty="0">
                        <a:effectLst/>
                        <a:latin typeface="Aptos" panose="020B0004020202020204" pitchFamily="34" charset="0"/>
                      </a:endParaRPr>
                    </a:p>
                    <a:p>
                      <a:pPr marL="285750" indent="-285750" fontAlgn="t">
                        <a:lnSpc>
                          <a:spcPts val="1500"/>
                        </a:lnSpc>
                        <a:buFont typeface="Arial" panose="020B0604020202020204" pitchFamily="34" charset="0"/>
                        <a:buChar char="•"/>
                      </a:pPr>
                      <a:r>
                        <a:rPr lang="en-US" b="1" i="0" dirty="0">
                          <a:effectLst/>
                          <a:latin typeface="Aptos" panose="020B0004020202020204" pitchFamily="34" charset="0"/>
                        </a:rPr>
                        <a:t>Sampling design</a:t>
                      </a:r>
                      <a:r>
                        <a:rPr lang="en-US" b="0" i="0" dirty="0">
                          <a:effectLst/>
                          <a:latin typeface="Aptos" panose="020B0004020202020204" pitchFamily="34" charset="0"/>
                        </a:rPr>
                        <a:t> to meet </a:t>
                      </a:r>
                      <a:r>
                        <a:rPr lang="en-US" b="1" i="0" dirty="0">
                          <a:effectLst/>
                          <a:latin typeface="Aptos" panose="020B0004020202020204" pitchFamily="34" charset="0"/>
                        </a:rPr>
                        <a:t>90/10</a:t>
                      </a:r>
                      <a:r>
                        <a:rPr lang="en-US" b="0" i="0" dirty="0">
                          <a:effectLst/>
                          <a:latin typeface="Aptos" panose="020B0004020202020204" pitchFamily="34" charset="0"/>
                        </a:rPr>
                        <a:t> confidence/precision (UNFCCC small‑scale sampling guidance) and to minimize bias (seasonality, attrition).</a:t>
                      </a:r>
                    </a:p>
                  </a:txBody>
                  <a:tcPr>
                    <a:lnL w="4763" cap="flat" cmpd="sng" algn="ctr">
                      <a:noFill/>
                      <a:prstDash val="solid"/>
                      <a:round/>
                      <a:headEnd type="none" w="med" len="med"/>
                      <a:tailEnd type="none" w="med" len="med"/>
                    </a:lnL>
                    <a:lnR w="4763" cap="flat" cmpd="sng" algn="ctr">
                      <a:noFill/>
                      <a:prstDash val="solid"/>
                      <a:round/>
                      <a:headEnd type="none" w="med" len="med"/>
                      <a:tailEnd type="none" w="med" len="med"/>
                    </a:lnR>
                    <a:lnT w="4763" cap="flat" cmpd="sng" algn="ctr">
                      <a:noFill/>
                      <a:prstDash val="solid"/>
                      <a:round/>
                      <a:headEnd type="none" w="med" len="med"/>
                      <a:tailEnd type="none" w="med" len="med"/>
                    </a:lnT>
                    <a:lnB w="4763"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18997615"/>
                  </a:ext>
                </a:extLst>
              </a:tr>
              <a:tr h="0">
                <a:tc>
                  <a:txBody>
                    <a:bodyPr/>
                    <a:lstStyle/>
                    <a:p>
                      <a:endParaRPr lang="en-US" dirty="0">
                        <a:latin typeface="Aptos" panose="020B0004020202020204" pitchFamily="34" charset="0"/>
                      </a:endParaRPr>
                    </a:p>
                  </a:txBody>
                  <a:tcPr>
                    <a:lnL w="12700" cmpd="sng">
                      <a:noFill/>
                      <a:prstDash val="solid"/>
                    </a:lnL>
                    <a:lnR w="12700" cmpd="sng">
                      <a:noFill/>
                      <a:prstDash val="solid"/>
                    </a:lnR>
                    <a:lnT w="4763"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805565669"/>
                  </a:ext>
                </a:extLst>
              </a:tr>
            </a:tbl>
          </a:graphicData>
        </a:graphic>
      </p:graphicFrame>
      <p:sp>
        <p:nvSpPr>
          <p:cNvPr id="7" name="TextBox 6">
            <a:extLst>
              <a:ext uri="{FF2B5EF4-FFF2-40B4-BE49-F238E27FC236}">
                <a16:creationId xmlns:a16="http://schemas.microsoft.com/office/drawing/2014/main" id="{1D063612-637D-838A-FF48-C95D7671D304}"/>
              </a:ext>
            </a:extLst>
          </p:cNvPr>
          <p:cNvSpPr txBox="1"/>
          <p:nvPr/>
        </p:nvSpPr>
        <p:spPr>
          <a:xfrm>
            <a:off x="4296697" y="6172336"/>
            <a:ext cx="5329084"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45211449-DC84-A287-A543-04D01CDC617C}"/>
              </a:ext>
            </a:extLst>
          </p:cNvPr>
          <p:cNvSpPr/>
          <p:nvPr/>
        </p:nvSpPr>
        <p:spPr>
          <a:xfrm>
            <a:off x="11255188" y="6172336"/>
            <a:ext cx="65890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white sign with white text&#10;&#10;AI-generated content may be incorrect.">
            <a:extLst>
              <a:ext uri="{FF2B5EF4-FFF2-40B4-BE49-F238E27FC236}">
                <a16:creationId xmlns:a16="http://schemas.microsoft.com/office/drawing/2014/main" id="{184DF380-32D4-BD5A-27A1-9390E68AE0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Tree>
    <p:extLst>
      <p:ext uri="{BB962C8B-B14F-4D97-AF65-F5344CB8AC3E}">
        <p14:creationId xmlns:p14="http://schemas.microsoft.com/office/powerpoint/2010/main" val="13133908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8541149-A0D2-CFE8-3BB4-FF28173ACD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97DCDE-0264-7E0F-A327-09003D17DD11}"/>
              </a:ext>
            </a:extLst>
          </p:cNvPr>
          <p:cNvSpPr>
            <a:spLocks noGrp="1"/>
          </p:cNvSpPr>
          <p:nvPr>
            <p:ph type="title"/>
          </p:nvPr>
        </p:nvSpPr>
        <p:spPr>
          <a:xfrm>
            <a:off x="563071" y="397494"/>
            <a:ext cx="10515600" cy="1325563"/>
          </a:xfrm>
        </p:spPr>
        <p:txBody>
          <a:bodyPr/>
          <a:lstStyle/>
          <a:p>
            <a:r>
              <a:rPr lang="en-US" dirty="0">
                <a:solidFill>
                  <a:srgbClr val="002060"/>
                </a:solidFill>
                <a:latin typeface="Aptos SemiBold" panose="020B0004020202020204" pitchFamily="34" charset="0"/>
              </a:rPr>
              <a:t>Anticipated Data Collection Challenges (and some practical mitigations)</a:t>
            </a:r>
          </a:p>
        </p:txBody>
      </p:sp>
      <p:graphicFrame>
        <p:nvGraphicFramePr>
          <p:cNvPr id="6" name="Content Placeholder 5">
            <a:extLst>
              <a:ext uri="{FF2B5EF4-FFF2-40B4-BE49-F238E27FC236}">
                <a16:creationId xmlns:a16="http://schemas.microsoft.com/office/drawing/2014/main" id="{17A47667-D6C2-0A4C-4CF2-E350BA4B535E}"/>
              </a:ext>
            </a:extLst>
          </p:cNvPr>
          <p:cNvGraphicFramePr>
            <a:graphicFrameLocks noGrp="1"/>
          </p:cNvGraphicFramePr>
          <p:nvPr>
            <p:ph idx="1"/>
            <p:extLst>
              <p:ext uri="{D42A27DB-BD31-4B8C-83A1-F6EECF244321}">
                <p14:modId xmlns:p14="http://schemas.microsoft.com/office/powerpoint/2010/main" val="3633257361"/>
              </p:ext>
            </p:extLst>
          </p:nvPr>
        </p:nvGraphicFramePr>
        <p:xfrm>
          <a:off x="797607" y="2128830"/>
          <a:ext cx="10596785" cy="4210645"/>
        </p:xfrm>
        <a:graphic>
          <a:graphicData uri="http://schemas.openxmlformats.org/drawingml/2006/table">
            <a:tbl>
              <a:tblPr/>
              <a:tblGrid>
                <a:gridCol w="10596785">
                  <a:extLst>
                    <a:ext uri="{9D8B030D-6E8A-4147-A177-3AD203B41FA5}">
                      <a16:colId xmlns:a16="http://schemas.microsoft.com/office/drawing/2014/main" val="3448657132"/>
                    </a:ext>
                  </a:extLst>
                </a:gridCol>
              </a:tblGrid>
              <a:tr h="3860959">
                <a:tc>
                  <a:txBody>
                    <a:bodyPr/>
                    <a:lstStyle/>
                    <a:p>
                      <a:pPr marL="285750" indent="-285750" fontAlgn="t">
                        <a:lnSpc>
                          <a:spcPts val="1500"/>
                        </a:lnSpc>
                        <a:buFont typeface="Arial" panose="020B0604020202020204" pitchFamily="34" charset="0"/>
                        <a:buChar char="•"/>
                      </a:pPr>
                      <a:r>
                        <a:rPr lang="en-US" sz="1800" b="1" i="0" dirty="0">
                          <a:effectLst/>
                          <a:latin typeface="Aptos" panose="020B0004020202020204" pitchFamily="34" charset="0"/>
                        </a:rPr>
                        <a:t>Stove usage &amp; stacking uncertainty</a:t>
                      </a:r>
                      <a:r>
                        <a:rPr lang="en-US" sz="1800" b="0" i="0" dirty="0">
                          <a:effectLst/>
                          <a:latin typeface="Aptos" panose="020B0004020202020204" pitchFamily="34" charset="0"/>
                        </a:rPr>
                        <a:t> (self‑report bias; Hawthorne effect)</a:t>
                      </a:r>
                    </a:p>
                    <a:p>
                      <a:pPr lvl="1" fontAlgn="t">
                        <a:lnSpc>
                          <a:spcPts val="1500"/>
                        </a:lnSpc>
                        <a:buFont typeface="+mj-lt"/>
                        <a:buNone/>
                      </a:pPr>
                      <a:br>
                        <a:rPr lang="en-US" sz="1800" b="0" i="0" dirty="0">
                          <a:effectLst/>
                          <a:latin typeface="Aptos" panose="020B0004020202020204" pitchFamily="34" charset="0"/>
                        </a:rPr>
                      </a:br>
                      <a:r>
                        <a:rPr lang="en-US" sz="1800" b="0" i="0" dirty="0">
                          <a:effectLst/>
                          <a:latin typeface="Aptos" panose="020B0004020202020204" pitchFamily="34" charset="0"/>
                        </a:rPr>
                        <a:t>→ </a:t>
                      </a:r>
                      <a:r>
                        <a:rPr lang="en-US" sz="1800" b="1" i="0" dirty="0">
                          <a:effectLst/>
                          <a:latin typeface="Aptos" panose="020B0004020202020204" pitchFamily="34" charset="0"/>
                        </a:rPr>
                        <a:t>Mitigate with</a:t>
                      </a:r>
                      <a:r>
                        <a:rPr lang="en-US" sz="1800" b="0" i="0" dirty="0">
                          <a:effectLst/>
                          <a:latin typeface="Aptos" panose="020B0004020202020204" pitchFamily="34" charset="0"/>
                        </a:rPr>
                        <a:t>: </a:t>
                      </a:r>
                      <a:r>
                        <a:rPr lang="en-US" sz="1800" b="1" i="0" dirty="0">
                          <a:effectLst/>
                          <a:latin typeface="Aptos" panose="020B0004020202020204" pitchFamily="34" charset="0"/>
                        </a:rPr>
                        <a:t>SUMs</a:t>
                      </a:r>
                      <a:r>
                        <a:rPr lang="en-US" sz="1800" b="0" i="0" dirty="0">
                          <a:effectLst/>
                          <a:latin typeface="Aptos" panose="020B0004020202020204" pitchFamily="34" charset="0"/>
                        </a:rPr>
                        <a:t> on sub‑samples; </a:t>
                      </a:r>
                      <a:r>
                        <a:rPr lang="en-US" sz="1800" b="1" i="0" dirty="0">
                          <a:effectLst/>
                          <a:latin typeface="Aptos" panose="020B0004020202020204" pitchFamily="34" charset="0"/>
                        </a:rPr>
                        <a:t>KPT</a:t>
                      </a:r>
                      <a:r>
                        <a:rPr lang="en-US" sz="1800" b="0" i="0" dirty="0">
                          <a:effectLst/>
                          <a:latin typeface="Aptos" panose="020B0004020202020204" pitchFamily="34" charset="0"/>
                        </a:rPr>
                        <a:t> with digital scales; usage caps &amp; cross‑checks per Energy Access Standard; stratified sampling; clear </a:t>
                      </a:r>
                      <a:r>
                        <a:rPr lang="en-US" sz="1800" b="0" i="1" dirty="0">
                          <a:effectLst/>
                          <a:latin typeface="Aptos" panose="020B0004020202020204" pitchFamily="34" charset="0"/>
                        </a:rPr>
                        <a:t>user/non‑user</a:t>
                      </a:r>
                      <a:r>
                        <a:rPr lang="en-US" sz="1800" b="0" i="0" dirty="0">
                          <a:effectLst/>
                          <a:latin typeface="Aptos" panose="020B0004020202020204" pitchFamily="34" charset="0"/>
                        </a:rPr>
                        <a:t> definitions. </a:t>
                      </a:r>
                    </a:p>
                    <a:p>
                      <a:pPr fontAlgn="t">
                        <a:lnSpc>
                          <a:spcPts val="1500"/>
                        </a:lnSpc>
                        <a:buFont typeface="+mj-lt"/>
                        <a:buAutoNum type="arabicPeriod"/>
                      </a:pPr>
                      <a:endParaRPr lang="en-US" sz="1800" b="0" i="0" dirty="0">
                        <a:effectLst/>
                        <a:latin typeface="Aptos" panose="020B0004020202020204" pitchFamily="34" charset="0"/>
                      </a:endParaRPr>
                    </a:p>
                    <a:p>
                      <a:pPr marL="285750" indent="-285750" fontAlgn="t">
                        <a:lnSpc>
                          <a:spcPts val="1500"/>
                        </a:lnSpc>
                        <a:buFont typeface="Arial" panose="020B0604020202020204" pitchFamily="34" charset="0"/>
                        <a:buChar char="•"/>
                      </a:pPr>
                      <a:r>
                        <a:rPr lang="en-US" sz="1800" b="1" i="0" dirty="0">
                          <a:effectLst/>
                          <a:latin typeface="Aptos" panose="020B0004020202020204" pitchFamily="34" charset="0"/>
                        </a:rPr>
                        <a:t>Baseline fuel &amp; </a:t>
                      </a:r>
                      <a:r>
                        <a:rPr lang="en-US" sz="1800" b="1" i="0" dirty="0" err="1">
                          <a:effectLst/>
                          <a:latin typeface="Aptos" panose="020B0004020202020204" pitchFamily="34" charset="0"/>
                        </a:rPr>
                        <a:t>fNRB</a:t>
                      </a:r>
                      <a:r>
                        <a:rPr lang="en-US" sz="1800" b="1" i="0" dirty="0">
                          <a:effectLst/>
                          <a:latin typeface="Aptos" panose="020B0004020202020204" pitchFamily="34" charset="0"/>
                        </a:rPr>
                        <a:t> controversy</a:t>
                      </a:r>
                      <a:r>
                        <a:rPr lang="en-US" sz="1800" b="0" i="0" dirty="0">
                          <a:effectLst/>
                          <a:latin typeface="Aptos" panose="020B0004020202020204" pitchFamily="34" charset="0"/>
                        </a:rPr>
                        <a:t> (key driver of emission reductions)</a:t>
                      </a:r>
                    </a:p>
                    <a:p>
                      <a:pPr lvl="1" fontAlgn="t">
                        <a:lnSpc>
                          <a:spcPts val="1500"/>
                        </a:lnSpc>
                        <a:buFont typeface="+mj-lt"/>
                        <a:buNone/>
                      </a:pPr>
                      <a:br>
                        <a:rPr lang="en-US" sz="1800" b="0" i="0" dirty="0">
                          <a:effectLst/>
                          <a:latin typeface="Aptos" panose="020B0004020202020204" pitchFamily="34" charset="0"/>
                        </a:rPr>
                      </a:br>
                      <a:r>
                        <a:rPr lang="en-US" sz="1800" b="0" i="0" dirty="0">
                          <a:effectLst/>
                          <a:latin typeface="Aptos" panose="020B0004020202020204" pitchFamily="34" charset="0"/>
                        </a:rPr>
                        <a:t>→ </a:t>
                      </a:r>
                      <a:r>
                        <a:rPr lang="en-US" sz="1800" b="1" i="0" dirty="0">
                          <a:effectLst/>
                          <a:latin typeface="Aptos" panose="020B0004020202020204" pitchFamily="34" charset="0"/>
                        </a:rPr>
                        <a:t>Mitigate with</a:t>
                      </a:r>
                      <a:r>
                        <a:rPr lang="en-US" sz="1800" b="0" i="0" dirty="0">
                          <a:effectLst/>
                          <a:latin typeface="Aptos" panose="020B0004020202020204" pitchFamily="34" charset="0"/>
                        </a:rPr>
                        <a:t>: </a:t>
                      </a:r>
                      <a:r>
                        <a:rPr lang="en-US" sz="1800" b="1" i="0" dirty="0" err="1">
                          <a:effectLst/>
                          <a:latin typeface="Aptos" panose="020B0004020202020204" pitchFamily="34" charset="0"/>
                        </a:rPr>
                        <a:t>MoFuSS</a:t>
                      </a:r>
                      <a:r>
                        <a:rPr lang="en-US" sz="1800" b="0" i="0" dirty="0">
                          <a:effectLst/>
                          <a:latin typeface="Aptos" panose="020B0004020202020204" pitchFamily="34" charset="0"/>
                        </a:rPr>
                        <a:t> or conservative defaults where required; transparent references; regular methodological updates.</a:t>
                      </a:r>
                    </a:p>
                    <a:p>
                      <a:pPr fontAlgn="t">
                        <a:lnSpc>
                          <a:spcPts val="1500"/>
                        </a:lnSpc>
                        <a:buFont typeface="+mj-lt"/>
                        <a:buAutoNum type="arabicPeriod"/>
                      </a:pPr>
                      <a:endParaRPr lang="en-US" sz="1800" b="0" i="0" dirty="0">
                        <a:effectLst/>
                        <a:latin typeface="Aptos" panose="020B0004020202020204" pitchFamily="34" charset="0"/>
                      </a:endParaRPr>
                    </a:p>
                    <a:p>
                      <a:pPr marL="285750" indent="-285750" fontAlgn="t">
                        <a:lnSpc>
                          <a:spcPts val="1500"/>
                        </a:lnSpc>
                        <a:buFont typeface="Arial" panose="020B0604020202020204" pitchFamily="34" charset="0"/>
                        <a:buChar char="•"/>
                      </a:pPr>
                      <a:r>
                        <a:rPr lang="en-US" sz="1800" b="1" i="0" dirty="0">
                          <a:effectLst/>
                          <a:latin typeface="Aptos" panose="020B0004020202020204" pitchFamily="34" charset="0"/>
                        </a:rPr>
                        <a:t>Household attrition &amp; panel maintenance</a:t>
                      </a:r>
                      <a:r>
                        <a:rPr lang="en-US" sz="1800" b="0" i="0" dirty="0">
                          <a:effectLst/>
                          <a:latin typeface="Aptos" panose="020B0004020202020204" pitchFamily="34" charset="0"/>
                        </a:rPr>
                        <a:t> (lost contact, migration)</a:t>
                      </a:r>
                    </a:p>
                    <a:p>
                      <a:pPr lvl="1" fontAlgn="t">
                        <a:lnSpc>
                          <a:spcPts val="1500"/>
                        </a:lnSpc>
                        <a:buFont typeface="+mj-lt"/>
                        <a:buNone/>
                      </a:pPr>
                      <a:br>
                        <a:rPr lang="en-US" sz="1800" b="0" i="0" dirty="0">
                          <a:effectLst/>
                          <a:latin typeface="Aptos" panose="020B0004020202020204" pitchFamily="34" charset="0"/>
                        </a:rPr>
                      </a:br>
                      <a:r>
                        <a:rPr lang="en-US" sz="1800" b="0" i="0" dirty="0">
                          <a:effectLst/>
                          <a:latin typeface="Aptos" panose="020B0004020202020204" pitchFamily="34" charset="0"/>
                        </a:rPr>
                        <a:t>→ </a:t>
                      </a:r>
                      <a:r>
                        <a:rPr lang="en-US" sz="1800" b="1" i="0" dirty="0">
                          <a:effectLst/>
                          <a:latin typeface="Aptos" panose="020B0004020202020204" pitchFamily="34" charset="0"/>
                        </a:rPr>
                        <a:t>Mitigate with</a:t>
                      </a:r>
                      <a:r>
                        <a:rPr lang="en-US" sz="1800" b="0" i="0" dirty="0">
                          <a:effectLst/>
                          <a:latin typeface="Aptos" panose="020B0004020202020204" pitchFamily="34" charset="0"/>
                        </a:rPr>
                        <a:t>: Oversampling buffers; updated contact/GPS at install; phone survey protocols; replacement rules; panel refresh schedules aligned to issuance cycles.</a:t>
                      </a:r>
                    </a:p>
                    <a:p>
                      <a:pPr fontAlgn="t">
                        <a:lnSpc>
                          <a:spcPts val="1500"/>
                        </a:lnSpc>
                        <a:buFont typeface="+mj-lt"/>
                        <a:buAutoNum type="arabicPeriod"/>
                      </a:pPr>
                      <a:endParaRPr lang="en-US" sz="1800" b="0" i="0" dirty="0">
                        <a:effectLst/>
                        <a:latin typeface="Aptos" panose="020B0004020202020204" pitchFamily="34" charset="0"/>
                      </a:endParaRPr>
                    </a:p>
                    <a:p>
                      <a:pPr marL="285750" indent="-285750" fontAlgn="t">
                        <a:lnSpc>
                          <a:spcPts val="1500"/>
                        </a:lnSpc>
                        <a:buFont typeface="Arial" panose="020B0604020202020204" pitchFamily="34" charset="0"/>
                        <a:buChar char="•"/>
                      </a:pPr>
                      <a:r>
                        <a:rPr lang="en-US" sz="1800" b="1" i="0" dirty="0">
                          <a:effectLst/>
                          <a:latin typeface="Aptos" panose="020B0004020202020204" pitchFamily="34" charset="0"/>
                        </a:rPr>
                        <a:t>Utility billing quality &amp; meter data gaps (Grid Extension/Mini‑grids)</a:t>
                      </a:r>
                    </a:p>
                    <a:p>
                      <a:pPr lvl="1" fontAlgn="t">
                        <a:lnSpc>
                          <a:spcPts val="1500"/>
                        </a:lnSpc>
                        <a:buFont typeface="+mj-lt"/>
                        <a:buNone/>
                      </a:pPr>
                      <a:br>
                        <a:rPr lang="en-US" sz="1800" b="0" i="0" dirty="0">
                          <a:effectLst/>
                          <a:latin typeface="Aptos" panose="020B0004020202020204" pitchFamily="34" charset="0"/>
                        </a:rPr>
                      </a:br>
                      <a:r>
                        <a:rPr lang="en-US" sz="1800" b="0" i="0" dirty="0">
                          <a:effectLst/>
                          <a:latin typeface="Aptos" panose="020B0004020202020204" pitchFamily="34" charset="0"/>
                        </a:rPr>
                        <a:t>→ </a:t>
                      </a:r>
                      <a:r>
                        <a:rPr lang="en-US" sz="1800" b="1" i="0" dirty="0">
                          <a:effectLst/>
                          <a:latin typeface="Aptos" panose="020B0004020202020204" pitchFamily="34" charset="0"/>
                        </a:rPr>
                        <a:t>Mitigate with</a:t>
                      </a:r>
                      <a:r>
                        <a:rPr lang="en-US" sz="1800" b="0" i="0" dirty="0">
                          <a:effectLst/>
                          <a:latin typeface="Aptos" panose="020B0004020202020204" pitchFamily="34" charset="0"/>
                        </a:rPr>
                        <a:t>: Automated data feeds, </a:t>
                      </a:r>
                      <a:r>
                        <a:rPr lang="en-US" sz="1800" b="1" i="0" dirty="0">
                          <a:effectLst/>
                          <a:latin typeface="Aptos" panose="020B0004020202020204" pitchFamily="34" charset="0"/>
                        </a:rPr>
                        <a:t>revenue‑grade metering</a:t>
                      </a:r>
                      <a:r>
                        <a:rPr lang="en-US" sz="1800" b="0" i="0" dirty="0">
                          <a:effectLst/>
                          <a:latin typeface="Aptos" panose="020B0004020202020204" pitchFamily="34" charset="0"/>
                        </a:rPr>
                        <a:t>, meter health checks, exception dashboards; formal </a:t>
                      </a:r>
                      <a:r>
                        <a:rPr lang="en-US" sz="1800" b="1" i="0" dirty="0">
                          <a:effectLst/>
                          <a:latin typeface="Aptos" panose="020B0004020202020204" pitchFamily="34" charset="0"/>
                        </a:rPr>
                        <a:t>data‑sharing </a:t>
                      </a:r>
                      <a:r>
                        <a:rPr lang="en-US" sz="1800" b="1" i="0" dirty="0" err="1">
                          <a:effectLst/>
                          <a:latin typeface="Aptos" panose="020B0004020202020204" pitchFamily="34" charset="0"/>
                        </a:rPr>
                        <a:t>MoUs</a:t>
                      </a:r>
                      <a:r>
                        <a:rPr lang="en-US" sz="1800" b="0" i="0" dirty="0">
                          <a:effectLst/>
                          <a:latin typeface="Aptos" panose="020B0004020202020204" pitchFamily="34" charset="0"/>
                        </a:rPr>
                        <a:t> with utilities; backstop surveys if gaps persist. </a:t>
                      </a:r>
                      <a:endParaRPr lang="en-US" sz="1800" b="0" i="0" u="none" strike="noStrike" dirty="0">
                        <a:solidFill>
                          <a:srgbClr val="464FEB"/>
                        </a:solidFill>
                        <a:effectLst/>
                        <a:latin typeface="Aptos" panose="020B0004020202020204" pitchFamily="34" charset="0"/>
                      </a:endParaRPr>
                    </a:p>
                  </a:txBody>
                  <a:tcPr marL="75366" marR="75366" marT="37683" marB="37683">
                    <a:lnL w="4763" cap="flat" cmpd="sng" algn="ctr">
                      <a:noFill/>
                      <a:prstDash val="solid"/>
                      <a:round/>
                      <a:headEnd type="none" w="med" len="med"/>
                      <a:tailEnd type="none" w="med" len="med"/>
                    </a:lnL>
                    <a:lnR w="4763" cap="flat" cmpd="sng" algn="ctr">
                      <a:noFill/>
                      <a:prstDash val="solid"/>
                      <a:round/>
                      <a:headEnd type="none" w="med" len="med"/>
                      <a:tailEnd type="none" w="med" len="med"/>
                    </a:lnR>
                    <a:lnT w="4763" cap="flat" cmpd="sng" algn="ctr">
                      <a:noFill/>
                      <a:prstDash val="solid"/>
                      <a:round/>
                      <a:headEnd type="none" w="med" len="med"/>
                      <a:tailEnd type="none" w="med" len="med"/>
                    </a:lnT>
                    <a:lnB w="4763"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24630656"/>
                  </a:ext>
                </a:extLst>
              </a:tr>
              <a:tr h="301466">
                <a:tc>
                  <a:txBody>
                    <a:bodyPr/>
                    <a:lstStyle/>
                    <a:p>
                      <a:endParaRPr lang="en-US" sz="1800" dirty="0">
                        <a:latin typeface="Aptos" panose="020B0004020202020204" pitchFamily="34" charset="0"/>
                      </a:endParaRPr>
                    </a:p>
                  </a:txBody>
                  <a:tcPr marL="75366" marR="75366" marT="37683" marB="37683">
                    <a:lnL w="12700" cmpd="sng">
                      <a:noFill/>
                      <a:prstDash val="solid"/>
                    </a:lnL>
                    <a:lnR w="12700" cmpd="sng">
                      <a:noFill/>
                      <a:prstDash val="solid"/>
                    </a:lnR>
                    <a:lnT w="4763"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3171761338"/>
                  </a:ext>
                </a:extLst>
              </a:tr>
            </a:tbl>
          </a:graphicData>
        </a:graphic>
      </p:graphicFrame>
      <p:sp>
        <p:nvSpPr>
          <p:cNvPr id="7" name="TextBox 6">
            <a:extLst>
              <a:ext uri="{FF2B5EF4-FFF2-40B4-BE49-F238E27FC236}">
                <a16:creationId xmlns:a16="http://schemas.microsoft.com/office/drawing/2014/main" id="{D63B46E4-5410-4ECE-534F-F9215E4528DD}"/>
              </a:ext>
            </a:extLst>
          </p:cNvPr>
          <p:cNvSpPr txBox="1"/>
          <p:nvPr/>
        </p:nvSpPr>
        <p:spPr>
          <a:xfrm>
            <a:off x="4296697" y="6172336"/>
            <a:ext cx="5329084"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7943C8B9-FF71-E3F2-9945-C5623F0361BD}"/>
              </a:ext>
            </a:extLst>
          </p:cNvPr>
          <p:cNvSpPr/>
          <p:nvPr/>
        </p:nvSpPr>
        <p:spPr>
          <a:xfrm>
            <a:off x="11255188" y="6172336"/>
            <a:ext cx="65890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white sign with white text&#10;&#10;AI-generated content may be incorrect.">
            <a:extLst>
              <a:ext uri="{FF2B5EF4-FFF2-40B4-BE49-F238E27FC236}">
                <a16:creationId xmlns:a16="http://schemas.microsoft.com/office/drawing/2014/main" id="{68E631EB-B642-0AAC-4ECC-05FA42148D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Tree>
    <p:extLst>
      <p:ext uri="{BB962C8B-B14F-4D97-AF65-F5344CB8AC3E}">
        <p14:creationId xmlns:p14="http://schemas.microsoft.com/office/powerpoint/2010/main" val="16951651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5299978-2B60-AA73-118D-A9E93A2C0C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7656D6-9E13-A136-E230-8B6CE75DD244}"/>
              </a:ext>
            </a:extLst>
          </p:cNvPr>
          <p:cNvSpPr>
            <a:spLocks noGrp="1"/>
          </p:cNvSpPr>
          <p:nvPr>
            <p:ph type="title"/>
          </p:nvPr>
        </p:nvSpPr>
        <p:spPr>
          <a:xfrm>
            <a:off x="538795" y="445084"/>
            <a:ext cx="10515600" cy="1325563"/>
          </a:xfrm>
        </p:spPr>
        <p:txBody>
          <a:bodyPr/>
          <a:lstStyle/>
          <a:p>
            <a:r>
              <a:rPr lang="en-US" dirty="0">
                <a:solidFill>
                  <a:srgbClr val="002060"/>
                </a:solidFill>
                <a:latin typeface="Aptos SemiBold" panose="020B0004020202020204" pitchFamily="34" charset="0"/>
              </a:rPr>
              <a:t>Anticipated Data Collection Challenges (and some practical mitigations)</a:t>
            </a:r>
          </a:p>
        </p:txBody>
      </p:sp>
      <p:graphicFrame>
        <p:nvGraphicFramePr>
          <p:cNvPr id="6" name="Content Placeholder 5">
            <a:extLst>
              <a:ext uri="{FF2B5EF4-FFF2-40B4-BE49-F238E27FC236}">
                <a16:creationId xmlns:a16="http://schemas.microsoft.com/office/drawing/2014/main" id="{96269440-41A7-21CD-947C-C115C690690A}"/>
              </a:ext>
            </a:extLst>
          </p:cNvPr>
          <p:cNvGraphicFramePr>
            <a:graphicFrameLocks noGrp="1"/>
          </p:cNvGraphicFramePr>
          <p:nvPr>
            <p:ph idx="1"/>
            <p:extLst>
              <p:ext uri="{D42A27DB-BD31-4B8C-83A1-F6EECF244321}">
                <p14:modId xmlns:p14="http://schemas.microsoft.com/office/powerpoint/2010/main" val="1441146585"/>
              </p:ext>
            </p:extLst>
          </p:nvPr>
        </p:nvGraphicFramePr>
        <p:xfrm>
          <a:off x="838200" y="2131266"/>
          <a:ext cx="10596785" cy="4241125"/>
        </p:xfrm>
        <a:graphic>
          <a:graphicData uri="http://schemas.openxmlformats.org/drawingml/2006/table">
            <a:tbl>
              <a:tblPr/>
              <a:tblGrid>
                <a:gridCol w="10596785">
                  <a:extLst>
                    <a:ext uri="{9D8B030D-6E8A-4147-A177-3AD203B41FA5}">
                      <a16:colId xmlns:a16="http://schemas.microsoft.com/office/drawing/2014/main" val="3448657132"/>
                    </a:ext>
                  </a:extLst>
                </a:gridCol>
              </a:tblGrid>
              <a:tr h="3860959">
                <a:tc>
                  <a:txBody>
                    <a:bodyPr/>
                    <a:lstStyle/>
                    <a:p>
                      <a:pPr marL="285750" indent="-285750" fontAlgn="t">
                        <a:lnSpc>
                          <a:spcPts val="1500"/>
                        </a:lnSpc>
                        <a:buFont typeface="Arial" panose="020B0604020202020204" pitchFamily="34" charset="0"/>
                        <a:buChar char="•"/>
                      </a:pPr>
                      <a:r>
                        <a:rPr lang="en-US" sz="2000" b="1" i="0" dirty="0">
                          <a:effectLst/>
                          <a:latin typeface="Aptos" panose="020B0004020202020204" pitchFamily="34" charset="0"/>
                        </a:rPr>
                        <a:t>Sampling &amp; seasonality bias</a:t>
                      </a:r>
                    </a:p>
                    <a:p>
                      <a:pPr lvl="1" fontAlgn="t">
                        <a:lnSpc>
                          <a:spcPts val="1500"/>
                        </a:lnSpc>
                        <a:buFont typeface="+mj-lt"/>
                        <a:buNone/>
                      </a:pPr>
                      <a:br>
                        <a:rPr lang="en-US" sz="2000" b="0" i="0" dirty="0">
                          <a:effectLst/>
                          <a:latin typeface="Aptos" panose="020B0004020202020204" pitchFamily="34" charset="0"/>
                        </a:rPr>
                      </a:br>
                      <a:r>
                        <a:rPr lang="en-US" sz="2000" b="0" i="0" dirty="0">
                          <a:effectLst/>
                          <a:latin typeface="Aptos" panose="020B0004020202020204" pitchFamily="34" charset="0"/>
                        </a:rPr>
                        <a:t>→ </a:t>
                      </a:r>
                      <a:r>
                        <a:rPr lang="en-US" sz="2000" b="1" i="0" dirty="0">
                          <a:effectLst/>
                          <a:latin typeface="Aptos" panose="020B0004020202020204" pitchFamily="34" charset="0"/>
                        </a:rPr>
                        <a:t>Mitigate with</a:t>
                      </a:r>
                      <a:r>
                        <a:rPr lang="en-US" sz="2000" b="0" i="0" dirty="0">
                          <a:effectLst/>
                          <a:latin typeface="Aptos" panose="020B0004020202020204" pitchFamily="34" charset="0"/>
                        </a:rPr>
                        <a:t>: Pre‑calculated sample sizes for </a:t>
                      </a:r>
                      <a:r>
                        <a:rPr lang="en-US" sz="2000" b="1" i="0" dirty="0">
                          <a:effectLst/>
                          <a:latin typeface="Aptos" panose="020B0004020202020204" pitchFamily="34" charset="0"/>
                        </a:rPr>
                        <a:t>90/10</a:t>
                      </a:r>
                      <a:r>
                        <a:rPr lang="en-US" sz="2000" b="0" i="0" dirty="0">
                          <a:effectLst/>
                          <a:latin typeface="Aptos" panose="020B0004020202020204" pitchFamily="34" charset="0"/>
                        </a:rPr>
                        <a:t>; stratify by geography / season / implementer; document assumptions; keep </a:t>
                      </a:r>
                      <a:r>
                        <a:rPr lang="en-US" sz="2000" b="1" i="0" dirty="0">
                          <a:effectLst/>
                          <a:latin typeface="Aptos" panose="020B0004020202020204" pitchFamily="34" charset="0"/>
                        </a:rPr>
                        <a:t>chain‑of‑custody</a:t>
                      </a:r>
                      <a:r>
                        <a:rPr lang="en-US" sz="2000" b="0" i="0" dirty="0">
                          <a:effectLst/>
                          <a:latin typeface="Aptos" panose="020B0004020202020204" pitchFamily="34" charset="0"/>
                        </a:rPr>
                        <a:t> for all instruments and survey data. </a:t>
                      </a:r>
                    </a:p>
                    <a:p>
                      <a:pPr fontAlgn="t">
                        <a:lnSpc>
                          <a:spcPts val="1500"/>
                        </a:lnSpc>
                        <a:buFont typeface="+mj-lt"/>
                        <a:buAutoNum type="arabicPeriod"/>
                      </a:pPr>
                      <a:endParaRPr lang="en-US" sz="2000" b="0" i="0" dirty="0">
                        <a:effectLst/>
                        <a:latin typeface="Aptos" panose="020B0004020202020204" pitchFamily="34" charset="0"/>
                      </a:endParaRPr>
                    </a:p>
                    <a:p>
                      <a:pPr marL="285750" indent="-285750" fontAlgn="t">
                        <a:lnSpc>
                          <a:spcPts val="1500"/>
                        </a:lnSpc>
                        <a:buFont typeface="Arial" panose="020B0604020202020204" pitchFamily="34" charset="0"/>
                        <a:buChar char="•"/>
                      </a:pPr>
                      <a:r>
                        <a:rPr lang="en-US" sz="2000" b="1" i="0" dirty="0">
                          <a:effectLst/>
                          <a:latin typeface="Aptos" panose="020B0004020202020204" pitchFamily="34" charset="0"/>
                        </a:rPr>
                        <a:t>Grid emission factor availability</a:t>
                      </a:r>
                    </a:p>
                    <a:p>
                      <a:pPr lvl="1" fontAlgn="t">
                        <a:lnSpc>
                          <a:spcPts val="1500"/>
                        </a:lnSpc>
                        <a:buFont typeface="+mj-lt"/>
                        <a:buNone/>
                      </a:pPr>
                      <a:br>
                        <a:rPr lang="en-US" sz="2000" b="0" i="0" dirty="0">
                          <a:effectLst/>
                          <a:latin typeface="Aptos" panose="020B0004020202020204" pitchFamily="34" charset="0"/>
                        </a:rPr>
                      </a:br>
                      <a:r>
                        <a:rPr lang="en-US" sz="2000" b="0" i="0" dirty="0">
                          <a:effectLst/>
                          <a:latin typeface="Aptos" panose="020B0004020202020204" pitchFamily="34" charset="0"/>
                        </a:rPr>
                        <a:t>→ </a:t>
                      </a:r>
                      <a:r>
                        <a:rPr lang="en-US" sz="2000" b="1" i="0" dirty="0">
                          <a:effectLst/>
                          <a:latin typeface="Aptos" panose="020B0004020202020204" pitchFamily="34" charset="0"/>
                        </a:rPr>
                        <a:t>Mitigate with</a:t>
                      </a:r>
                      <a:r>
                        <a:rPr lang="en-US" sz="2000" b="0" i="0" dirty="0">
                          <a:effectLst/>
                          <a:latin typeface="Aptos" panose="020B0004020202020204" pitchFamily="34" charset="0"/>
                        </a:rPr>
                        <a:t>: Adopt </a:t>
                      </a:r>
                      <a:r>
                        <a:rPr lang="en-US" sz="2000" b="1" i="0" dirty="0">
                          <a:effectLst/>
                          <a:latin typeface="Aptos" panose="020B0004020202020204" pitchFamily="34" charset="0"/>
                        </a:rPr>
                        <a:t>UNFCCC Grid Tool</a:t>
                      </a:r>
                      <a:r>
                        <a:rPr lang="en-US" sz="2000" b="0" i="0" dirty="0">
                          <a:effectLst/>
                          <a:latin typeface="Aptos" panose="020B0004020202020204" pitchFamily="34" charset="0"/>
                        </a:rPr>
                        <a:t>, or credible national EF series; archive sources yearly; note corrections. </a:t>
                      </a:r>
                    </a:p>
                    <a:p>
                      <a:pPr fontAlgn="t">
                        <a:lnSpc>
                          <a:spcPts val="1500"/>
                        </a:lnSpc>
                        <a:buFont typeface="+mj-lt"/>
                        <a:buAutoNum type="arabicPeriod"/>
                      </a:pPr>
                      <a:endParaRPr lang="en-US" sz="2000" b="0" i="0" u="none" strike="noStrike" dirty="0">
                        <a:solidFill>
                          <a:srgbClr val="464FEB"/>
                        </a:solidFill>
                        <a:effectLst/>
                        <a:latin typeface="Aptos" panose="020B0004020202020204" pitchFamily="34" charset="0"/>
                      </a:endParaRPr>
                    </a:p>
                    <a:p>
                      <a:pPr marL="285750" indent="-285750" fontAlgn="t">
                        <a:lnSpc>
                          <a:spcPts val="1500"/>
                        </a:lnSpc>
                        <a:buFont typeface="Arial" panose="020B0604020202020204" pitchFamily="34" charset="0"/>
                        <a:buChar char="•"/>
                      </a:pPr>
                      <a:r>
                        <a:rPr lang="en-US" sz="2000" b="1" i="0" dirty="0">
                          <a:effectLst/>
                          <a:latin typeface="Aptos" panose="020B0004020202020204" pitchFamily="34" charset="0"/>
                        </a:rPr>
                        <a:t>Validator capacity for dMRV</a:t>
                      </a:r>
                    </a:p>
                    <a:p>
                      <a:pPr lvl="1" fontAlgn="t">
                        <a:lnSpc>
                          <a:spcPts val="1500"/>
                        </a:lnSpc>
                        <a:buFont typeface="+mj-lt"/>
                        <a:buNone/>
                      </a:pPr>
                      <a:br>
                        <a:rPr lang="en-US" sz="2000" b="0" i="0" dirty="0">
                          <a:effectLst/>
                          <a:latin typeface="Aptos" panose="020B0004020202020204" pitchFamily="34" charset="0"/>
                        </a:rPr>
                      </a:br>
                      <a:r>
                        <a:rPr lang="en-US" sz="2000" b="0" i="0" dirty="0">
                          <a:effectLst/>
                          <a:latin typeface="Aptos" panose="020B0004020202020204" pitchFamily="34" charset="0"/>
                        </a:rPr>
                        <a:t>→ </a:t>
                      </a:r>
                      <a:r>
                        <a:rPr lang="en-US" sz="2000" b="1" i="0" dirty="0">
                          <a:effectLst/>
                          <a:latin typeface="Aptos" panose="020B0004020202020204" pitchFamily="34" charset="0"/>
                        </a:rPr>
                        <a:t>Mitigate with</a:t>
                      </a:r>
                      <a:r>
                        <a:rPr lang="en-US" sz="2000" b="0" i="0" dirty="0">
                          <a:effectLst/>
                          <a:latin typeface="Aptos" panose="020B0004020202020204" pitchFamily="34" charset="0"/>
                        </a:rPr>
                        <a:t>: Early engagement of </a:t>
                      </a:r>
                      <a:r>
                        <a:rPr lang="en-US" sz="2000" b="1" i="0" dirty="0">
                          <a:effectLst/>
                          <a:latin typeface="Aptos" panose="020B0004020202020204" pitchFamily="34" charset="0"/>
                        </a:rPr>
                        <a:t>accredited VVBs</a:t>
                      </a:r>
                      <a:r>
                        <a:rPr lang="en-US" sz="2000" b="0" i="0" dirty="0">
                          <a:effectLst/>
                          <a:latin typeface="Aptos" panose="020B0004020202020204" pitchFamily="34" charset="0"/>
                        </a:rPr>
                        <a:t> and targeted training plan (with the support of COMESA/GCC).</a:t>
                      </a:r>
                    </a:p>
                  </a:txBody>
                  <a:tcPr marL="75366" marR="75366" marT="37683" marB="37683">
                    <a:lnL w="4763" cap="flat" cmpd="sng" algn="ctr">
                      <a:noFill/>
                      <a:prstDash val="solid"/>
                      <a:round/>
                      <a:headEnd type="none" w="med" len="med"/>
                      <a:tailEnd type="none" w="med" len="med"/>
                    </a:lnL>
                    <a:lnR w="4763" cap="flat" cmpd="sng" algn="ctr">
                      <a:noFill/>
                      <a:prstDash val="solid"/>
                      <a:round/>
                      <a:headEnd type="none" w="med" len="med"/>
                      <a:tailEnd type="none" w="med" len="med"/>
                    </a:lnR>
                    <a:lnT w="4763" cap="flat" cmpd="sng" algn="ctr">
                      <a:noFill/>
                      <a:prstDash val="solid"/>
                      <a:round/>
                      <a:headEnd type="none" w="med" len="med"/>
                      <a:tailEnd type="none" w="med" len="med"/>
                    </a:lnT>
                    <a:lnB w="4763"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24630656"/>
                  </a:ext>
                </a:extLst>
              </a:tr>
              <a:tr h="301466">
                <a:tc>
                  <a:txBody>
                    <a:bodyPr/>
                    <a:lstStyle/>
                    <a:p>
                      <a:endParaRPr lang="en-US" sz="2000" dirty="0">
                        <a:latin typeface="Aptos" panose="020B0004020202020204" pitchFamily="34" charset="0"/>
                      </a:endParaRPr>
                    </a:p>
                  </a:txBody>
                  <a:tcPr marL="75366" marR="75366" marT="37683" marB="37683">
                    <a:lnL w="12700" cmpd="sng">
                      <a:noFill/>
                      <a:prstDash val="solid"/>
                    </a:lnL>
                    <a:lnR w="12700" cmpd="sng">
                      <a:noFill/>
                      <a:prstDash val="solid"/>
                    </a:lnR>
                    <a:lnT w="4763"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3171761338"/>
                  </a:ext>
                </a:extLst>
              </a:tr>
            </a:tbl>
          </a:graphicData>
        </a:graphic>
      </p:graphicFrame>
      <p:sp>
        <p:nvSpPr>
          <p:cNvPr id="7" name="TextBox 6">
            <a:extLst>
              <a:ext uri="{FF2B5EF4-FFF2-40B4-BE49-F238E27FC236}">
                <a16:creationId xmlns:a16="http://schemas.microsoft.com/office/drawing/2014/main" id="{941113A8-87D4-F166-085E-3625877E1664}"/>
              </a:ext>
            </a:extLst>
          </p:cNvPr>
          <p:cNvSpPr txBox="1"/>
          <p:nvPr/>
        </p:nvSpPr>
        <p:spPr>
          <a:xfrm>
            <a:off x="4296697" y="6172336"/>
            <a:ext cx="5329084"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EB55B017-C03C-5DCE-1032-3F5FC543BCCC}"/>
              </a:ext>
            </a:extLst>
          </p:cNvPr>
          <p:cNvSpPr/>
          <p:nvPr/>
        </p:nvSpPr>
        <p:spPr>
          <a:xfrm>
            <a:off x="11255188" y="6172336"/>
            <a:ext cx="65890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white sign with white text&#10;&#10;AI-generated content may be incorrect.">
            <a:extLst>
              <a:ext uri="{FF2B5EF4-FFF2-40B4-BE49-F238E27FC236}">
                <a16:creationId xmlns:a16="http://schemas.microsoft.com/office/drawing/2014/main" id="{23993DED-CAB9-2175-4EC5-12F53C4C26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Tree>
    <p:extLst>
      <p:ext uri="{BB962C8B-B14F-4D97-AF65-F5344CB8AC3E}">
        <p14:creationId xmlns:p14="http://schemas.microsoft.com/office/powerpoint/2010/main" val="3248844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DB36AD9-FDF9-A58E-CE5D-D5C83A07CD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4C1B5A-B8DA-89FC-DE4D-A052EF46FAF2}"/>
              </a:ext>
            </a:extLst>
          </p:cNvPr>
          <p:cNvSpPr>
            <a:spLocks noGrp="1"/>
          </p:cNvSpPr>
          <p:nvPr>
            <p:ph type="title"/>
          </p:nvPr>
        </p:nvSpPr>
        <p:spPr/>
        <p:txBody>
          <a:bodyPr/>
          <a:lstStyle/>
          <a:p>
            <a:r>
              <a:rPr lang="en-US" dirty="0">
                <a:solidFill>
                  <a:srgbClr val="002060"/>
                </a:solidFill>
                <a:latin typeface="Aptos SemiBold" panose="020B0004020202020204" pitchFamily="34" charset="0"/>
              </a:rPr>
              <a:t>Discussion</a:t>
            </a:r>
          </a:p>
        </p:txBody>
      </p:sp>
      <p:sp>
        <p:nvSpPr>
          <p:cNvPr id="3" name="Content Placeholder 2">
            <a:extLst>
              <a:ext uri="{FF2B5EF4-FFF2-40B4-BE49-F238E27FC236}">
                <a16:creationId xmlns:a16="http://schemas.microsoft.com/office/drawing/2014/main" id="{E2A67F92-4151-602E-7CB3-C9F576368C31}"/>
              </a:ext>
            </a:extLst>
          </p:cNvPr>
          <p:cNvSpPr>
            <a:spLocks noGrp="1"/>
          </p:cNvSpPr>
          <p:nvPr>
            <p:ph idx="1"/>
          </p:nvPr>
        </p:nvSpPr>
        <p:spPr>
          <a:xfrm>
            <a:off x="838200" y="1825625"/>
            <a:ext cx="10515600" cy="4162220"/>
          </a:xfrm>
        </p:spPr>
        <p:txBody>
          <a:bodyPr/>
          <a:lstStyle/>
          <a:p>
            <a:r>
              <a:rPr lang="en-US" dirty="0">
                <a:latin typeface="Aptos SemiBold" panose="020B0004020202020204" pitchFamily="34" charset="0"/>
              </a:rPr>
              <a:t>What other data collection and management challenges you anticipate and any resource constraints we should be aware of?</a:t>
            </a:r>
          </a:p>
          <a:p>
            <a:endParaRPr lang="en-US" dirty="0">
              <a:latin typeface="Aptos SemiBold" panose="020B0004020202020204" pitchFamily="34" charset="0"/>
            </a:endParaRPr>
          </a:p>
          <a:p>
            <a:r>
              <a:rPr lang="en-US" dirty="0">
                <a:latin typeface="Aptos SemiBold" panose="020B0004020202020204" pitchFamily="34" charset="0"/>
              </a:rPr>
              <a:t>Are there any data privacy/licensing concerns to be aware of? </a:t>
            </a:r>
          </a:p>
          <a:p>
            <a:endParaRPr lang="en-US" dirty="0">
              <a:latin typeface="Aptos SemiBold" panose="020B0004020202020204" pitchFamily="34" charset="0"/>
            </a:endParaRPr>
          </a:p>
          <a:p>
            <a:r>
              <a:rPr lang="en-US" dirty="0">
                <a:latin typeface="Aptos SemiBold" panose="020B0004020202020204" pitchFamily="34" charset="0"/>
              </a:rPr>
              <a:t>Where the most of capacity challenges exist?</a:t>
            </a:r>
          </a:p>
        </p:txBody>
      </p:sp>
      <p:sp>
        <p:nvSpPr>
          <p:cNvPr id="7" name="TextBox 6">
            <a:extLst>
              <a:ext uri="{FF2B5EF4-FFF2-40B4-BE49-F238E27FC236}">
                <a16:creationId xmlns:a16="http://schemas.microsoft.com/office/drawing/2014/main" id="{8638F8C2-AE86-22E0-3B24-0E62EEB2EBAD}"/>
              </a:ext>
            </a:extLst>
          </p:cNvPr>
          <p:cNvSpPr txBox="1"/>
          <p:nvPr/>
        </p:nvSpPr>
        <p:spPr>
          <a:xfrm>
            <a:off x="4296697" y="6172336"/>
            <a:ext cx="5329084"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4" name="Rectangle 3">
            <a:extLst>
              <a:ext uri="{FF2B5EF4-FFF2-40B4-BE49-F238E27FC236}">
                <a16:creationId xmlns:a16="http://schemas.microsoft.com/office/drawing/2014/main" id="{DF0B8593-94D7-AB18-1D0A-D24870736AE8}"/>
              </a:ext>
            </a:extLst>
          </p:cNvPr>
          <p:cNvSpPr/>
          <p:nvPr/>
        </p:nvSpPr>
        <p:spPr>
          <a:xfrm>
            <a:off x="11255188" y="6172336"/>
            <a:ext cx="65890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white sign with white text&#10;&#10;AI-generated content may be incorrect.">
            <a:extLst>
              <a:ext uri="{FF2B5EF4-FFF2-40B4-BE49-F238E27FC236}">
                <a16:creationId xmlns:a16="http://schemas.microsoft.com/office/drawing/2014/main" id="{C78894E2-A46A-0CB9-E4C7-A2D151E6F7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7471" y="315525"/>
            <a:ext cx="1280023" cy="551330"/>
          </a:xfrm>
          <a:prstGeom prst="rect">
            <a:avLst/>
          </a:prstGeom>
        </p:spPr>
      </p:pic>
    </p:spTree>
    <p:extLst>
      <p:ext uri="{BB962C8B-B14F-4D97-AF65-F5344CB8AC3E}">
        <p14:creationId xmlns:p14="http://schemas.microsoft.com/office/powerpoint/2010/main" val="489797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8319F8F-F301-3913-6C5E-8ED7CF21B02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7F16BF5-5BD5-7116-AE26-40C276245658}"/>
              </a:ext>
            </a:extLst>
          </p:cNvPr>
          <p:cNvSpPr txBox="1"/>
          <p:nvPr/>
        </p:nvSpPr>
        <p:spPr>
          <a:xfrm>
            <a:off x="4296696" y="6172336"/>
            <a:ext cx="7649497" cy="400110"/>
          </a:xfrm>
          <a:prstGeom prst="rect">
            <a:avLst/>
          </a:prstGeom>
          <a:noFill/>
        </p:spPr>
        <p:txBody>
          <a:bodyPr wrap="square">
            <a:spAutoFit/>
          </a:bodyPr>
          <a:lstStyle/>
          <a:p>
            <a:r>
              <a:rPr lang="en-US" sz="2000" b="1" i="1">
                <a:solidFill>
                  <a:schemeClr val="tx2"/>
                </a:solidFill>
                <a:latin typeface="Aptos SemiBold" panose="020B0004020202020204" pitchFamily="34" charset="0"/>
                <a:cs typeface="Aptos Serif" panose="020B0502040204020203" pitchFamily="18" charset="0"/>
              </a:rPr>
              <a:t>Achieving Results Faster, Together</a:t>
            </a:r>
          </a:p>
        </p:txBody>
      </p:sp>
      <p:sp>
        <p:nvSpPr>
          <p:cNvPr id="2" name="Rectangle 1">
            <a:extLst>
              <a:ext uri="{FF2B5EF4-FFF2-40B4-BE49-F238E27FC236}">
                <a16:creationId xmlns:a16="http://schemas.microsoft.com/office/drawing/2014/main" id="{2B444356-31B0-3C45-B542-360D2E791542}"/>
              </a:ext>
            </a:extLst>
          </p:cNvPr>
          <p:cNvSpPr/>
          <p:nvPr/>
        </p:nvSpPr>
        <p:spPr>
          <a:xfrm>
            <a:off x="11187953" y="6172336"/>
            <a:ext cx="758240"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8932596"/>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SCENT Carbon Power Point template_1" id="{851D655E-AE41-B243-951D-259F13673233}" vid="{D0CDA7E5-F59A-3E41-AAA9-F08398E91DB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ef3b46c-1eea-48ad-acab-85e3850001ce">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C8563622FBB8C469F524D5E31BDBD94" ma:contentTypeVersion="14" ma:contentTypeDescription="Create a new document." ma:contentTypeScope="" ma:versionID="257b6dbd011dd25bfede37b0f818f403">
  <xsd:schema xmlns:xsd="http://www.w3.org/2001/XMLSchema" xmlns:xs="http://www.w3.org/2001/XMLSchema" xmlns:p="http://schemas.microsoft.com/office/2006/metadata/properties" xmlns:ns1="http://schemas.microsoft.com/sharepoint/v3" xmlns:ns2="9ef3b46c-1eea-48ad-acab-85e3850001ce" targetNamespace="http://schemas.microsoft.com/office/2006/metadata/properties" ma:root="true" ma:fieldsID="59ee3e2af0436b6c73ab9acc50ad1b7a" ns1:_="" ns2:_="">
    <xsd:import namespace="http://schemas.microsoft.com/sharepoint/v3"/>
    <xsd:import namespace="9ef3b46c-1eea-48ad-acab-85e3850001c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2:MediaServiceDateTaken" minOccurs="0"/>
                <xsd:element ref="ns2:MediaServiceOCR" minOccurs="0"/>
                <xsd:element ref="ns2:MediaServiceGenerationTime" minOccurs="0"/>
                <xsd:element ref="ns2:MediaServiceEventHashCode" minOccurs="0"/>
                <xsd:element ref="ns1:_ip_UnifiedCompliancePolicyProperties" minOccurs="0"/>
                <xsd:element ref="ns1:_ip_UnifiedCompliancePolicyUIAc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hidden="true" ma:internalName="_ip_UnifiedCompliancePolicyProperties">
      <xsd:simpleType>
        <xsd:restriction base="dms:Note"/>
      </xsd:simpleType>
    </xsd:element>
    <xsd:element name="_ip_UnifiedCompliancePolicyUIAction" ma:index="1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ef3b46c-1eea-48ad-acab-85e3850001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a6c10d7-b926-4fc0-945e-3cbf5049f6bd"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F396D5-B33E-4B0C-8F13-B9085EB0FCD8}">
  <ds:schemaRefs>
    <ds:schemaRef ds:uri="http://schemas.microsoft.com/sharepoint/v3/contenttype/forms"/>
  </ds:schemaRefs>
</ds:datastoreItem>
</file>

<file path=customXml/itemProps2.xml><?xml version="1.0" encoding="utf-8"?>
<ds:datastoreItem xmlns:ds="http://schemas.openxmlformats.org/officeDocument/2006/customXml" ds:itemID="{E12AB4EA-99D3-4847-8710-5351D240317A}">
  <ds:schemaRefs>
    <ds:schemaRef ds:uri="1142020a-be4d-43ca-b63d-a8f3dff1a6cb"/>
    <ds:schemaRef ds:uri="253a963d-dd36-43a4-b369-d7bbea8edbdd"/>
    <ds:schemaRef ds:uri="9ef3b46c-1eea-48ad-acab-85e3850001ce"/>
    <ds:schemaRef ds:uri="http://schemas.microsoft.com/office/2006/metadata/properties"/>
    <ds:schemaRef ds:uri="http://schemas.microsoft.com/office/infopath/2007/PartnerControls"/>
    <ds:schemaRef ds:uri="http://schemas.microsoft.com/sharepoint/v3"/>
  </ds:schemaRefs>
</ds:datastoreItem>
</file>

<file path=customXml/itemProps3.xml><?xml version="1.0" encoding="utf-8"?>
<ds:datastoreItem xmlns:ds="http://schemas.openxmlformats.org/officeDocument/2006/customXml" ds:itemID="{63CBA9F1-CC04-4BFC-AD9A-A06F313574AF}"/>
</file>

<file path=docProps/app.xml><?xml version="1.0" encoding="utf-8"?>
<Properties xmlns="http://schemas.openxmlformats.org/officeDocument/2006/extended-properties" xmlns:vt="http://schemas.openxmlformats.org/officeDocument/2006/docPropsVTypes">
  <Template>ASCENT Carbon Power Point template_1 (003)</Template>
  <TotalTime>1189</TotalTime>
  <Words>1187</Words>
  <Application>Microsoft Office PowerPoint</Application>
  <PresentationFormat>Widescreen</PresentationFormat>
  <Paragraphs>118</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Aptos SemiBold</vt:lpstr>
      <vt:lpstr>Arial</vt:lpstr>
      <vt:lpstr>Calibri</vt:lpstr>
      <vt:lpstr>Calibri Light</vt:lpstr>
      <vt:lpstr>Office 2013 - 2022 Theme</vt:lpstr>
      <vt:lpstr>PowerPoint Presentation</vt:lpstr>
      <vt:lpstr>Getting prepared – Project Operations Manual and Data Requirements</vt:lpstr>
      <vt:lpstr>Enhance understanding of data requirements for ASCENT carbon activities and identify challenges and mitigation strategies to support effective implementation.</vt:lpstr>
      <vt:lpstr>What data collection and management practices are put in place as part of the ASCENT Energy Access Program and how that could be leveraged for the ASCENT Carbon Program?   What kind of arrangements are put in place to collect data from project developers?   Are there any data privacy/licensing concerns to be aware of? </vt:lpstr>
      <vt:lpstr>Why Program Operations Manual (POM)?</vt:lpstr>
      <vt:lpstr>POM Content Overview &amp; Roles and Responsibilities</vt:lpstr>
      <vt:lpstr>Data To Collect (Examples for Two Technologies)</vt:lpstr>
      <vt:lpstr>QA/QC Procedures and Verification Approach</vt:lpstr>
      <vt:lpstr>Anticipated Data Collection Challenges (and some practical mitigations)</vt:lpstr>
      <vt:lpstr>Anticipated Data Collection Challenges (and some practical mitigations)</vt:lpstr>
      <vt:lpstr>Discussion</vt:lpstr>
      <vt:lpstr>PowerPoint Presentation</vt:lpstr>
    </vt:vector>
  </TitlesOfParts>
  <Company>WBG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Ashia Bio Sawe</dc:creator>
  <cp:lastModifiedBy>Hari Gadde</cp:lastModifiedBy>
  <cp:revision>3</cp:revision>
  <dcterms:created xsi:type="dcterms:W3CDTF">2026-02-06T13:46:24Z</dcterms:created>
  <dcterms:modified xsi:type="dcterms:W3CDTF">2026-02-07T17:55:54Z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0x010100EC8563622FBB8C469F524D5E31BDBD94</vt:lpwstr>
  </property>
  <property fmtid="{D5CDD505-2E9C-101B-9397-08002B2CF9AE}" pid="3" name="MediaServiceImageTags">
    <vt:lpwstr/>
  </property>
  <property fmtid="{D5CDD505-2E9C-101B-9397-08002B2CF9AE}" pid="4" name="MSIP_Label_f1bf45b6-5649-4236-82a3-f45024cd282e_Enabled">
    <vt:lpwstr>true</vt:lpwstr>
  </property>
  <property fmtid="{D5CDD505-2E9C-101B-9397-08002B2CF9AE}" pid="5" name="MSIP_Label_f1bf45b6-5649-4236-82a3-f45024cd282e_SetDate">
    <vt:lpwstr>2025-09-14T15:29:10Z</vt:lpwstr>
  </property>
  <property fmtid="{D5CDD505-2E9C-101B-9397-08002B2CF9AE}" pid="6" name="MSIP_Label_f1bf45b6-5649-4236-82a3-f45024cd282e_Method">
    <vt:lpwstr>Privileged</vt:lpwstr>
  </property>
  <property fmtid="{D5CDD505-2E9C-101B-9397-08002B2CF9AE}" pid="7" name="MSIP_Label_f1bf45b6-5649-4236-82a3-f45024cd282e_Name">
    <vt:lpwstr>Official Use Only</vt:lpwstr>
  </property>
  <property fmtid="{D5CDD505-2E9C-101B-9397-08002B2CF9AE}" pid="8" name="MSIP_Label_f1bf45b6-5649-4236-82a3-f45024cd282e_SiteId">
    <vt:lpwstr>31a2fec0-266b-4c67-b56e-2796d8f59c36</vt:lpwstr>
  </property>
  <property fmtid="{D5CDD505-2E9C-101B-9397-08002B2CF9AE}" pid="9" name="MSIP_Label_f1bf45b6-5649-4236-82a3-f45024cd282e_ActionId">
    <vt:lpwstr>2dcde70d-7d1a-4684-8ca7-9cc878b5bc30</vt:lpwstr>
  </property>
  <property fmtid="{D5CDD505-2E9C-101B-9397-08002B2CF9AE}" pid="10" name="MSIP_Label_f1bf45b6-5649-4236-82a3-f45024cd282e_ContentBits">
    <vt:lpwstr>2</vt:lpwstr>
  </property>
  <property fmtid="{D5CDD505-2E9C-101B-9397-08002B2CF9AE}" pid="11" name="MSIP_Label_f1bf45b6-5649-4236-82a3-f45024cd282e_Tag">
    <vt:lpwstr>10, 0, 1, 2</vt:lpwstr>
  </property>
  <property fmtid="{D5CDD505-2E9C-101B-9397-08002B2CF9AE}" pid="12" name="ClassificationContentMarkingFooterLocations">
    <vt:lpwstr>Tema de Office:9</vt:lpwstr>
  </property>
  <property fmtid="{D5CDD505-2E9C-101B-9397-08002B2CF9AE}" pid="13" name="ClassificationContentMarkingFooterText">
    <vt:lpwstr>Official Use Only</vt:lpwstr>
  </property>
</Properties>
</file>