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7FFFF7EB_AF72E4C3.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 id="2147483732" r:id="rId5"/>
  </p:sldMasterIdLst>
  <p:notesMasterIdLst>
    <p:notesMasterId r:id="rId24"/>
  </p:notesMasterIdLst>
  <p:sldIdLst>
    <p:sldId id="2147481593" r:id="rId6"/>
    <p:sldId id="262" r:id="rId7"/>
    <p:sldId id="273" r:id="rId8"/>
    <p:sldId id="2147481591" r:id="rId9"/>
    <p:sldId id="275" r:id="rId10"/>
    <p:sldId id="276" r:id="rId11"/>
    <p:sldId id="2147481575" r:id="rId12"/>
    <p:sldId id="2147481579" r:id="rId13"/>
    <p:sldId id="2147481578" r:id="rId14"/>
    <p:sldId id="2147481602" r:id="rId15"/>
    <p:sldId id="2147481603" r:id="rId16"/>
    <p:sldId id="2147481604" r:id="rId17"/>
    <p:sldId id="2147481605" r:id="rId18"/>
    <p:sldId id="2147481570" r:id="rId19"/>
    <p:sldId id="2147481595" r:id="rId20"/>
    <p:sldId id="2147481592" r:id="rId21"/>
    <p:sldId id="256" r:id="rId22"/>
    <p:sldId id="214748158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9D2000-AB60-BC1F-6FAE-1CE5A86C93D4}" name="Martina Bosi" initials="MB" userId="S::mbosi@worldbank.org::7b2f4eb4-72dc-4a26-b453-89a0589149d7" providerId="AD"/>
  <p188:author id="{D6B9761D-30ED-59BB-2332-DBE32E14B1BA}" name="Harikumar Gadde" initials="HG" userId="S::hgadde@worldbank.org::c5282638-d8a1-489d-81ae-8048f47b57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omments/modernComment_7FFFF7EB_AF72E4C3.xml><?xml version="1.0" encoding="utf-8"?>
<p188:cmLst xmlns:a="http://schemas.openxmlformats.org/drawingml/2006/main" xmlns:r="http://schemas.openxmlformats.org/officeDocument/2006/relationships" xmlns:p188="http://schemas.microsoft.com/office/powerpoint/2018/8/main">
  <p188:cm id="{8ACB621E-AD1F-40A2-97CB-1B83AFA6DDC8}" authorId="{D6B9761D-30ED-59BB-2332-DBE32E14B1BA}" created="2026-02-10T19:17:53.853">
    <pc:sldMkLst xmlns:pc="http://schemas.microsoft.com/office/powerpoint/2013/main/command">
      <pc:docMk/>
      <pc:sldMk cId="2943542467" sldId="2147481579"/>
    </pc:sldMkLst>
    <p188:replyLst>
      <p188:reply id="{5F555FBC-52EE-48A6-B408-A7312B9308D8}" authorId="{819D2000-AB60-BC1F-6FAE-1CE5A86C93D4}" created="2026-02-10T19:45:15.071">
        <p188:txBody>
          <a:bodyPr/>
          <a:lstStyle/>
          <a:p>
            <a:r>
              <a:rPr lang="en-US"/>
              <a:t>Agree.  The participation of governments should be presented ahead of the World BAnk</a:t>
            </a:r>
          </a:p>
        </p188:txBody>
      </p188:reply>
    </p188:replyLst>
    <p188:txBody>
      <a:bodyPr/>
      <a:lstStyle/>
      <a:p>
        <a:r>
          <a:rPr lang="en-US"/>
          <a:t>I would move this up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C109-F706-4128-8923-D21EDE0BEB99}" type="datetimeFigureOut">
              <a:rPr lang="en-US" smtClean="0"/>
              <a:t>2/25/2026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36131-C392-444B-A885-D640DD126A27}" type="slidenum">
              <a:rPr lang="en-US" smtClean="0"/>
              <a:t>‹#›</a:t>
            </a:fld>
            <a:endParaRPr lang="en-US"/>
          </a:p>
        </p:txBody>
      </p:sp>
    </p:spTree>
    <p:extLst>
      <p:ext uri="{BB962C8B-B14F-4D97-AF65-F5344CB8AC3E}">
        <p14:creationId xmlns:p14="http://schemas.microsoft.com/office/powerpoint/2010/main" val="340353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1. 	Introduction</a:t>
            </a:r>
          </a:p>
          <a:p>
            <a:r>
              <a:rPr lang="en-GB"/>
              <a:t>• 	What is a Model Policy Framework?</a:t>
            </a:r>
          </a:p>
          <a:p>
            <a:r>
              <a:rPr lang="en-GB"/>
              <a:t>• 	Why COMESA develops such frameworks and its role.</a:t>
            </a:r>
          </a:p>
          <a:p>
            <a:r>
              <a:rPr lang="en-GB"/>
              <a:t>2. 	Objectives</a:t>
            </a:r>
          </a:p>
          <a:p>
            <a:r>
              <a:rPr lang="en-GB"/>
              <a:t>• 	What a Carbon Market Policy Framework seeks to achieve.</a:t>
            </a:r>
          </a:p>
          <a:p>
            <a:r>
              <a:rPr lang="en-GB"/>
              <a:t>3. 	Operational Approach</a:t>
            </a:r>
          </a:p>
          <a:p>
            <a:r>
              <a:rPr lang="en-GB"/>
              <a:t>• 	How it would work: Country Guidance, COMESA’s role, WB support, </a:t>
            </a:r>
            <a:r>
              <a:rPr lang="en-GB" err="1"/>
              <a:t>ASCENt</a:t>
            </a:r>
            <a:r>
              <a:rPr lang="en-GB"/>
              <a:t> governments.</a:t>
            </a:r>
          </a:p>
          <a:p>
            <a:r>
              <a:rPr lang="en-GB"/>
              <a:t>4. 	Pilots</a:t>
            </a:r>
          </a:p>
          <a:p>
            <a:r>
              <a:rPr lang="en-GB"/>
              <a:t>• 	Concept of supporting pilot initiatives.</a:t>
            </a:r>
          </a:p>
          <a:p>
            <a:r>
              <a:rPr lang="en-GB"/>
              <a:t>5. 	Roadmap</a:t>
            </a:r>
          </a:p>
          <a:p>
            <a:r>
              <a:rPr lang="en-GB"/>
              <a:t>• 	Steps and timeline toward adoption and implementation.</a:t>
            </a:r>
            <a:endParaRPr lang="en-ZM"/>
          </a:p>
        </p:txBody>
      </p:sp>
      <p:sp>
        <p:nvSpPr>
          <p:cNvPr id="4" name="Slide Number Placeholder 3"/>
          <p:cNvSpPr>
            <a:spLocks noGrp="1"/>
          </p:cNvSpPr>
          <p:nvPr>
            <p:ph type="sldNum" sz="quarter" idx="5"/>
          </p:nvPr>
        </p:nvSpPr>
        <p:spPr/>
        <p:txBody>
          <a:bodyPr/>
          <a:lstStyle/>
          <a:p>
            <a:fld id="{54036131-C392-444B-A885-D640DD126A27}" type="slidenum">
              <a:rPr lang="en-US" smtClean="0"/>
              <a:t>2</a:t>
            </a:fld>
            <a:endParaRPr lang="en-US"/>
          </a:p>
        </p:txBody>
      </p:sp>
    </p:spTree>
    <p:extLst>
      <p:ext uri="{BB962C8B-B14F-4D97-AF65-F5344CB8AC3E}">
        <p14:creationId xmlns:p14="http://schemas.microsoft.com/office/powerpoint/2010/main" val="147799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014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91830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3743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78D868-3DB8-499C-BCFA-2E2815E3C614}" type="datetimeFigureOut">
              <a:rPr lang="es-ES" smtClean="0"/>
              <a:t>25/02/2026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8360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78D868-3DB8-499C-BCFA-2E2815E3C614}" type="datetimeFigureOut">
              <a:rPr lang="es-ES" smtClean="0"/>
              <a:t>25/02/2026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1326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78D868-3DB8-499C-BCFA-2E2815E3C614}" type="datetimeFigureOut">
              <a:rPr lang="es-ES" smtClean="0"/>
              <a:t>25/02/2026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991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25/02/2026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2682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25/02/2026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7207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25/02/2026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76015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4293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081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3214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369279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995608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78D868-3DB8-499C-BCFA-2E2815E3C614}" type="datetimeFigureOut">
              <a:rPr lang="es-ES" smtClean="0"/>
              <a:t>25/02/2026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277009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78D868-3DB8-499C-BCFA-2E2815E3C614}" type="datetimeFigureOut">
              <a:rPr lang="es-ES" smtClean="0"/>
              <a:t>25/02/2026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38634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78D868-3DB8-499C-BCFA-2E2815E3C614}" type="datetimeFigureOut">
              <a:rPr lang="es-ES" smtClean="0"/>
              <a:t>25/02/2026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884354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25/02/2026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61337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25/02/2026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523217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25/02/2026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186727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82105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78D868-3DB8-499C-BCFA-2E2815E3C614}" type="datetimeFigureOut">
              <a:rPr lang="es-ES" smtClean="0"/>
              <a:t>25/02/2026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5290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25/02/2026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1301903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25/02/2026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262531143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7FFFF7EB_AF72E4C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hyperlink" Target="https://www.worldbank.org/en/publication/state-and-trends-of-carbon-pricing" TargetMode="Externa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8FA8AF7-64A7-59DC-0C06-B8E25894543A}"/>
              </a:ext>
            </a:extLst>
          </p:cNvPr>
          <p:cNvSpPr txBox="1"/>
          <p:nvPr/>
        </p:nvSpPr>
        <p:spPr>
          <a:xfrm>
            <a:off x="1524000" y="5321035"/>
            <a:ext cx="5329084"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44546A"/>
                </a:solidFill>
                <a:effectLst/>
                <a:uLnTx/>
                <a:uFillTx/>
                <a:latin typeface="Aptos SemiBold" panose="020B0004020202020204" pitchFamily="34" charset="0"/>
                <a:ea typeface="+mn-ea"/>
                <a:cs typeface="Aptos Serif" panose="020B0502040204020203" pitchFamily="18" charset="0"/>
              </a:rPr>
              <a:t>Achieving Results Faster, Together</a:t>
            </a:r>
          </a:p>
        </p:txBody>
      </p:sp>
      <p:pic>
        <p:nvPicPr>
          <p:cNvPr id="10" name="Picture 9" descr="A blue and white sign with white text&#10;&#10;AI-generated content may be incorrect.">
            <a:extLst>
              <a:ext uri="{FF2B5EF4-FFF2-40B4-BE49-F238E27FC236}">
                <a16:creationId xmlns:a16="http://schemas.microsoft.com/office/drawing/2014/main" id="{FEB88465-1349-F947-D60C-BE0E8980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37" y="1931164"/>
            <a:ext cx="6642847" cy="2995672"/>
          </a:xfrm>
          <a:prstGeom prst="rect">
            <a:avLst/>
          </a:prstGeom>
        </p:spPr>
      </p:pic>
      <p:sp>
        <p:nvSpPr>
          <p:cNvPr id="44" name="Off-page Connector 43">
            <a:extLst>
              <a:ext uri="{FF2B5EF4-FFF2-40B4-BE49-F238E27FC236}">
                <a16:creationId xmlns:a16="http://schemas.microsoft.com/office/drawing/2014/main" id="{7A6D5F81-4297-B9DD-58E5-4AE89B8AE08B}"/>
              </a:ext>
            </a:extLst>
          </p:cNvPr>
          <p:cNvSpPr/>
          <p:nvPr/>
        </p:nvSpPr>
        <p:spPr>
          <a:xfrm rot="19781445">
            <a:off x="7147396" y="-1384985"/>
            <a:ext cx="3877234" cy="5843899"/>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ff-page Connector 44">
            <a:extLst>
              <a:ext uri="{FF2B5EF4-FFF2-40B4-BE49-F238E27FC236}">
                <a16:creationId xmlns:a16="http://schemas.microsoft.com/office/drawing/2014/main" id="{323F0DC5-CA93-9F4F-4BC3-54669A8DDECA}"/>
              </a:ext>
            </a:extLst>
          </p:cNvPr>
          <p:cNvSpPr/>
          <p:nvPr/>
        </p:nvSpPr>
        <p:spPr>
          <a:xfrm rot="12159772">
            <a:off x="7637702" y="889307"/>
            <a:ext cx="4092443" cy="7229663"/>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Picture 50" descr="A logo with a black background&#10;&#10;AI-generated content may be incorrect.">
            <a:extLst>
              <a:ext uri="{FF2B5EF4-FFF2-40B4-BE49-F238E27FC236}">
                <a16:creationId xmlns:a16="http://schemas.microsoft.com/office/drawing/2014/main" id="{DCBE494F-E85E-DB71-79D5-529FC3998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522376"/>
            <a:ext cx="1689965" cy="876500"/>
          </a:xfrm>
          <a:prstGeom prst="rect">
            <a:avLst/>
          </a:prstGeom>
        </p:spPr>
      </p:pic>
      <p:pic>
        <p:nvPicPr>
          <p:cNvPr id="53" name="Picture 52" descr="A logo with text on it&#10;&#10;AI-generated content may be incorrect.">
            <a:extLst>
              <a:ext uri="{FF2B5EF4-FFF2-40B4-BE49-F238E27FC236}">
                <a16:creationId xmlns:a16="http://schemas.microsoft.com/office/drawing/2014/main" id="{2082746B-BB9F-9E70-5D9D-10B4000A9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5960" y="457464"/>
            <a:ext cx="2311400" cy="1079500"/>
          </a:xfrm>
          <a:prstGeom prst="rect">
            <a:avLst/>
          </a:prstGeom>
        </p:spPr>
      </p:pic>
      <p:pic>
        <p:nvPicPr>
          <p:cNvPr id="55" name="Picture 54" descr="A logo with blue and blue lines&#10;&#10;AI-generated content may be incorrect.">
            <a:extLst>
              <a:ext uri="{FF2B5EF4-FFF2-40B4-BE49-F238E27FC236}">
                <a16:creationId xmlns:a16="http://schemas.microsoft.com/office/drawing/2014/main" id="{CBB96217-4883-886F-FCFC-D4B48C21F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83616" y="471759"/>
            <a:ext cx="2135703" cy="1079501"/>
          </a:xfrm>
          <a:prstGeom prst="rect">
            <a:avLst/>
          </a:prstGeom>
        </p:spPr>
      </p:pic>
      <p:sp>
        <p:nvSpPr>
          <p:cNvPr id="2" name="TextBox 1">
            <a:extLst>
              <a:ext uri="{FF2B5EF4-FFF2-40B4-BE49-F238E27FC236}">
                <a16:creationId xmlns:a16="http://schemas.microsoft.com/office/drawing/2014/main" id="{26E51467-4799-AC88-30F3-909D437A128B}"/>
              </a:ext>
            </a:extLst>
          </p:cNvPr>
          <p:cNvSpPr txBox="1"/>
          <p:nvPr/>
        </p:nvSpPr>
        <p:spPr>
          <a:xfrm>
            <a:off x="8026400" y="2461846"/>
            <a:ext cx="3829538" cy="2554545"/>
          </a:xfrm>
          <a:prstGeom prst="rect">
            <a:avLst/>
          </a:prstGeom>
          <a:noFill/>
        </p:spPr>
        <p:txBody>
          <a:bodyPr wrap="square" rtlCol="0">
            <a:spAutoFit/>
          </a:bodyPr>
          <a:lstStyle/>
          <a:p>
            <a:pPr algn="ctr"/>
            <a:r>
              <a:rPr lang="en-US" sz="3200" dirty="0">
                <a:solidFill>
                  <a:schemeClr val="accent6">
                    <a:lumMod val="60000"/>
                    <a:lumOff val="40000"/>
                  </a:schemeClr>
                </a:solidFill>
              </a:rPr>
              <a:t>Derick Ndimbwa PhD Ahid Maeresera &amp;  Lwembe Mwale</a:t>
            </a:r>
          </a:p>
          <a:p>
            <a:endParaRPr lang="en-US" sz="3200" dirty="0">
              <a:solidFill>
                <a:schemeClr val="accent6">
                  <a:lumMod val="60000"/>
                  <a:lumOff val="40000"/>
                </a:schemeClr>
              </a:solidFill>
              <a:highlight>
                <a:srgbClr val="00FF00"/>
              </a:highlight>
            </a:endParaRPr>
          </a:p>
          <a:p>
            <a:pPr algn="ctr"/>
            <a:r>
              <a:rPr lang="en-US" sz="3200" dirty="0">
                <a:solidFill>
                  <a:schemeClr val="accent6">
                    <a:lumMod val="60000"/>
                    <a:lumOff val="40000"/>
                  </a:schemeClr>
                </a:solidFill>
              </a:rPr>
              <a:t>COMESA</a:t>
            </a:r>
          </a:p>
        </p:txBody>
      </p:sp>
    </p:spTree>
    <p:extLst>
      <p:ext uri="{BB962C8B-B14F-4D97-AF65-F5344CB8AC3E}">
        <p14:creationId xmlns:p14="http://schemas.microsoft.com/office/powerpoint/2010/main" val="1439193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CF82DF0-7B96-D809-8B4B-4C7DA98633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D253B-7545-168D-D352-AC0D970B2A82}"/>
              </a:ext>
            </a:extLst>
          </p:cNvPr>
          <p:cNvSpPr>
            <a:spLocks noGrp="1"/>
          </p:cNvSpPr>
          <p:nvPr>
            <p:ph type="title"/>
          </p:nvPr>
        </p:nvSpPr>
        <p:spPr>
          <a:xfrm>
            <a:off x="6449960" y="227037"/>
            <a:ext cx="4903839" cy="1325563"/>
          </a:xfrm>
        </p:spPr>
        <p:txBody>
          <a:bodyPr/>
          <a:lstStyle/>
          <a:p>
            <a:r>
              <a:rPr lang="en-US">
                <a:solidFill>
                  <a:srgbClr val="002060"/>
                </a:solidFill>
              </a:rPr>
              <a:t>Session Outline</a:t>
            </a:r>
          </a:p>
        </p:txBody>
      </p:sp>
      <p:sp>
        <p:nvSpPr>
          <p:cNvPr id="5" name="TextBox 4">
            <a:extLst>
              <a:ext uri="{FF2B5EF4-FFF2-40B4-BE49-F238E27FC236}">
                <a16:creationId xmlns:a16="http://schemas.microsoft.com/office/drawing/2014/main" id="{76C58BB7-0B25-3060-D8AA-4A7640091A12}"/>
              </a:ext>
            </a:extLst>
          </p:cNvPr>
          <p:cNvSpPr txBox="1"/>
          <p:nvPr/>
        </p:nvSpPr>
        <p:spPr>
          <a:xfrm>
            <a:off x="6316910" y="6449987"/>
            <a:ext cx="4820573"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13" name="Content Placeholder 12">
            <a:extLst>
              <a:ext uri="{FF2B5EF4-FFF2-40B4-BE49-F238E27FC236}">
                <a16:creationId xmlns:a16="http://schemas.microsoft.com/office/drawing/2014/main" id="{26535FD4-5529-CB4F-9F09-0E3FC5E51366}"/>
              </a:ext>
            </a:extLst>
          </p:cNvPr>
          <p:cNvSpPr>
            <a:spLocks noGrp="1"/>
          </p:cNvSpPr>
          <p:nvPr>
            <p:ph idx="1"/>
          </p:nvPr>
        </p:nvSpPr>
        <p:spPr>
          <a:xfrm>
            <a:off x="6169892" y="1237673"/>
            <a:ext cx="5183908" cy="5212314"/>
          </a:xfrm>
        </p:spPr>
        <p:txBody>
          <a:bodyPr>
            <a:normAutofit fontScale="85000" lnSpcReduction="20000"/>
          </a:bodyPr>
          <a:lstStyle/>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q"/>
              <a:tabLst/>
              <a:defRPr/>
            </a:pPr>
            <a:r>
              <a:rPr lang="en-GB" sz="2000">
                <a:latin typeface="+mj-lt"/>
              </a:rPr>
              <a:t> </a:t>
            </a:r>
            <a:r>
              <a:rPr kumimoji="0" lang="en-GB" sz="2000" b="0" i="0" u="none" strike="noStrike" kern="1200" cap="none" spc="0" normalizeH="0" baseline="0" noProof="0">
                <a:ln>
                  <a:noFill/>
                </a:ln>
                <a:solidFill>
                  <a:prstClr val="black"/>
                </a:solidFill>
                <a:effectLst/>
                <a:uLnTx/>
                <a:uFillTx/>
                <a:latin typeface="+mj-lt"/>
                <a:ea typeface="+mn-ea"/>
                <a:cs typeface="+mn-cs"/>
              </a:rPr>
              <a:t>Introduction</a:t>
            </a:r>
          </a:p>
          <a:p>
            <a:pPr marL="0" marR="0" lvl="0" indent="0" algn="l" defTabSz="914400" rtl="0" eaLnBrk="1" fontAlgn="auto" latinLnBrk="0" hangingPunct="1">
              <a:lnSpc>
                <a:spcPct val="150000"/>
              </a:lnSpc>
              <a:spcBef>
                <a:spcPts val="1000"/>
              </a:spcBef>
              <a:spcAft>
                <a:spcPts val="0"/>
              </a:spcAft>
              <a:buClrTx/>
              <a:buSzTx/>
              <a:buNone/>
              <a:tabLst/>
              <a:defRPr/>
            </a:pPr>
            <a:endParaRPr kumimoji="0" lang="en-GB" sz="2000" b="0" i="0" u="none" strike="noStrike" kern="1200" cap="none" spc="0" normalizeH="0" baseline="0" noProof="0">
              <a:ln>
                <a:noFill/>
              </a:ln>
              <a:solidFill>
                <a:prstClr val="black"/>
              </a:solidFill>
              <a:effectLst/>
              <a:uLnTx/>
              <a:uFillTx/>
              <a:latin typeface="+mj-lt"/>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mj-lt"/>
                <a:ea typeface="+mn-ea"/>
                <a:cs typeface="+mn-cs"/>
              </a:rPr>
              <a:t>Objectives</a:t>
            </a:r>
          </a:p>
          <a:p>
            <a:pPr marL="0" marR="0" lvl="0" indent="0" algn="l" defTabSz="914400" rtl="0" eaLnBrk="1" fontAlgn="auto" latinLnBrk="0" hangingPunct="1">
              <a:lnSpc>
                <a:spcPct val="150000"/>
              </a:lnSpc>
              <a:spcBef>
                <a:spcPts val="1000"/>
              </a:spcBef>
              <a:spcAft>
                <a:spcPts val="0"/>
              </a:spcAft>
              <a:buClrTx/>
              <a:buSzTx/>
              <a:buNone/>
              <a:tabLst/>
              <a:defRPr/>
            </a:pPr>
            <a:endParaRPr kumimoji="0" lang="en-GB" sz="2000" b="0" i="0" u="none" strike="noStrike" kern="1200" cap="none" spc="0" normalizeH="0" baseline="0" noProof="0">
              <a:ln>
                <a:noFill/>
              </a:ln>
              <a:solidFill>
                <a:prstClr val="black"/>
              </a:solidFill>
              <a:effectLst/>
              <a:uLnTx/>
              <a:uFillTx/>
              <a:latin typeface="+mj-lt"/>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mj-lt"/>
                <a:ea typeface="+mn-ea"/>
                <a:cs typeface="+mn-cs"/>
              </a:rPr>
              <a:t>Operational Approach</a:t>
            </a:r>
          </a:p>
          <a:p>
            <a:pPr marL="0" marR="0" lvl="0" indent="0" algn="l" defTabSz="914400" rtl="0" eaLnBrk="1" fontAlgn="auto" latinLnBrk="0" hangingPunct="1">
              <a:lnSpc>
                <a:spcPct val="150000"/>
              </a:lnSpc>
              <a:spcBef>
                <a:spcPts val="1000"/>
              </a:spcBef>
              <a:spcAft>
                <a:spcPts val="0"/>
              </a:spcAft>
              <a:buClrTx/>
              <a:buSzTx/>
              <a:buNone/>
              <a:tabLst/>
              <a:defRPr/>
            </a:pPr>
            <a:endParaRPr kumimoji="0" lang="en-GB" sz="2000" b="0" i="0" u="none" strike="noStrike" kern="1200" cap="none" spc="0" normalizeH="0" baseline="0" noProof="0">
              <a:ln>
                <a:noFill/>
              </a:ln>
              <a:solidFill>
                <a:prstClr val="black"/>
              </a:solidFill>
              <a:effectLst/>
              <a:uLnTx/>
              <a:uFillTx/>
              <a:latin typeface="+mj-lt"/>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mj-lt"/>
                <a:ea typeface="+mn-ea"/>
                <a:cs typeface="+mn-cs"/>
              </a:rPr>
              <a:t>Roadmap</a:t>
            </a:r>
          </a:p>
          <a:p>
            <a:pPr marL="0" marR="0" lvl="0" indent="0" algn="l" defTabSz="914400" rtl="0" eaLnBrk="1" fontAlgn="auto" latinLnBrk="0" hangingPunct="1">
              <a:lnSpc>
                <a:spcPct val="150000"/>
              </a:lnSpc>
              <a:spcBef>
                <a:spcPts val="1000"/>
              </a:spcBef>
              <a:spcAft>
                <a:spcPts val="0"/>
              </a:spcAft>
              <a:buClrTx/>
              <a:buSzTx/>
              <a:buNone/>
              <a:tabLst/>
              <a:defRPr/>
            </a:pPr>
            <a:endParaRPr kumimoji="0" lang="en-GB" sz="2000" b="0" i="0" u="none" strike="noStrike" kern="1200" cap="none" spc="0" normalizeH="0" baseline="0" noProof="0">
              <a:ln>
                <a:noFill/>
              </a:ln>
              <a:solidFill>
                <a:prstClr val="black"/>
              </a:solidFill>
              <a:effectLst/>
              <a:uLnTx/>
              <a:uFillTx/>
              <a:latin typeface="+mj-lt"/>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mj-lt"/>
                <a:ea typeface="+mn-ea"/>
                <a:cs typeface="+mn-cs"/>
              </a:rPr>
              <a:t>Pilots</a:t>
            </a:r>
          </a:p>
          <a:p>
            <a:pPr marL="0" marR="0" lvl="0" indent="0" algn="l" defTabSz="914400" rtl="0" eaLnBrk="1" fontAlgn="auto" latinLnBrk="0" hangingPunct="1">
              <a:lnSpc>
                <a:spcPct val="150000"/>
              </a:lnSpc>
              <a:spcBef>
                <a:spcPts val="1000"/>
              </a:spcBef>
              <a:spcAft>
                <a:spcPts val="0"/>
              </a:spcAft>
              <a:buClrTx/>
              <a:buSzTx/>
              <a:buNone/>
              <a:tabLst/>
              <a:defRPr/>
            </a:pPr>
            <a:endParaRPr kumimoji="0" lang="en-GB" sz="2000" b="0" i="0" u="none" strike="noStrike" kern="1200" cap="none" spc="0" normalizeH="0" baseline="0" noProof="0">
              <a:ln>
                <a:noFill/>
              </a:ln>
              <a:solidFill>
                <a:prstClr val="black"/>
              </a:solidFill>
              <a:effectLst/>
              <a:uLnTx/>
              <a:uFillTx/>
              <a:latin typeface="+mj-lt"/>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q"/>
              <a:tabLst/>
              <a:defRPr/>
            </a:pPr>
            <a:r>
              <a:rPr kumimoji="0" lang="en-GB" sz="2000" b="0" i="0" u="none" strike="noStrike" kern="1200" cap="none" spc="0" normalizeH="0" baseline="0" noProof="0">
                <a:ln>
                  <a:noFill/>
                </a:ln>
                <a:solidFill>
                  <a:prstClr val="black"/>
                </a:solidFill>
                <a:effectLst/>
                <a:uLnTx/>
                <a:uFillTx/>
                <a:latin typeface="+mj-lt"/>
                <a:ea typeface="+mn-ea"/>
                <a:cs typeface="+mn-cs"/>
              </a:rPr>
              <a:t>Q &amp; A</a:t>
            </a:r>
          </a:p>
          <a:p>
            <a:pPr>
              <a:lnSpc>
                <a:spcPct val="150000"/>
              </a:lnSpc>
              <a:buFont typeface="Wingdings" panose="05000000000000000000" pitchFamily="2" charset="2"/>
              <a:buChar char="q"/>
            </a:pPr>
            <a:endParaRPr lang="en-GB"/>
          </a:p>
          <a:p>
            <a:pPr marL="0" indent="0">
              <a:buNone/>
            </a:pPr>
            <a:endParaRPr lang="en-US"/>
          </a:p>
        </p:txBody>
      </p:sp>
      <p:pic>
        <p:nvPicPr>
          <p:cNvPr id="14" name="Picture 13" descr="A blue and white sign with white text&#10;&#10;AI-generated content may be incorrect.">
            <a:extLst>
              <a:ext uri="{FF2B5EF4-FFF2-40B4-BE49-F238E27FC236}">
                <a16:creationId xmlns:a16="http://schemas.microsoft.com/office/drawing/2014/main" id="{2AF67328-54C5-B390-3985-BEBB4A552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241080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2A616-9F7C-CCDC-39FB-C86C15042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EF4D6-5DD9-956D-8D60-8A93363C89BA}"/>
              </a:ext>
            </a:extLst>
          </p:cNvPr>
          <p:cNvSpPr>
            <a:spLocks noGrp="1"/>
          </p:cNvSpPr>
          <p:nvPr>
            <p:ph type="title"/>
          </p:nvPr>
        </p:nvSpPr>
        <p:spPr/>
        <p:txBody>
          <a:bodyPr/>
          <a:lstStyle/>
          <a:p>
            <a:r>
              <a:rPr lang="en-US" sz="6000">
                <a:solidFill>
                  <a:srgbClr val="002060"/>
                </a:solidFill>
              </a:rPr>
              <a:t>Introduction</a:t>
            </a:r>
            <a:endParaRPr lang="en-US">
              <a:solidFill>
                <a:srgbClr val="002060"/>
              </a:solidFill>
            </a:endParaRPr>
          </a:p>
        </p:txBody>
      </p:sp>
      <p:sp>
        <p:nvSpPr>
          <p:cNvPr id="4" name="Content Placeholder 3">
            <a:extLst>
              <a:ext uri="{FF2B5EF4-FFF2-40B4-BE49-F238E27FC236}">
                <a16:creationId xmlns:a16="http://schemas.microsoft.com/office/drawing/2014/main" id="{E652DB69-BC4E-51B8-8596-30D7955CB372}"/>
              </a:ext>
            </a:extLst>
          </p:cNvPr>
          <p:cNvSpPr>
            <a:spLocks noGrp="1"/>
          </p:cNvSpPr>
          <p:nvPr>
            <p:ph sz="half" idx="1"/>
          </p:nvPr>
        </p:nvSpPr>
        <p:spPr/>
        <p:txBody>
          <a:bodyPr/>
          <a:lstStyle/>
          <a:p>
            <a:pPr marL="0" indent="0" algn="ctr">
              <a:buNone/>
            </a:pPr>
            <a:endParaRPr lang="en-GB"/>
          </a:p>
          <a:p>
            <a:pPr marL="0" indent="0" algn="ctr">
              <a:buNone/>
            </a:pPr>
            <a:endParaRPr lang="en-GB"/>
          </a:p>
          <a:p>
            <a:pPr marL="0" indent="0" algn="ctr">
              <a:buNone/>
            </a:pPr>
            <a:endParaRPr lang="en-GB"/>
          </a:p>
          <a:p>
            <a:pPr marL="0" indent="0" algn="ctr">
              <a:buNone/>
            </a:pPr>
            <a:r>
              <a:rPr lang="en-GB" sz="2400" i="1">
                <a:latin typeface="+mj-lt"/>
              </a:rPr>
              <a:t>What is a Model Policy Framework</a:t>
            </a:r>
            <a:r>
              <a:rPr lang="en-GB" i="1"/>
              <a:t>?</a:t>
            </a:r>
          </a:p>
          <a:p>
            <a:endParaRPr lang="en-GB"/>
          </a:p>
          <a:p>
            <a:pPr marL="0" indent="0">
              <a:buNone/>
            </a:pPr>
            <a:endParaRPr lang="en-GB"/>
          </a:p>
        </p:txBody>
      </p:sp>
      <p:sp>
        <p:nvSpPr>
          <p:cNvPr id="5" name="Content Placeholder 4">
            <a:extLst>
              <a:ext uri="{FF2B5EF4-FFF2-40B4-BE49-F238E27FC236}">
                <a16:creationId xmlns:a16="http://schemas.microsoft.com/office/drawing/2014/main" id="{CB338413-6C33-EE48-085E-0D652E9DE491}"/>
              </a:ext>
            </a:extLst>
          </p:cNvPr>
          <p:cNvSpPr>
            <a:spLocks noGrp="1"/>
          </p:cNvSpPr>
          <p:nvPr>
            <p:ph sz="half" idx="2"/>
          </p:nvPr>
        </p:nvSpPr>
        <p:spPr>
          <a:xfrm>
            <a:off x="6270171" y="653145"/>
            <a:ext cx="5608640" cy="5472333"/>
          </a:xfrm>
        </p:spPr>
        <p:txBody>
          <a:bodyPr vert="horz" lIns="91440" tIns="45720" rIns="91440" bIns="45720" rtlCol="0" anchor="t">
            <a:noAutofit/>
          </a:bodyPr>
          <a:lstStyle/>
          <a:p>
            <a:pPr marL="0" indent="0">
              <a:buNone/>
            </a:pPr>
            <a:r>
              <a:rPr lang="en-GB" sz="1800" b="1" dirty="0">
                <a:latin typeface="+mj-lt"/>
              </a:rPr>
              <a:t>Definition</a:t>
            </a:r>
          </a:p>
          <a:p>
            <a:pPr marL="0" indent="0" algn="just">
              <a:buNone/>
            </a:pPr>
            <a:r>
              <a:rPr lang="en-GB" sz="1800" dirty="0">
                <a:latin typeface="+mj-lt"/>
              </a:rPr>
              <a:t>A conceptual structure that guides the development, implementation, and evaluation of </a:t>
            </a:r>
            <a:r>
              <a:rPr lang="en-GB" sz="1800" dirty="0">
                <a:solidFill>
                  <a:schemeClr val="tx2">
                    <a:lumMod val="75000"/>
                  </a:schemeClr>
                </a:solidFill>
                <a:latin typeface="+mj-lt"/>
              </a:rPr>
              <a:t>carbon market </a:t>
            </a:r>
            <a:r>
              <a:rPr lang="en-GB" sz="1800" dirty="0">
                <a:latin typeface="+mj-lt"/>
              </a:rPr>
              <a:t>policies. It provides a roadmap for decision-making and action toward desired outcomes. It also </a:t>
            </a:r>
            <a:r>
              <a:rPr lang="en-ZM" sz="1800" dirty="0">
                <a:latin typeface="+mj-lt"/>
              </a:rPr>
              <a:t>outlines roles and responsibilities for policy development, stakeholder engagement, implementation, dissemination, monitoring/evaluation, governance and operational processes.</a:t>
            </a:r>
            <a:endParaRPr lang="en-GB" sz="1800" dirty="0">
              <a:latin typeface="+mj-lt"/>
            </a:endParaRPr>
          </a:p>
          <a:p>
            <a:pPr marL="0" indent="0" algn="just">
              <a:buNone/>
            </a:pPr>
            <a:endParaRPr lang="en-GB" sz="1800" dirty="0">
              <a:latin typeface="+mj-lt"/>
            </a:endParaRPr>
          </a:p>
          <a:p>
            <a:pPr marL="0" indent="0">
              <a:buNone/>
            </a:pPr>
            <a:r>
              <a:rPr lang="en-GB" sz="1800" b="1" dirty="0">
                <a:latin typeface="+mj-lt"/>
              </a:rPr>
              <a:t>Purpose</a:t>
            </a:r>
          </a:p>
          <a:p>
            <a:pPr>
              <a:buFont typeface="Wingdings" panose="05000000000000000000" pitchFamily="2" charset="2"/>
              <a:buChar char="v"/>
            </a:pPr>
            <a:r>
              <a:rPr lang="en-GB" sz="1800" dirty="0">
                <a:latin typeface="+mj-lt"/>
              </a:rPr>
              <a:t>Establishes common ground across diverse jurisdictions.</a:t>
            </a:r>
          </a:p>
          <a:p>
            <a:pPr>
              <a:buFont typeface="Wingdings" panose="05000000000000000000" pitchFamily="2" charset="2"/>
              <a:buChar char="v"/>
            </a:pPr>
            <a:r>
              <a:rPr lang="en-GB" sz="1800" dirty="0">
                <a:latin typeface="+mj-lt"/>
              </a:rPr>
              <a:t>Promotes consistency and credibility in policy approaches.</a:t>
            </a:r>
          </a:p>
          <a:p>
            <a:pPr>
              <a:buFont typeface="Wingdings" panose="05000000000000000000" pitchFamily="2" charset="2"/>
              <a:buChar char="v"/>
            </a:pPr>
            <a:r>
              <a:rPr lang="en-GB" sz="1800" dirty="0">
                <a:latin typeface="+mj-lt"/>
              </a:rPr>
              <a:t>Supports efficiency by reducing duplication of effort.</a:t>
            </a:r>
          </a:p>
          <a:p>
            <a:pPr marL="0" indent="0">
              <a:buNone/>
            </a:pPr>
            <a:endParaRPr lang="en-GB" sz="1800" dirty="0">
              <a:latin typeface="+mj-lt"/>
            </a:endParaRPr>
          </a:p>
          <a:p>
            <a:pPr marL="0" indent="0">
              <a:buNone/>
            </a:pPr>
            <a:r>
              <a:rPr lang="en-GB" sz="1800" b="1" dirty="0">
                <a:latin typeface="+mj-lt"/>
              </a:rPr>
              <a:t>Flexibility</a:t>
            </a:r>
          </a:p>
          <a:p>
            <a:pPr lvl="1">
              <a:buFont typeface="Wingdings" panose="05000000000000000000" pitchFamily="2" charset="2"/>
              <a:buChar char="v"/>
            </a:pPr>
            <a:r>
              <a:rPr lang="en-GB" sz="1800" dirty="0">
                <a:latin typeface="+mj-lt"/>
              </a:rPr>
              <a:t>Not legally binding; instead, it offers adaptable guidelines that countries or organizations can tailor to their own processes</a:t>
            </a:r>
          </a:p>
        </p:txBody>
      </p:sp>
      <p:sp>
        <p:nvSpPr>
          <p:cNvPr id="6" name="Rectangle 5">
            <a:extLst>
              <a:ext uri="{FF2B5EF4-FFF2-40B4-BE49-F238E27FC236}">
                <a16:creationId xmlns:a16="http://schemas.microsoft.com/office/drawing/2014/main" id="{8F9F6EFD-1132-D8C8-F49E-D5348CA3573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1F780076-5C0C-245F-5DFD-BDAB3D57C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7" name="Rectangle 1">
            <a:extLst>
              <a:ext uri="{FF2B5EF4-FFF2-40B4-BE49-F238E27FC236}">
                <a16:creationId xmlns:a16="http://schemas.microsoft.com/office/drawing/2014/main" id="{20D2084D-DA7A-1E6D-051B-717A0D5BB51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ZM" altLang="en-ZM" sz="1200" b="0" i="0" u="none" strike="noStrike" cap="none" normalizeH="0" baseline="0">
                <a:ln>
                  <a:noFill/>
                </a:ln>
                <a:solidFill>
                  <a:srgbClr val="474747"/>
                </a:solidFill>
                <a:effectLst/>
                <a:latin typeface="Google Sans"/>
              </a:rPr>
              <a:t>A policy framework outlines roles and responsibilities for </a:t>
            </a:r>
            <a:r>
              <a:rPr kumimoji="0" lang="en-ZM" altLang="en-ZM" sz="1200" b="0" i="0" u="none" strike="noStrike" cap="none" normalizeH="0" baseline="0">
                <a:ln>
                  <a:noFill/>
                </a:ln>
                <a:solidFill>
                  <a:srgbClr val="040C28"/>
                </a:solidFill>
                <a:effectLst/>
                <a:latin typeface="Google Sans"/>
              </a:rPr>
              <a:t>policy development, stakeholder engagement, implementation, dissemination, monitoring/evaluation, governance and operational processes</a:t>
            </a:r>
            <a:r>
              <a:rPr kumimoji="0" lang="en-ZM" altLang="en-ZM" sz="1200" b="0" i="0" u="none" strike="noStrike" cap="none" normalizeH="0" baseline="0">
                <a:ln>
                  <a:noFill/>
                </a:ln>
                <a:solidFill>
                  <a:srgbClr val="474747"/>
                </a:solidFill>
                <a:effectLst/>
                <a:latin typeface="Google Sans"/>
              </a:rPr>
              <a:t>.</a:t>
            </a:r>
            <a:endParaRPr kumimoji="0" lang="en-ZM" altLang="en-ZM"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788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7AED22-1EBD-24BF-7CF0-F6AD230717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08FB3-6D08-790E-EBD2-4CC8DC24B635}"/>
              </a:ext>
            </a:extLst>
          </p:cNvPr>
          <p:cNvSpPr>
            <a:spLocks noGrp="1"/>
          </p:cNvSpPr>
          <p:nvPr>
            <p:ph type="title"/>
          </p:nvPr>
        </p:nvSpPr>
        <p:spPr/>
        <p:txBody>
          <a:bodyPr/>
          <a:lstStyle/>
          <a:p>
            <a:r>
              <a:rPr lang="en-US" sz="6000">
                <a:solidFill>
                  <a:srgbClr val="002060"/>
                </a:solidFill>
              </a:rPr>
              <a:t>Introduction</a:t>
            </a:r>
            <a:endParaRPr lang="en-US">
              <a:solidFill>
                <a:srgbClr val="002060"/>
              </a:solidFill>
            </a:endParaRPr>
          </a:p>
        </p:txBody>
      </p:sp>
      <p:sp>
        <p:nvSpPr>
          <p:cNvPr id="4" name="Content Placeholder 3">
            <a:extLst>
              <a:ext uri="{FF2B5EF4-FFF2-40B4-BE49-F238E27FC236}">
                <a16:creationId xmlns:a16="http://schemas.microsoft.com/office/drawing/2014/main" id="{42373CE8-5F7E-77A6-80A1-60FDCB550713}"/>
              </a:ext>
            </a:extLst>
          </p:cNvPr>
          <p:cNvSpPr>
            <a:spLocks noGrp="1"/>
          </p:cNvSpPr>
          <p:nvPr>
            <p:ph sz="half" idx="1"/>
          </p:nvPr>
        </p:nvSpPr>
        <p:spPr/>
        <p:txBody>
          <a:bodyPr>
            <a:normAutofit fontScale="55000" lnSpcReduction="20000"/>
          </a:bodyPr>
          <a:lstStyle/>
          <a:p>
            <a:pPr marL="0" indent="0">
              <a:buNone/>
            </a:pPr>
            <a:endParaRPr lang="en-GB"/>
          </a:p>
          <a:p>
            <a:pPr marL="0" indent="0">
              <a:buNone/>
            </a:pPr>
            <a:endParaRPr lang="en-GB"/>
          </a:p>
          <a:p>
            <a:pPr marL="0" indent="0">
              <a:buNone/>
            </a:pPr>
            <a:endParaRPr lang="en-GB">
              <a:latin typeface="+mj-lt"/>
            </a:endParaRPr>
          </a:p>
          <a:p>
            <a:pPr marL="0" indent="0" algn="ctr">
              <a:buNone/>
            </a:pPr>
            <a:r>
              <a:rPr lang="en-GB" sz="3600">
                <a:latin typeface="+mj-lt"/>
              </a:rPr>
              <a:t>Why It Matters in Practice ?</a:t>
            </a:r>
          </a:p>
          <a:p>
            <a:endParaRPr lang="en-GB"/>
          </a:p>
          <a:p>
            <a:pPr marL="0" indent="0">
              <a:buNone/>
            </a:pPr>
            <a:endParaRPr lang="en-GB"/>
          </a:p>
        </p:txBody>
      </p:sp>
      <p:sp>
        <p:nvSpPr>
          <p:cNvPr id="5" name="Content Placeholder 4">
            <a:extLst>
              <a:ext uri="{FF2B5EF4-FFF2-40B4-BE49-F238E27FC236}">
                <a16:creationId xmlns:a16="http://schemas.microsoft.com/office/drawing/2014/main" id="{C2F52D39-9118-0665-9F06-4CECE761A0DB}"/>
              </a:ext>
            </a:extLst>
          </p:cNvPr>
          <p:cNvSpPr>
            <a:spLocks noGrp="1"/>
          </p:cNvSpPr>
          <p:nvPr>
            <p:ph sz="half" idx="2"/>
          </p:nvPr>
        </p:nvSpPr>
        <p:spPr>
          <a:xfrm>
            <a:off x="6327648" y="475488"/>
            <a:ext cx="5449846" cy="5842302"/>
          </a:xfrm>
        </p:spPr>
        <p:txBody>
          <a:bodyPr vert="horz" lIns="91440" tIns="45720" rIns="91440" bIns="45720" rtlCol="0" anchor="t">
            <a:normAutofit fontScale="55000" lnSpcReduction="20000"/>
          </a:bodyPr>
          <a:lstStyle/>
          <a:p>
            <a:pPr marL="0" indent="0" algn="just">
              <a:buNone/>
            </a:pPr>
            <a:r>
              <a:rPr lang="en-GB" sz="2900" b="1" dirty="0">
                <a:latin typeface="+mj-lt"/>
              </a:rPr>
              <a:t>Why It Matters in Practice ?</a:t>
            </a:r>
          </a:p>
          <a:p>
            <a:pPr marL="0" indent="0" algn="just">
              <a:buNone/>
            </a:pPr>
            <a:endParaRPr lang="en-GB" sz="2900" b="1" dirty="0">
              <a:latin typeface="+mj-lt"/>
            </a:endParaRPr>
          </a:p>
          <a:p>
            <a:pPr algn="just">
              <a:buFont typeface="Wingdings" panose="05000000000000000000" pitchFamily="2" charset="2"/>
              <a:buChar char="v"/>
            </a:pPr>
            <a:r>
              <a:rPr lang="en-GB" sz="2900" b="1" dirty="0">
                <a:latin typeface="+mj-lt"/>
              </a:rPr>
              <a:t>Harmonization: </a:t>
            </a:r>
            <a:r>
              <a:rPr lang="en-GB" sz="2900" dirty="0">
                <a:latin typeface="+mj-lt"/>
              </a:rPr>
              <a:t>Helps align </a:t>
            </a:r>
            <a:r>
              <a:rPr lang="en-GB" sz="2900" dirty="0">
                <a:solidFill>
                  <a:schemeClr val="tx2">
                    <a:lumMod val="75000"/>
                  </a:schemeClr>
                </a:solidFill>
                <a:latin typeface="+mj-lt"/>
              </a:rPr>
              <a:t>critical design elements of </a:t>
            </a:r>
            <a:r>
              <a:rPr lang="en-GB" sz="2900" dirty="0">
                <a:latin typeface="+mj-lt"/>
              </a:rPr>
              <a:t>policies across multiple countries or institutions, making cooperation smoother.</a:t>
            </a:r>
          </a:p>
          <a:p>
            <a:pPr marL="0" indent="0" algn="just">
              <a:buNone/>
            </a:pPr>
            <a:endParaRPr lang="en-GB" sz="2900" dirty="0">
              <a:latin typeface="+mj-lt"/>
            </a:endParaRPr>
          </a:p>
          <a:p>
            <a:pPr algn="just">
              <a:buFont typeface="Wingdings" panose="05000000000000000000" pitchFamily="2" charset="2"/>
              <a:buChar char="v"/>
            </a:pPr>
            <a:r>
              <a:rPr lang="en-GB" sz="2900" b="1" dirty="0">
                <a:latin typeface="+mj-lt"/>
              </a:rPr>
              <a:t>Capacity Building: </a:t>
            </a:r>
            <a:r>
              <a:rPr lang="en-GB" sz="2900" dirty="0">
                <a:latin typeface="+mj-lt"/>
              </a:rPr>
              <a:t>Provides shared knowledge and best practices that strengthen </a:t>
            </a:r>
            <a:r>
              <a:rPr lang="en-GB" sz="2900" strike="sngStrike" dirty="0">
                <a:latin typeface="+mj-lt"/>
              </a:rPr>
              <a:t> </a:t>
            </a:r>
            <a:r>
              <a:rPr lang="en-GB" sz="2900" dirty="0">
                <a:latin typeface="+mj-lt"/>
              </a:rPr>
              <a:t>systems.</a:t>
            </a:r>
          </a:p>
          <a:p>
            <a:pPr algn="just">
              <a:buFont typeface="Wingdings" panose="05000000000000000000" pitchFamily="2" charset="2"/>
              <a:buChar char="v"/>
            </a:pPr>
            <a:endParaRPr lang="en-GB" sz="2900" dirty="0">
              <a:latin typeface="+mj-lt"/>
            </a:endParaRPr>
          </a:p>
          <a:p>
            <a:pPr algn="just">
              <a:buFont typeface="Wingdings" panose="05000000000000000000" pitchFamily="2" charset="2"/>
              <a:buChar char="v"/>
            </a:pPr>
            <a:r>
              <a:rPr lang="en-GB" sz="2900" b="1" dirty="0">
                <a:latin typeface="+mj-lt"/>
              </a:rPr>
              <a:t>Credibility: Ensures </a:t>
            </a:r>
            <a:r>
              <a:rPr lang="en-GB" sz="2900" dirty="0">
                <a:latin typeface="+mj-lt"/>
              </a:rPr>
              <a:t>that policies meet recognized standards </a:t>
            </a:r>
            <a:r>
              <a:rPr lang="en-GB" sz="2900" dirty="0">
                <a:solidFill>
                  <a:schemeClr val="tx2">
                    <a:lumMod val="75000"/>
                  </a:schemeClr>
                </a:solidFill>
                <a:latin typeface="+mj-lt"/>
              </a:rPr>
              <a:t>and adopt best practices, </a:t>
            </a:r>
            <a:r>
              <a:rPr lang="en-GB" sz="2900" dirty="0">
                <a:latin typeface="+mj-lt"/>
              </a:rPr>
              <a:t>which is especially important in areas like carbon markets where integrity and international trust is critical.</a:t>
            </a:r>
          </a:p>
          <a:p>
            <a:pPr marL="0" indent="0" algn="just">
              <a:buNone/>
            </a:pPr>
            <a:endParaRPr lang="en-GB" sz="2900" dirty="0">
              <a:latin typeface="+mj-lt"/>
            </a:endParaRPr>
          </a:p>
          <a:p>
            <a:pPr algn="just">
              <a:buFont typeface="Wingdings" panose="05000000000000000000" pitchFamily="2" charset="2"/>
              <a:buChar char="v"/>
            </a:pPr>
            <a:r>
              <a:rPr lang="en-GB" sz="2900" b="1" dirty="0">
                <a:latin typeface="+mj-lt"/>
              </a:rPr>
              <a:t>Compliance</a:t>
            </a:r>
            <a:r>
              <a:rPr lang="en-GB" sz="2900" dirty="0">
                <a:latin typeface="+mj-lt"/>
              </a:rPr>
              <a:t>: </a:t>
            </a:r>
            <a:r>
              <a:rPr lang="en-ZM" sz="2900" dirty="0">
                <a:latin typeface="+mj-lt"/>
              </a:rPr>
              <a:t>Ensures policies align with international legal, regulatory, and ethical requirements. </a:t>
            </a:r>
            <a:endParaRPr lang="en-GB" sz="2900" dirty="0">
              <a:latin typeface="+mj-lt"/>
            </a:endParaRPr>
          </a:p>
          <a:p>
            <a:pPr marL="0" indent="0" algn="just">
              <a:buNone/>
            </a:pPr>
            <a:endParaRPr lang="en-GB" sz="2900" dirty="0">
              <a:latin typeface="+mj-lt"/>
            </a:endParaRPr>
          </a:p>
          <a:p>
            <a:pPr algn="just">
              <a:buFont typeface="Wingdings" panose="05000000000000000000" pitchFamily="2" charset="2"/>
              <a:buChar char="v"/>
            </a:pPr>
            <a:r>
              <a:rPr lang="en-GB" sz="2900" b="1" i="1" dirty="0">
                <a:latin typeface="+mj-lt"/>
              </a:rPr>
              <a:t>Efficiency: </a:t>
            </a:r>
            <a:r>
              <a:rPr lang="en-GB" sz="2900" dirty="0">
                <a:latin typeface="+mj-lt"/>
              </a:rPr>
              <a:t>Streamlines processes by offering a clear framework, avoiding fragmentation, rather than reinventing policies from scratch.</a:t>
            </a:r>
          </a:p>
          <a:p>
            <a:pPr algn="just">
              <a:buFont typeface="Wingdings" panose="05000000000000000000" pitchFamily="2" charset="2"/>
              <a:buChar char="v"/>
            </a:pPr>
            <a:endParaRPr lang="en-GB" sz="2900" dirty="0">
              <a:latin typeface="+mj-lt"/>
            </a:endParaRPr>
          </a:p>
          <a:p>
            <a:pPr algn="just">
              <a:buFont typeface="Wingdings" panose="05000000000000000000" pitchFamily="2" charset="2"/>
              <a:buChar char="v"/>
            </a:pPr>
            <a:r>
              <a:rPr lang="en-GB" sz="2900" b="1" dirty="0">
                <a:latin typeface="+mj-lt"/>
              </a:rPr>
              <a:t>Objective: </a:t>
            </a:r>
            <a:r>
              <a:rPr lang="en-GB" sz="2900" dirty="0">
                <a:latin typeface="+mj-lt"/>
              </a:rPr>
              <a:t>To provide Member States with a common foundation for carbon market readiness and robust enabling policy environment for effective participation</a:t>
            </a:r>
            <a:r>
              <a:rPr lang="en-GB" sz="2100" dirty="0">
                <a:latin typeface="+mj-lt"/>
              </a:rPr>
              <a:t>.</a:t>
            </a:r>
          </a:p>
          <a:p>
            <a:pPr algn="just">
              <a:buFont typeface="Wingdings" panose="05000000000000000000" pitchFamily="2" charset="2"/>
              <a:buChar char="v"/>
            </a:pPr>
            <a:endParaRPr lang="en-GB" sz="1700" dirty="0">
              <a:latin typeface="+mj-lt"/>
            </a:endParaRPr>
          </a:p>
          <a:p>
            <a:pPr algn="just">
              <a:buFont typeface="Wingdings" panose="05000000000000000000" pitchFamily="2" charset="2"/>
              <a:buChar char="v"/>
            </a:pPr>
            <a:endParaRPr lang="en-GB" sz="1700" dirty="0">
              <a:latin typeface="+mj-lt"/>
            </a:endParaRPr>
          </a:p>
          <a:p>
            <a:pPr algn="just">
              <a:buFont typeface="Wingdings" panose="05000000000000000000" pitchFamily="2" charset="2"/>
              <a:buChar char="v"/>
            </a:pPr>
            <a:endParaRPr lang="en-GB" sz="1700" dirty="0">
              <a:latin typeface="+mj-lt"/>
            </a:endParaRPr>
          </a:p>
          <a:p>
            <a:pPr marL="0" indent="0">
              <a:buNone/>
            </a:pPr>
            <a:endParaRPr lang="en-GB" sz="1700" dirty="0">
              <a:latin typeface="+mj-lt"/>
            </a:endParaRPr>
          </a:p>
        </p:txBody>
      </p:sp>
      <p:sp>
        <p:nvSpPr>
          <p:cNvPr id="3" name="TextBox 2">
            <a:extLst>
              <a:ext uri="{FF2B5EF4-FFF2-40B4-BE49-F238E27FC236}">
                <a16:creationId xmlns:a16="http://schemas.microsoft.com/office/drawing/2014/main" id="{BDB29EEE-46BC-9890-0F4F-447840D078A3}"/>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89C8D318-B859-A121-8BDC-186ECEA7232E}"/>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3502DF10-5174-D5A3-438D-F64CB0611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893776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868BF6-73B1-32FC-1431-B05A29617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47AB4-1650-AF7D-EA5C-9A145123DE4D}"/>
              </a:ext>
            </a:extLst>
          </p:cNvPr>
          <p:cNvSpPr>
            <a:spLocks noGrp="1"/>
          </p:cNvSpPr>
          <p:nvPr>
            <p:ph type="title"/>
          </p:nvPr>
        </p:nvSpPr>
        <p:spPr/>
        <p:txBody>
          <a:bodyPr/>
          <a:lstStyle/>
          <a:p>
            <a:r>
              <a:rPr lang="en-US" sz="4000">
                <a:solidFill>
                  <a:srgbClr val="002060"/>
                </a:solidFill>
              </a:rPr>
              <a:t>Objective</a:t>
            </a:r>
            <a:r>
              <a:rPr lang="en-US" sz="6000">
                <a:solidFill>
                  <a:srgbClr val="002060"/>
                </a:solidFill>
              </a:rPr>
              <a:t> </a:t>
            </a:r>
            <a:endParaRPr lang="en-US">
              <a:solidFill>
                <a:srgbClr val="002060"/>
              </a:solidFill>
            </a:endParaRPr>
          </a:p>
        </p:txBody>
      </p:sp>
      <p:sp>
        <p:nvSpPr>
          <p:cNvPr id="4" name="Content Placeholder 3">
            <a:extLst>
              <a:ext uri="{FF2B5EF4-FFF2-40B4-BE49-F238E27FC236}">
                <a16:creationId xmlns:a16="http://schemas.microsoft.com/office/drawing/2014/main" id="{F17DFD3A-3919-D3D2-887E-2B3DD5288DE4}"/>
              </a:ext>
            </a:extLst>
          </p:cNvPr>
          <p:cNvSpPr>
            <a:spLocks noGrp="1"/>
          </p:cNvSpPr>
          <p:nvPr>
            <p:ph sz="half" idx="1"/>
          </p:nvPr>
        </p:nvSpPr>
        <p:spPr/>
        <p:txBody>
          <a:bodyPr>
            <a:normAutofit/>
          </a:bodyPr>
          <a:lstStyle/>
          <a:p>
            <a:pPr marL="0" indent="0">
              <a:buNone/>
            </a:pPr>
            <a:endParaRPr lang="en-GB"/>
          </a:p>
          <a:p>
            <a:pPr marL="0" indent="0">
              <a:buNone/>
            </a:pPr>
            <a:endParaRPr lang="en-GB"/>
          </a:p>
          <a:p>
            <a:pPr marL="0" indent="0">
              <a:buNone/>
            </a:pPr>
            <a:endParaRPr lang="en-GB"/>
          </a:p>
          <a:p>
            <a:pPr marL="0" indent="0" algn="ctr">
              <a:buNone/>
            </a:pPr>
            <a:r>
              <a:rPr lang="en-GB" sz="2200">
                <a:latin typeface="+mj-lt"/>
              </a:rPr>
              <a:t>What a Carbon Market Policy Framework seeks to achieve</a:t>
            </a:r>
            <a:r>
              <a:rPr lang="en-GB"/>
              <a:t>.</a:t>
            </a:r>
          </a:p>
          <a:p>
            <a:endParaRPr lang="en-ZM"/>
          </a:p>
        </p:txBody>
      </p:sp>
      <p:sp>
        <p:nvSpPr>
          <p:cNvPr id="5" name="Content Placeholder 4">
            <a:extLst>
              <a:ext uri="{FF2B5EF4-FFF2-40B4-BE49-F238E27FC236}">
                <a16:creationId xmlns:a16="http://schemas.microsoft.com/office/drawing/2014/main" id="{10E93D78-08B5-8B0D-517A-9E10815431CF}"/>
              </a:ext>
            </a:extLst>
          </p:cNvPr>
          <p:cNvSpPr>
            <a:spLocks noGrp="1"/>
          </p:cNvSpPr>
          <p:nvPr>
            <p:ph sz="half" idx="2"/>
          </p:nvPr>
        </p:nvSpPr>
        <p:spPr>
          <a:xfrm>
            <a:off x="6172200" y="885803"/>
            <a:ext cx="6019800" cy="5086394"/>
          </a:xfrm>
        </p:spPr>
        <p:txBody>
          <a:bodyPr vert="horz" lIns="91440" tIns="45720" rIns="91440" bIns="45720" rtlCol="0" anchor="t">
            <a:normAutofit/>
          </a:bodyPr>
          <a:lstStyle/>
          <a:p>
            <a:pPr marL="0" indent="0" algn="ctr">
              <a:buNone/>
            </a:pPr>
            <a:r>
              <a:rPr lang="en-GB" sz="2200" b="1" dirty="0"/>
              <a:t>Carbon Market Model Policy Framework – Key Elements</a:t>
            </a:r>
          </a:p>
          <a:p>
            <a:pPr>
              <a:buFont typeface="Wingdings" panose="05000000000000000000" pitchFamily="2" charset="2"/>
              <a:buChar char="v"/>
            </a:pPr>
            <a:r>
              <a:rPr lang="en-GB" sz="2000" dirty="0">
                <a:latin typeface="+mj-lt"/>
              </a:rPr>
              <a:t>Align with global standards (Paris Agreement, Article 6),</a:t>
            </a:r>
            <a:r>
              <a:rPr lang="en-GB" sz="2000" dirty="0">
                <a:solidFill>
                  <a:srgbClr val="000000"/>
                </a:solidFill>
                <a:latin typeface="+mj-lt"/>
              </a:rPr>
              <a:t> </a:t>
            </a:r>
            <a:r>
              <a:rPr lang="en-GB" sz="2000" dirty="0">
                <a:solidFill>
                  <a:schemeClr val="tx2">
                    <a:lumMod val="75000"/>
                  </a:schemeClr>
                </a:solidFill>
                <a:latin typeface="+mj-lt"/>
              </a:rPr>
              <a:t>but consider the local context.</a:t>
            </a:r>
            <a:endParaRPr lang="en-GB" sz="2000" dirty="0">
              <a:solidFill>
                <a:schemeClr val="tx2">
                  <a:lumMod val="75000"/>
                </a:schemeClr>
              </a:solidFill>
              <a:latin typeface="+mj-lt"/>
              <a:ea typeface="Calibri Light"/>
              <a:cs typeface="Calibri Light"/>
            </a:endParaRPr>
          </a:p>
          <a:p>
            <a:pPr marL="0" indent="0">
              <a:buNone/>
            </a:pPr>
            <a:endParaRPr lang="en-GB" sz="2000" dirty="0">
              <a:latin typeface="+mj-lt"/>
            </a:endParaRPr>
          </a:p>
          <a:p>
            <a:pPr>
              <a:buFont typeface="Wingdings" panose="05000000000000000000" pitchFamily="2" charset="2"/>
              <a:buChar char="v"/>
            </a:pPr>
            <a:r>
              <a:rPr lang="en-GB" sz="2000" dirty="0">
                <a:latin typeface="+mj-lt"/>
              </a:rPr>
              <a:t>Identify policy, regulatory, and institutional gaps.</a:t>
            </a:r>
          </a:p>
          <a:p>
            <a:pPr marL="0" indent="0">
              <a:buNone/>
            </a:pPr>
            <a:endParaRPr lang="en-GB" sz="2000" dirty="0">
              <a:latin typeface="+mj-lt"/>
            </a:endParaRPr>
          </a:p>
          <a:p>
            <a:pPr>
              <a:buFont typeface="Wingdings" panose="05000000000000000000" pitchFamily="2" charset="2"/>
              <a:buChar char="v"/>
            </a:pPr>
            <a:r>
              <a:rPr lang="en-GB" sz="2000" dirty="0">
                <a:latin typeface="+mj-lt"/>
              </a:rPr>
              <a:t>Provide governance and safeguard guidance.</a:t>
            </a:r>
          </a:p>
          <a:p>
            <a:pPr marL="0" indent="0">
              <a:buNone/>
            </a:pPr>
            <a:endParaRPr lang="en-GB" sz="2000" dirty="0">
              <a:latin typeface="+mj-lt"/>
            </a:endParaRPr>
          </a:p>
          <a:p>
            <a:pPr>
              <a:buFont typeface="Wingdings" panose="05000000000000000000" pitchFamily="2" charset="2"/>
              <a:buChar char="v"/>
            </a:pPr>
            <a:r>
              <a:rPr lang="en-GB" sz="2000" dirty="0">
                <a:latin typeface="+mj-lt"/>
              </a:rPr>
              <a:t>Develop implementation plan with clear steps &amp; responsibilities.</a:t>
            </a:r>
          </a:p>
          <a:p>
            <a:pPr>
              <a:buFont typeface="Wingdings" panose="05000000000000000000" pitchFamily="2" charset="2"/>
              <a:buChar char="v"/>
            </a:pPr>
            <a:endParaRPr lang="en-GB" sz="2000" dirty="0">
              <a:latin typeface="+mj-lt"/>
            </a:endParaRPr>
          </a:p>
          <a:p>
            <a:pPr>
              <a:buFont typeface="Wingdings" panose="05000000000000000000" pitchFamily="2" charset="2"/>
              <a:buChar char="v"/>
            </a:pPr>
            <a:r>
              <a:rPr lang="en-GB" sz="2000" dirty="0">
                <a:latin typeface="+mj-lt"/>
              </a:rPr>
              <a:t>Facilitate inclusive stakeholder engagement</a:t>
            </a:r>
            <a:r>
              <a:rPr lang="en-GB" dirty="0"/>
              <a:t>.</a:t>
            </a:r>
            <a:endParaRPr lang="en-ZM" dirty="0"/>
          </a:p>
        </p:txBody>
      </p:sp>
      <p:sp>
        <p:nvSpPr>
          <p:cNvPr id="3" name="TextBox 2">
            <a:extLst>
              <a:ext uri="{FF2B5EF4-FFF2-40B4-BE49-F238E27FC236}">
                <a16:creationId xmlns:a16="http://schemas.microsoft.com/office/drawing/2014/main" id="{E2A18D39-6617-C307-37A5-862A98F3FA8D}"/>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56A83CBD-7C87-9BBA-64CA-C4452661BC7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882DAC52-E6C0-79F3-B851-3090C0124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578872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0C7FA9-5D3B-4945-EA94-01340670DA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EFF3CB-FA82-828C-8DA7-98C16D78535B}"/>
              </a:ext>
            </a:extLst>
          </p:cNvPr>
          <p:cNvSpPr>
            <a:spLocks noGrp="1"/>
          </p:cNvSpPr>
          <p:nvPr>
            <p:ph type="title"/>
          </p:nvPr>
        </p:nvSpPr>
        <p:spPr>
          <a:xfrm>
            <a:off x="-18129" y="315525"/>
            <a:ext cx="10515600" cy="1325563"/>
          </a:xfrm>
        </p:spPr>
        <p:txBody>
          <a:bodyPr>
            <a:normAutofit fontScale="90000"/>
          </a:bodyPr>
          <a:lstStyle/>
          <a:p>
            <a:r>
              <a:rPr lang="en-US" sz="6000">
                <a:solidFill>
                  <a:srgbClr val="002060"/>
                </a:solidFill>
              </a:rPr>
              <a:t> </a:t>
            </a:r>
            <a:r>
              <a:rPr lang="en-US" sz="2700">
                <a:solidFill>
                  <a:srgbClr val="002060"/>
                </a:solidFill>
              </a:rPr>
              <a:t>Operational Approach</a:t>
            </a:r>
            <a:br>
              <a:rPr lang="en-US" sz="6000">
                <a:solidFill>
                  <a:srgbClr val="002060"/>
                </a:solidFill>
              </a:rPr>
            </a:br>
            <a:endParaRPr lang="en-US">
              <a:solidFill>
                <a:srgbClr val="002060"/>
              </a:solidFill>
            </a:endParaRPr>
          </a:p>
        </p:txBody>
      </p:sp>
      <p:sp>
        <p:nvSpPr>
          <p:cNvPr id="4" name="Content Placeholder 3">
            <a:extLst>
              <a:ext uri="{FF2B5EF4-FFF2-40B4-BE49-F238E27FC236}">
                <a16:creationId xmlns:a16="http://schemas.microsoft.com/office/drawing/2014/main" id="{47AF87A2-DC4A-E3D6-3421-ABE2DF70F029}"/>
              </a:ext>
            </a:extLst>
          </p:cNvPr>
          <p:cNvSpPr>
            <a:spLocks noGrp="1"/>
          </p:cNvSpPr>
          <p:nvPr>
            <p:ph sz="half" idx="1"/>
          </p:nvPr>
        </p:nvSpPr>
        <p:spPr/>
        <p:txBody>
          <a:bodyPr>
            <a:normAutofit/>
          </a:bodyPr>
          <a:lstStyle/>
          <a:p>
            <a:pPr marL="0" indent="0">
              <a:buNone/>
            </a:pPr>
            <a:endParaRPr lang="en-GB" dirty="0"/>
          </a:p>
          <a:p>
            <a:pPr marL="0" indent="0">
              <a:buNone/>
            </a:pPr>
            <a:endParaRPr lang="en-GB" dirty="0"/>
          </a:p>
          <a:p>
            <a:pPr marL="0" indent="0" algn="ctr">
              <a:buNone/>
            </a:pPr>
            <a:r>
              <a:rPr lang="en-GB" dirty="0"/>
              <a:t>How would it work? </a:t>
            </a:r>
          </a:p>
          <a:p>
            <a:pPr marL="0" indent="0" algn="ctr">
              <a:buNone/>
            </a:pPr>
            <a:r>
              <a:rPr lang="en-GB" dirty="0"/>
              <a:t>Following ‘</a:t>
            </a:r>
            <a:r>
              <a:rPr lang="en-GB" i="1" dirty="0"/>
              <a:t>Country Guidance for navigating carbon markets</a:t>
            </a:r>
            <a:r>
              <a:rPr lang="en-GB" dirty="0"/>
              <a:t>’*</a:t>
            </a:r>
            <a:endParaRPr lang="en-ZM" dirty="0"/>
          </a:p>
        </p:txBody>
      </p:sp>
      <p:sp>
        <p:nvSpPr>
          <p:cNvPr id="5" name="Content Placeholder 4">
            <a:extLst>
              <a:ext uri="{FF2B5EF4-FFF2-40B4-BE49-F238E27FC236}">
                <a16:creationId xmlns:a16="http://schemas.microsoft.com/office/drawing/2014/main" id="{6FF302F6-6FC1-2506-31AB-7ECF0FD701A9}"/>
              </a:ext>
            </a:extLst>
          </p:cNvPr>
          <p:cNvSpPr>
            <a:spLocks noGrp="1"/>
          </p:cNvSpPr>
          <p:nvPr>
            <p:ph sz="half" idx="2"/>
          </p:nvPr>
        </p:nvSpPr>
        <p:spPr>
          <a:xfrm>
            <a:off x="6377806" y="958352"/>
            <a:ext cx="5181600" cy="4930719"/>
          </a:xfrm>
        </p:spPr>
        <p:txBody>
          <a:bodyPr vert="horz" lIns="91440" tIns="45720" rIns="91440" bIns="45720" rtlCol="0" anchor="t">
            <a:noAutofit/>
          </a:bodyPr>
          <a:lstStyle/>
          <a:p>
            <a:pPr algn="just">
              <a:buFont typeface="Wingdings" pitchFamily="2" charset="2"/>
              <a:buChar char="v"/>
            </a:pPr>
            <a:r>
              <a:rPr lang="en-GB" sz="2000" dirty="0">
                <a:latin typeface="+mj-lt"/>
              </a:rPr>
              <a:t>COMESA Model framework is informed by the </a:t>
            </a:r>
            <a:r>
              <a:rPr lang="en-ZM" sz="2000" b="1" dirty="0">
                <a:latin typeface="+mj-lt"/>
              </a:rPr>
              <a:t>Country guidance for navigating carbon markets</a:t>
            </a:r>
            <a:r>
              <a:rPr lang="en-ZM" sz="2000" dirty="0">
                <a:latin typeface="+mj-lt"/>
              </a:rPr>
              <a:t> developed</a:t>
            </a:r>
            <a:endParaRPr lang="en-US" sz="2000" strike="sngStrike" dirty="0">
              <a:highlight>
                <a:srgbClr val="00FF00"/>
              </a:highlight>
              <a:latin typeface="Calibri Light"/>
              <a:ea typeface="Calibri Light"/>
              <a:cs typeface="Calibri Light"/>
            </a:endParaRPr>
          </a:p>
          <a:p>
            <a:pPr lvl="1" algn="just">
              <a:buFont typeface="Courier New" pitchFamily="2" charset="2"/>
              <a:buChar char="o"/>
            </a:pPr>
            <a:r>
              <a:rPr lang="en-GB" sz="1600" dirty="0">
                <a:solidFill>
                  <a:schemeClr val="tx2">
                    <a:lumMod val="75000"/>
                  </a:schemeClr>
                </a:solidFill>
                <a:latin typeface="+mj-lt"/>
                <a:ea typeface="Calibri Light"/>
                <a:cs typeface="Calibri Light"/>
              </a:rPr>
              <a:t>Learns from the experience of countries that already implemented the carbon market policies</a:t>
            </a:r>
          </a:p>
          <a:p>
            <a:pPr algn="just">
              <a:buFont typeface="Wingdings" pitchFamily="2" charset="2"/>
              <a:buChar char="v"/>
            </a:pPr>
            <a:r>
              <a:rPr lang="en-GB" sz="2000" b="1" dirty="0">
                <a:latin typeface="+mj-lt"/>
              </a:rPr>
              <a:t>Serves as the foundation document </a:t>
            </a:r>
            <a:r>
              <a:rPr lang="en-GB" sz="2000" dirty="0">
                <a:latin typeface="+mj-lt"/>
              </a:rPr>
              <a:t>for the framework.</a:t>
            </a:r>
          </a:p>
          <a:p>
            <a:pPr marL="0" indent="0" algn="just">
              <a:buNone/>
            </a:pPr>
            <a:endParaRPr lang="en-GB" sz="2000" dirty="0">
              <a:latin typeface="+mj-lt"/>
            </a:endParaRPr>
          </a:p>
          <a:p>
            <a:pPr algn="just">
              <a:buFont typeface="Wingdings" panose="05000000000000000000" pitchFamily="2" charset="2"/>
              <a:buChar char="v"/>
            </a:pPr>
            <a:r>
              <a:rPr lang="en-GB" sz="2000" dirty="0">
                <a:latin typeface="+mj-lt"/>
              </a:rPr>
              <a:t>Provides </a:t>
            </a:r>
            <a:r>
              <a:rPr lang="en-GB" sz="2000" b="1" dirty="0">
                <a:latin typeface="+mj-lt"/>
              </a:rPr>
              <a:t>step-by-step guidance </a:t>
            </a:r>
            <a:r>
              <a:rPr lang="en-GB" sz="2000" dirty="0">
                <a:latin typeface="+mj-lt"/>
              </a:rPr>
              <a:t>to countries on how to design, regulate, and participate in carbon markets.</a:t>
            </a:r>
          </a:p>
          <a:p>
            <a:pPr marL="0" indent="0" algn="just">
              <a:buNone/>
            </a:pPr>
            <a:endParaRPr lang="en-GB" sz="2000" dirty="0">
              <a:latin typeface="+mj-lt"/>
            </a:endParaRPr>
          </a:p>
          <a:p>
            <a:pPr algn="just">
              <a:buFont typeface="Wingdings" panose="05000000000000000000" pitchFamily="2" charset="2"/>
              <a:buChar char="v"/>
            </a:pPr>
            <a:r>
              <a:rPr lang="en-GB" sz="2000" dirty="0">
                <a:latin typeface="+mj-lt"/>
              </a:rPr>
              <a:t>Ensures </a:t>
            </a:r>
            <a:r>
              <a:rPr lang="en-GB" sz="2000" b="1" dirty="0">
                <a:latin typeface="+mj-lt"/>
              </a:rPr>
              <a:t>consistency</a:t>
            </a:r>
            <a:r>
              <a:rPr lang="en-GB" sz="2000" dirty="0">
                <a:latin typeface="+mj-lt"/>
              </a:rPr>
              <a:t> while allowing national customization.</a:t>
            </a:r>
            <a:endParaRPr lang="en-ZM" sz="2000" dirty="0">
              <a:latin typeface="+mj-lt"/>
            </a:endParaRPr>
          </a:p>
        </p:txBody>
      </p:sp>
      <p:sp>
        <p:nvSpPr>
          <p:cNvPr id="3" name="TextBox 2">
            <a:extLst>
              <a:ext uri="{FF2B5EF4-FFF2-40B4-BE49-F238E27FC236}">
                <a16:creationId xmlns:a16="http://schemas.microsoft.com/office/drawing/2014/main" id="{7ABA22C7-B25E-4048-5642-8CF883D5F04B}"/>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7A257646-DF17-EDFF-0BD2-A6F20D085DF2}"/>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5DB37DC4-F39C-474C-C326-E34886BB41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7" name="TextBox 6">
            <a:extLst>
              <a:ext uri="{FF2B5EF4-FFF2-40B4-BE49-F238E27FC236}">
                <a16:creationId xmlns:a16="http://schemas.microsoft.com/office/drawing/2014/main" id="{115E060C-4DEF-7954-85CE-A1E9731C0C15}"/>
              </a:ext>
            </a:extLst>
          </p:cNvPr>
          <p:cNvSpPr txBox="1"/>
          <p:nvPr/>
        </p:nvSpPr>
        <p:spPr>
          <a:xfrm>
            <a:off x="74141" y="6244281"/>
            <a:ext cx="6021859" cy="369332"/>
          </a:xfrm>
          <a:prstGeom prst="rect">
            <a:avLst/>
          </a:prstGeom>
          <a:noFill/>
        </p:spPr>
        <p:txBody>
          <a:bodyPr wrap="square" rtlCol="0">
            <a:spAutoFit/>
          </a:bodyPr>
          <a:lstStyle/>
          <a:p>
            <a:r>
              <a:rPr lang="en-US" sz="1600" i="1" dirty="0"/>
              <a:t>* World Bank; A6IP; GGGI; GIZ; ICVCM; UNDP; UNFCCC; VCMI. 2025</a:t>
            </a:r>
            <a:r>
              <a:rPr lang="en-US" dirty="0"/>
              <a:t>.</a:t>
            </a:r>
          </a:p>
        </p:txBody>
      </p:sp>
    </p:spTree>
    <p:extLst>
      <p:ext uri="{BB962C8B-B14F-4D97-AF65-F5344CB8AC3E}">
        <p14:creationId xmlns:p14="http://schemas.microsoft.com/office/powerpoint/2010/main" val="1971067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80C68D-05EF-6DFD-0285-DF4E688043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192DD3-D213-4EDE-BF74-7C44032B94DC}"/>
              </a:ext>
            </a:extLst>
          </p:cNvPr>
          <p:cNvSpPr>
            <a:spLocks noGrp="1"/>
          </p:cNvSpPr>
          <p:nvPr>
            <p:ph type="title"/>
          </p:nvPr>
        </p:nvSpPr>
        <p:spPr/>
        <p:txBody>
          <a:bodyPr>
            <a:normAutofit/>
          </a:bodyPr>
          <a:lstStyle/>
          <a:p>
            <a:r>
              <a:rPr lang="en-US" sz="4000">
                <a:solidFill>
                  <a:srgbClr val="002060"/>
                </a:solidFill>
              </a:rPr>
              <a:t>Operational Approach </a:t>
            </a:r>
          </a:p>
        </p:txBody>
      </p:sp>
      <p:sp>
        <p:nvSpPr>
          <p:cNvPr id="4" name="Content Placeholder 3">
            <a:extLst>
              <a:ext uri="{FF2B5EF4-FFF2-40B4-BE49-F238E27FC236}">
                <a16:creationId xmlns:a16="http://schemas.microsoft.com/office/drawing/2014/main" id="{366FB238-ACF7-14EE-7C5D-FCF488FAF95F}"/>
              </a:ext>
            </a:extLst>
          </p:cNvPr>
          <p:cNvSpPr>
            <a:spLocks noGrp="1"/>
          </p:cNvSpPr>
          <p:nvPr>
            <p:ph sz="half" idx="1"/>
          </p:nvPr>
        </p:nvSpPr>
        <p:spPr/>
        <p:txBody>
          <a:bodyPr>
            <a:normAutofit/>
          </a:bodyPr>
          <a:lstStyle/>
          <a:p>
            <a:pPr marL="0" indent="0">
              <a:buNone/>
            </a:pPr>
            <a:endParaRPr lang="en-GB"/>
          </a:p>
          <a:p>
            <a:pPr marL="0" indent="0">
              <a:buNone/>
            </a:pPr>
            <a:endParaRPr lang="en-GB"/>
          </a:p>
          <a:p>
            <a:pPr marL="0" indent="0">
              <a:buNone/>
            </a:pPr>
            <a:endParaRPr lang="en-GB"/>
          </a:p>
          <a:p>
            <a:pPr marL="0" indent="0" algn="ctr">
              <a:buNone/>
            </a:pPr>
            <a:r>
              <a:rPr lang="en-GB" sz="2400">
                <a:latin typeface="+mj-lt"/>
              </a:rPr>
              <a:t>Why COMESA develops such frameworks and its role?</a:t>
            </a:r>
          </a:p>
          <a:p>
            <a:endParaRPr lang="en-GB"/>
          </a:p>
          <a:p>
            <a:pPr marL="0" indent="0">
              <a:buNone/>
            </a:pPr>
            <a:endParaRPr lang="en-GB"/>
          </a:p>
        </p:txBody>
      </p:sp>
      <p:sp>
        <p:nvSpPr>
          <p:cNvPr id="5" name="Content Placeholder 4">
            <a:extLst>
              <a:ext uri="{FF2B5EF4-FFF2-40B4-BE49-F238E27FC236}">
                <a16:creationId xmlns:a16="http://schemas.microsoft.com/office/drawing/2014/main" id="{C91849AA-56A1-6C28-E04C-E33DF8AE715D}"/>
              </a:ext>
            </a:extLst>
          </p:cNvPr>
          <p:cNvSpPr>
            <a:spLocks noGrp="1"/>
          </p:cNvSpPr>
          <p:nvPr>
            <p:ph sz="half" idx="2"/>
          </p:nvPr>
        </p:nvSpPr>
        <p:spPr>
          <a:xfrm>
            <a:off x="6213615" y="592083"/>
            <a:ext cx="5563879" cy="4897448"/>
          </a:xfrm>
        </p:spPr>
        <p:txBody>
          <a:bodyPr vert="horz" lIns="91440" tIns="45720" rIns="91440" bIns="45720" rtlCol="0" anchor="t">
            <a:noAutofit/>
          </a:bodyPr>
          <a:lstStyle/>
          <a:p>
            <a:pPr>
              <a:buFont typeface="Wingdings" panose="05000000000000000000" pitchFamily="2" charset="2"/>
              <a:buChar char="v"/>
            </a:pPr>
            <a:r>
              <a:rPr lang="en-GB" sz="2000" b="1">
                <a:latin typeface="+mj-lt"/>
              </a:rPr>
              <a:t>COMESA’s Role in Developing Frameworks</a:t>
            </a:r>
          </a:p>
          <a:p>
            <a:pPr marL="0" indent="0">
              <a:buNone/>
            </a:pPr>
            <a:r>
              <a:rPr lang="en-GB" sz="2000">
                <a:latin typeface="+mj-lt"/>
              </a:rPr>
              <a:t>	</a:t>
            </a:r>
          </a:p>
          <a:p>
            <a:pPr>
              <a:buFont typeface="Wingdings" panose="05000000000000000000" pitchFamily="2" charset="2"/>
              <a:buChar char="v"/>
            </a:pPr>
            <a:r>
              <a:rPr lang="en-GB" sz="2000" b="1">
                <a:latin typeface="+mj-lt"/>
              </a:rPr>
              <a:t>Coordinator: </a:t>
            </a:r>
            <a:r>
              <a:rPr lang="en-GB" sz="2000">
                <a:latin typeface="+mj-lt"/>
              </a:rPr>
              <a:t>COMESA acts as a regional hub, ensuring that member states’ policies align with regional and international standards.</a:t>
            </a:r>
          </a:p>
          <a:p>
            <a:pPr>
              <a:buFont typeface="Wingdings" panose="05000000000000000000" pitchFamily="2" charset="2"/>
              <a:buChar char="v"/>
            </a:pPr>
            <a:r>
              <a:rPr lang="en-GB" sz="2000" b="1">
                <a:latin typeface="+mj-lt"/>
              </a:rPr>
              <a:t>Facilitator: </a:t>
            </a:r>
            <a:r>
              <a:rPr lang="en-GB" sz="2000">
                <a:latin typeface="+mj-lt"/>
              </a:rPr>
              <a:t>It organizes consultations, brings stakeholders together, and ensures that diverse national perspectives are incorporated.</a:t>
            </a:r>
            <a:endParaRPr lang="en-GB" sz="2000">
              <a:latin typeface="+mj-lt"/>
              <a:ea typeface="Calibri Light"/>
              <a:cs typeface="Calibri Light"/>
            </a:endParaRPr>
          </a:p>
          <a:p>
            <a:pPr>
              <a:buFont typeface="Wingdings" panose="05000000000000000000" pitchFamily="2" charset="2"/>
              <a:buChar char="v"/>
            </a:pPr>
            <a:r>
              <a:rPr lang="en-GB" sz="2000" b="1">
                <a:latin typeface="+mj-lt"/>
              </a:rPr>
              <a:t>Technical Guidance: </a:t>
            </a:r>
            <a:r>
              <a:rPr lang="en-GB" sz="2000">
                <a:latin typeface="+mj-lt"/>
              </a:rPr>
              <a:t>COMESA often works with partners like the World Bank, UNECA, and consultancies to provide technical expertise and global best practices.</a:t>
            </a:r>
          </a:p>
          <a:p>
            <a:pPr>
              <a:buFont typeface="Wingdings" panose="05000000000000000000" pitchFamily="2" charset="2"/>
              <a:buChar char="v"/>
            </a:pPr>
            <a:r>
              <a:rPr lang="en-GB" sz="2000" b="1">
                <a:latin typeface="+mj-lt"/>
              </a:rPr>
              <a:t>Respect for Sovereignty: </a:t>
            </a:r>
            <a:r>
              <a:rPr lang="en-GB" sz="2000">
                <a:latin typeface="+mj-lt"/>
              </a:rPr>
              <a:t>While COMESA provides a model framework, each country retains the flexibility to adapt it to its own legal and institutional context</a:t>
            </a:r>
            <a:r>
              <a:rPr lang="en-GB" sz="1800">
                <a:latin typeface="+mj-lt"/>
              </a:rPr>
              <a:t>.</a:t>
            </a:r>
            <a:endParaRPr lang="en-GB" sz="1800">
              <a:latin typeface="+mj-lt"/>
              <a:ea typeface="Calibri Light"/>
              <a:cs typeface="Calibri Light"/>
            </a:endParaRPr>
          </a:p>
          <a:p>
            <a:pPr>
              <a:buFont typeface="Wingdings" panose="05000000000000000000" pitchFamily="2" charset="2"/>
              <a:buChar char="v"/>
            </a:pPr>
            <a:endParaRPr lang="en-GB" sz="1800">
              <a:latin typeface="+mj-lt"/>
            </a:endParaRPr>
          </a:p>
          <a:p>
            <a:pPr marL="0" indent="0">
              <a:buNone/>
            </a:pPr>
            <a:endParaRPr lang="en-GB" sz="1800">
              <a:latin typeface="+mj-lt"/>
            </a:endParaRPr>
          </a:p>
        </p:txBody>
      </p:sp>
      <p:sp>
        <p:nvSpPr>
          <p:cNvPr id="3" name="TextBox 2">
            <a:extLst>
              <a:ext uri="{FF2B5EF4-FFF2-40B4-BE49-F238E27FC236}">
                <a16:creationId xmlns:a16="http://schemas.microsoft.com/office/drawing/2014/main" id="{8A551625-422C-A369-A850-5CB88C03300A}"/>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61735E09-D3A7-5730-3FF1-797FC4EB7787}"/>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AC75EB1F-DCFB-2048-2A6B-4FC0DAF74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2013177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2E41483-0F6B-9F49-5927-A2369D812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D4D70-779E-EC33-E061-4BFE23361C6B}"/>
              </a:ext>
            </a:extLst>
          </p:cNvPr>
          <p:cNvSpPr>
            <a:spLocks noGrp="1"/>
          </p:cNvSpPr>
          <p:nvPr>
            <p:ph type="title"/>
          </p:nvPr>
        </p:nvSpPr>
        <p:spPr>
          <a:xfrm>
            <a:off x="-18129" y="315525"/>
            <a:ext cx="10515600" cy="1325563"/>
          </a:xfrm>
        </p:spPr>
        <p:txBody>
          <a:bodyPr>
            <a:normAutofit fontScale="90000"/>
          </a:bodyPr>
          <a:lstStyle/>
          <a:p>
            <a:r>
              <a:rPr lang="en-US" sz="6000">
                <a:solidFill>
                  <a:srgbClr val="002060"/>
                </a:solidFill>
              </a:rPr>
              <a:t> </a:t>
            </a:r>
            <a:r>
              <a:rPr lang="en-US" sz="2200">
                <a:solidFill>
                  <a:srgbClr val="002060"/>
                </a:solidFill>
              </a:rPr>
              <a:t>Operational Approach</a:t>
            </a:r>
            <a:br>
              <a:rPr lang="en-US" sz="6000">
                <a:solidFill>
                  <a:srgbClr val="002060"/>
                </a:solidFill>
              </a:rPr>
            </a:br>
            <a:endParaRPr lang="en-US">
              <a:solidFill>
                <a:srgbClr val="002060"/>
              </a:solidFill>
            </a:endParaRPr>
          </a:p>
        </p:txBody>
      </p:sp>
      <p:sp>
        <p:nvSpPr>
          <p:cNvPr id="4" name="Content Placeholder 3">
            <a:extLst>
              <a:ext uri="{FF2B5EF4-FFF2-40B4-BE49-F238E27FC236}">
                <a16:creationId xmlns:a16="http://schemas.microsoft.com/office/drawing/2014/main" id="{5F27E8E3-4E40-FE9A-BC54-FC55D197205A}"/>
              </a:ext>
            </a:extLst>
          </p:cNvPr>
          <p:cNvSpPr>
            <a:spLocks noGrp="1"/>
          </p:cNvSpPr>
          <p:nvPr>
            <p:ph sz="half" idx="1"/>
          </p:nvPr>
        </p:nvSpPr>
        <p:spPr/>
        <p:txBody>
          <a:bodyPr>
            <a:normAutofit/>
          </a:bodyPr>
          <a:lstStyle/>
          <a:p>
            <a:pPr marL="0" indent="0">
              <a:buNone/>
            </a:pPr>
            <a:endParaRPr lang="en-GB"/>
          </a:p>
          <a:p>
            <a:pPr marL="0" indent="0">
              <a:buNone/>
            </a:pPr>
            <a:endParaRPr lang="en-GB"/>
          </a:p>
          <a:p>
            <a:pPr marL="0" indent="0" algn="ctr">
              <a:buNone/>
            </a:pPr>
            <a:r>
              <a:rPr lang="en-GB" sz="2000">
                <a:latin typeface="+mj-lt"/>
              </a:rPr>
              <a:t>How it would work?</a:t>
            </a:r>
          </a:p>
          <a:p>
            <a:pPr marL="0" indent="0" algn="ctr">
              <a:buNone/>
            </a:pPr>
            <a:r>
              <a:rPr lang="en-GB" sz="2000">
                <a:latin typeface="+mj-lt"/>
              </a:rPr>
              <a:t>Governments.</a:t>
            </a:r>
          </a:p>
          <a:p>
            <a:pPr marL="0" indent="0">
              <a:buNone/>
            </a:pPr>
            <a:endParaRPr lang="en-GB"/>
          </a:p>
        </p:txBody>
      </p:sp>
      <p:sp>
        <p:nvSpPr>
          <p:cNvPr id="5" name="Content Placeholder 4">
            <a:extLst>
              <a:ext uri="{FF2B5EF4-FFF2-40B4-BE49-F238E27FC236}">
                <a16:creationId xmlns:a16="http://schemas.microsoft.com/office/drawing/2014/main" id="{0AE9805B-7C08-AED2-DAEC-30A326DD97FA}"/>
              </a:ext>
            </a:extLst>
          </p:cNvPr>
          <p:cNvSpPr>
            <a:spLocks noGrp="1"/>
          </p:cNvSpPr>
          <p:nvPr>
            <p:ph sz="half" idx="2"/>
          </p:nvPr>
        </p:nvSpPr>
        <p:spPr>
          <a:xfrm>
            <a:off x="6377806" y="681516"/>
            <a:ext cx="5181600" cy="5184012"/>
          </a:xfrm>
        </p:spPr>
        <p:txBody>
          <a:bodyPr>
            <a:normAutofit/>
          </a:bodyPr>
          <a:lstStyle/>
          <a:p>
            <a:pPr marL="0" indent="0">
              <a:buNone/>
            </a:pPr>
            <a:r>
              <a:rPr lang="en-GB" sz="2000">
                <a:latin typeface="+mj-lt"/>
              </a:rPr>
              <a:t>ASCENT Country Governments</a:t>
            </a:r>
          </a:p>
          <a:p>
            <a:pPr marL="0" indent="0">
              <a:buNone/>
            </a:pPr>
            <a:endParaRPr lang="en-GB" sz="2000">
              <a:latin typeface="+mj-lt"/>
            </a:endParaRPr>
          </a:p>
          <a:p>
            <a:pPr algn="just">
              <a:buFont typeface="Wingdings" panose="05000000000000000000" pitchFamily="2" charset="2"/>
              <a:buChar char="v"/>
            </a:pPr>
            <a:r>
              <a:rPr lang="en-GB" sz="2000" b="1">
                <a:latin typeface="+mj-lt"/>
              </a:rPr>
              <a:t>National Input</a:t>
            </a:r>
            <a:r>
              <a:rPr lang="en-GB" sz="2000">
                <a:latin typeface="+mj-lt"/>
              </a:rPr>
              <a:t>: Ministries of environment, finance, and energy provide local perspectives.</a:t>
            </a:r>
          </a:p>
          <a:p>
            <a:pPr marL="0" indent="0" algn="just">
              <a:buNone/>
            </a:pPr>
            <a:endParaRPr lang="en-GB" sz="2000">
              <a:latin typeface="+mj-lt"/>
            </a:endParaRPr>
          </a:p>
          <a:p>
            <a:pPr algn="just">
              <a:buFont typeface="Wingdings" panose="05000000000000000000" pitchFamily="2" charset="2"/>
              <a:buChar char="v"/>
            </a:pPr>
            <a:r>
              <a:rPr lang="en-GB" sz="2000" b="1">
                <a:latin typeface="+mj-lt"/>
              </a:rPr>
              <a:t>Validation: </a:t>
            </a:r>
            <a:r>
              <a:rPr lang="en-GB" sz="2000">
                <a:latin typeface="+mj-lt"/>
              </a:rPr>
              <a:t>Review and adapt the framework to fit national contexts.</a:t>
            </a:r>
          </a:p>
          <a:p>
            <a:pPr marL="0" indent="0" algn="just">
              <a:buNone/>
            </a:pPr>
            <a:endParaRPr lang="en-GB" sz="2000">
              <a:latin typeface="+mj-lt"/>
            </a:endParaRPr>
          </a:p>
          <a:p>
            <a:pPr algn="just">
              <a:buFont typeface="Wingdings" panose="05000000000000000000" pitchFamily="2" charset="2"/>
              <a:buChar char="v"/>
            </a:pPr>
            <a:r>
              <a:rPr lang="en-GB" sz="2000" b="1">
                <a:latin typeface="+mj-lt"/>
              </a:rPr>
              <a:t>Implementation: </a:t>
            </a:r>
            <a:r>
              <a:rPr lang="en-GB" sz="2000">
                <a:latin typeface="+mj-lt"/>
              </a:rPr>
              <a:t>Establish national institutions, registries, and enforcement mechanisms.</a:t>
            </a:r>
          </a:p>
          <a:p>
            <a:pPr marL="0" indent="0" algn="just">
              <a:buNone/>
            </a:pPr>
            <a:endParaRPr lang="en-GB" sz="2000">
              <a:latin typeface="+mj-lt"/>
            </a:endParaRPr>
          </a:p>
          <a:p>
            <a:pPr algn="just">
              <a:buFont typeface="Wingdings" panose="05000000000000000000" pitchFamily="2" charset="2"/>
              <a:buChar char="v"/>
            </a:pPr>
            <a:r>
              <a:rPr lang="en-GB" sz="2000" b="1">
                <a:latin typeface="+mj-lt"/>
              </a:rPr>
              <a:t>Stakeholder Engagement: </a:t>
            </a:r>
            <a:r>
              <a:rPr lang="en-GB" sz="2000">
                <a:latin typeface="+mj-lt"/>
              </a:rPr>
              <a:t>Involve private sector, civil society, and communities to ensure inclusivity.</a:t>
            </a:r>
            <a:endParaRPr lang="en-ZM" sz="2000">
              <a:latin typeface="+mj-lt"/>
            </a:endParaRPr>
          </a:p>
        </p:txBody>
      </p:sp>
      <p:sp>
        <p:nvSpPr>
          <p:cNvPr id="3" name="TextBox 2">
            <a:extLst>
              <a:ext uri="{FF2B5EF4-FFF2-40B4-BE49-F238E27FC236}">
                <a16:creationId xmlns:a16="http://schemas.microsoft.com/office/drawing/2014/main" id="{C4D7BAF3-8163-30A0-FE4F-1B6FD554C0ED}"/>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C702FF6C-C65B-CA47-637B-F59CB36BB19E}"/>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8FD2E476-BB52-1974-531F-C1506BF3B9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2943542467"/>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753BE2-CCCB-A40A-416E-773FD14D7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FCDF2-6811-29DD-6C20-73815FFAE8A5}"/>
              </a:ext>
            </a:extLst>
          </p:cNvPr>
          <p:cNvSpPr>
            <a:spLocks noGrp="1"/>
          </p:cNvSpPr>
          <p:nvPr>
            <p:ph type="title"/>
          </p:nvPr>
        </p:nvSpPr>
        <p:spPr>
          <a:xfrm>
            <a:off x="-18129" y="315525"/>
            <a:ext cx="10515600" cy="1325563"/>
          </a:xfrm>
        </p:spPr>
        <p:txBody>
          <a:bodyPr>
            <a:normAutofit fontScale="90000"/>
          </a:bodyPr>
          <a:lstStyle/>
          <a:p>
            <a:r>
              <a:rPr lang="en-US" sz="6000">
                <a:solidFill>
                  <a:srgbClr val="002060"/>
                </a:solidFill>
              </a:rPr>
              <a:t> </a:t>
            </a:r>
            <a:r>
              <a:rPr lang="en-US" sz="2200">
                <a:solidFill>
                  <a:srgbClr val="002060"/>
                </a:solidFill>
              </a:rPr>
              <a:t>Operational Approach</a:t>
            </a:r>
            <a:br>
              <a:rPr lang="en-US" sz="6000">
                <a:solidFill>
                  <a:srgbClr val="002060"/>
                </a:solidFill>
              </a:rPr>
            </a:br>
            <a:endParaRPr lang="en-US">
              <a:solidFill>
                <a:srgbClr val="002060"/>
              </a:solidFill>
            </a:endParaRPr>
          </a:p>
        </p:txBody>
      </p:sp>
      <p:sp>
        <p:nvSpPr>
          <p:cNvPr id="4" name="Content Placeholder 3">
            <a:extLst>
              <a:ext uri="{FF2B5EF4-FFF2-40B4-BE49-F238E27FC236}">
                <a16:creationId xmlns:a16="http://schemas.microsoft.com/office/drawing/2014/main" id="{A4F1AC0D-AE79-C564-6027-706CBA13D99F}"/>
              </a:ext>
            </a:extLst>
          </p:cNvPr>
          <p:cNvSpPr>
            <a:spLocks noGrp="1"/>
          </p:cNvSpPr>
          <p:nvPr>
            <p:ph sz="half" idx="1"/>
          </p:nvPr>
        </p:nvSpPr>
        <p:spPr/>
        <p:txBody>
          <a:bodyPr>
            <a:normAutofit fontScale="85000" lnSpcReduction="20000"/>
          </a:bodyPr>
          <a:lstStyle/>
          <a:p>
            <a:pPr marL="0" indent="0">
              <a:buNone/>
            </a:pPr>
            <a:endParaRPr lang="en-GB"/>
          </a:p>
          <a:p>
            <a:pPr marL="0" indent="0">
              <a:buNone/>
            </a:pPr>
            <a:endParaRPr lang="en-GB"/>
          </a:p>
          <a:p>
            <a:pPr marL="0" indent="0" algn="ctr">
              <a:buNone/>
            </a:pPr>
            <a:endParaRPr lang="en-GB" sz="3600"/>
          </a:p>
          <a:p>
            <a:pPr marL="0" indent="0" algn="ctr">
              <a:buNone/>
            </a:pPr>
            <a:endParaRPr lang="en-GB" sz="3600"/>
          </a:p>
          <a:p>
            <a:pPr marL="0" indent="0" algn="ctr">
              <a:buNone/>
            </a:pPr>
            <a:endParaRPr lang="en-GB" sz="3600"/>
          </a:p>
          <a:p>
            <a:pPr marL="0" indent="0" algn="ctr">
              <a:buNone/>
            </a:pPr>
            <a:r>
              <a:rPr lang="en-GB" sz="3600">
                <a:latin typeface="+mj-lt"/>
              </a:rPr>
              <a:t>How it would work?</a:t>
            </a:r>
          </a:p>
          <a:p>
            <a:pPr marL="0" indent="0" algn="ctr">
              <a:buNone/>
            </a:pPr>
            <a:r>
              <a:rPr lang="en-GB" sz="3600">
                <a:latin typeface="+mj-lt"/>
              </a:rPr>
              <a:t>World Bank support</a:t>
            </a:r>
            <a:endParaRPr lang="en-ZM" sz="3600">
              <a:latin typeface="+mj-lt"/>
            </a:endParaRPr>
          </a:p>
        </p:txBody>
      </p:sp>
      <p:sp>
        <p:nvSpPr>
          <p:cNvPr id="5" name="Content Placeholder 4">
            <a:extLst>
              <a:ext uri="{FF2B5EF4-FFF2-40B4-BE49-F238E27FC236}">
                <a16:creationId xmlns:a16="http://schemas.microsoft.com/office/drawing/2014/main" id="{29CAC780-B8E5-7B32-7333-464D06262EE2}"/>
              </a:ext>
            </a:extLst>
          </p:cNvPr>
          <p:cNvSpPr>
            <a:spLocks noGrp="1"/>
          </p:cNvSpPr>
          <p:nvPr>
            <p:ph sz="half" idx="2"/>
          </p:nvPr>
        </p:nvSpPr>
        <p:spPr>
          <a:xfrm>
            <a:off x="6377806" y="958353"/>
            <a:ext cx="5181600" cy="5184012"/>
          </a:xfrm>
        </p:spPr>
        <p:txBody>
          <a:bodyPr vert="horz" lIns="91440" tIns="45720" rIns="91440" bIns="45720" rtlCol="0" anchor="t">
            <a:normAutofit fontScale="85000" lnSpcReduction="20000"/>
          </a:bodyPr>
          <a:lstStyle/>
          <a:p>
            <a:pPr marL="0" indent="0">
              <a:buNone/>
            </a:pPr>
            <a:r>
              <a:rPr lang="en-GB" dirty="0"/>
              <a:t>World Bank (WB) : areas of support</a:t>
            </a:r>
          </a:p>
          <a:p>
            <a:pPr algn="just">
              <a:buFont typeface="Wingdings" pitchFamily="2" charset="2"/>
              <a:buChar char="v"/>
            </a:pPr>
            <a:r>
              <a:rPr lang="en-ZM" sz="2600" b="1" dirty="0">
                <a:latin typeface="+mj-lt"/>
              </a:rPr>
              <a:t>Capacity Building &amp; Technical Assistance:</a:t>
            </a:r>
            <a:r>
              <a:rPr lang="en-ZM" sz="2600" dirty="0">
                <a:latin typeface="+mj-lt"/>
              </a:rPr>
              <a:t> Through the Partnership for Market Implementation(PMI), the Bank </a:t>
            </a:r>
            <a:r>
              <a:rPr lang="en-ZM" sz="2600" strike="sngStrike" dirty="0">
                <a:latin typeface="+mj-lt"/>
              </a:rPr>
              <a:t> </a:t>
            </a:r>
            <a:r>
              <a:rPr lang="en-ZM" sz="2600" dirty="0">
                <a:solidFill>
                  <a:schemeClr val="tx2">
                    <a:lumMod val="75000"/>
                  </a:schemeClr>
                </a:solidFill>
                <a:latin typeface="+mj-lt"/>
              </a:rPr>
              <a:t>guides</a:t>
            </a:r>
            <a:r>
              <a:rPr lang="en-ZM" sz="2600" dirty="0">
                <a:solidFill>
                  <a:srgbClr val="FF0000"/>
                </a:solidFill>
                <a:latin typeface="+mj-lt"/>
              </a:rPr>
              <a:t> </a:t>
            </a:r>
            <a:r>
              <a:rPr lang="en-ZM" sz="2600" dirty="0">
                <a:latin typeface="+mj-lt"/>
              </a:rPr>
              <a:t>governments in setting up the necessary, legal, and regulatory infrastructure to participate in carbon markets.</a:t>
            </a:r>
            <a:r>
              <a:rPr lang="en-US" sz="2600" dirty="0">
                <a:latin typeface="+mj-lt"/>
              </a:rPr>
              <a:t> Carbon market delivery partners may also be engaged</a:t>
            </a:r>
            <a:endParaRPr lang="en-ZM" sz="2600" dirty="0">
              <a:latin typeface="+mj-lt"/>
              <a:ea typeface="Calibri Light"/>
              <a:cs typeface="Calibri Light"/>
            </a:endParaRPr>
          </a:p>
          <a:p>
            <a:pPr algn="just">
              <a:buFont typeface="Wingdings" pitchFamily="2" charset="2"/>
              <a:buChar char="v"/>
            </a:pPr>
            <a:r>
              <a:rPr lang="en-ZM" sz="2600" b="1" dirty="0">
                <a:latin typeface="+mj-lt"/>
              </a:rPr>
              <a:t>Carbon Market Integrity &amp; Standards</a:t>
            </a:r>
            <a:r>
              <a:rPr lang="en-ZM" sz="2600" dirty="0">
                <a:latin typeface="+mj-lt"/>
              </a:rPr>
              <a:t>: The Bank is actively working on creating "high-integrity" carbon credits, collaborating with partners on guidance for government decision-making.</a:t>
            </a:r>
          </a:p>
          <a:p>
            <a:pPr algn="just">
              <a:buFont typeface="Wingdings" pitchFamily="2" charset="2"/>
              <a:buChar char="v"/>
            </a:pPr>
            <a:r>
              <a:rPr lang="en-ZM" sz="2600" b="1" dirty="0">
                <a:latin typeface="+mj-lt"/>
              </a:rPr>
              <a:t>Knowledge &amp; Data:</a:t>
            </a:r>
            <a:r>
              <a:rPr lang="en-ZM" sz="2600" dirty="0">
                <a:latin typeface="+mj-lt"/>
              </a:rPr>
              <a:t> The Bank publishes the annual </a:t>
            </a:r>
            <a:r>
              <a:rPr lang="en-ZM" sz="2600" dirty="0">
                <a:latin typeface="+mj-lt"/>
                <a:hlinkClick r:id="rId3"/>
              </a:rPr>
              <a:t>State and Trends of Carbon Pricing report</a:t>
            </a:r>
            <a:r>
              <a:rPr lang="en-ZM" sz="2600" dirty="0">
                <a:latin typeface="+mj-lt"/>
              </a:rPr>
              <a:t>, offering </a:t>
            </a:r>
            <a:r>
              <a:rPr lang="en-ZM" sz="2600" dirty="0">
                <a:solidFill>
                  <a:schemeClr val="tx2">
                    <a:lumMod val="75000"/>
                  </a:schemeClr>
                </a:solidFill>
                <a:latin typeface="+mj-lt"/>
              </a:rPr>
              <a:t>data on global carbon pricing initiatives and carbon markets</a:t>
            </a:r>
            <a:r>
              <a:rPr lang="en-ZM" sz="2600" dirty="0">
                <a:latin typeface="+mj-lt"/>
              </a:rPr>
              <a:t>. </a:t>
            </a:r>
            <a:endParaRPr lang="en-ZM" sz="2600" dirty="0">
              <a:latin typeface="+mj-lt"/>
              <a:ea typeface="Calibri Light"/>
              <a:cs typeface="Calibri Light"/>
            </a:endParaRPr>
          </a:p>
          <a:p>
            <a:pPr marL="0" indent="0" algn="just">
              <a:buNone/>
            </a:pPr>
            <a:endParaRPr lang="en-GB" sz="2000" dirty="0">
              <a:latin typeface="+mj-lt"/>
            </a:endParaRPr>
          </a:p>
        </p:txBody>
      </p:sp>
      <p:sp>
        <p:nvSpPr>
          <p:cNvPr id="3" name="TextBox 2">
            <a:extLst>
              <a:ext uri="{FF2B5EF4-FFF2-40B4-BE49-F238E27FC236}">
                <a16:creationId xmlns:a16="http://schemas.microsoft.com/office/drawing/2014/main" id="{44FB981D-A32D-9CAC-539A-F19A767DE539}"/>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A6B76F39-09DC-29FD-5736-4C78042165C4}"/>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D5ED9DF2-5297-653B-E78F-CF68AE478B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2589043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8AA85-BEF5-7FBC-C0BD-8589AC891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085B72-C65F-04D3-FF1A-8F37AA578EDD}"/>
              </a:ext>
            </a:extLst>
          </p:cNvPr>
          <p:cNvSpPr>
            <a:spLocks noGrp="1"/>
          </p:cNvSpPr>
          <p:nvPr>
            <p:ph type="title"/>
          </p:nvPr>
        </p:nvSpPr>
        <p:spPr>
          <a:xfrm>
            <a:off x="839788" y="392557"/>
            <a:ext cx="10515600" cy="1325563"/>
          </a:xfrm>
        </p:spPr>
        <p:txBody>
          <a:bodyPr>
            <a:normAutofit fontScale="90000"/>
          </a:bodyPr>
          <a:lstStyle/>
          <a:p>
            <a:br>
              <a:rPr lang="en-GB">
                <a:solidFill>
                  <a:srgbClr val="002060"/>
                </a:solidFill>
              </a:rPr>
            </a:br>
            <a:r>
              <a:rPr lang="en-GB" sz="3100">
                <a:solidFill>
                  <a:srgbClr val="002060"/>
                </a:solidFill>
              </a:rPr>
              <a:t>Scope of Work and expected Outcome-Inception</a:t>
            </a:r>
            <a:br>
              <a:rPr lang="en-US">
                <a:solidFill>
                  <a:srgbClr val="002060"/>
                </a:solidFill>
              </a:rPr>
            </a:br>
            <a:endParaRPr lang="en-US">
              <a:solidFill>
                <a:srgbClr val="002060"/>
              </a:solidFill>
            </a:endParaRPr>
          </a:p>
        </p:txBody>
      </p:sp>
      <p:sp>
        <p:nvSpPr>
          <p:cNvPr id="8" name="Content Placeholder 7">
            <a:extLst>
              <a:ext uri="{FF2B5EF4-FFF2-40B4-BE49-F238E27FC236}">
                <a16:creationId xmlns:a16="http://schemas.microsoft.com/office/drawing/2014/main" id="{FDA6C875-B4B3-D56D-0FF5-1E15801C7D73}"/>
              </a:ext>
            </a:extLst>
          </p:cNvPr>
          <p:cNvSpPr>
            <a:spLocks noGrp="1"/>
          </p:cNvSpPr>
          <p:nvPr>
            <p:ph sz="half" idx="2"/>
          </p:nvPr>
        </p:nvSpPr>
        <p:spPr>
          <a:xfrm>
            <a:off x="839788" y="1243584"/>
            <a:ext cx="10425620" cy="4946079"/>
          </a:xfrm>
        </p:spPr>
        <p:txBody>
          <a:bodyPr>
            <a:normAutofit fontScale="40000" lnSpcReduction="20000"/>
          </a:bodyPr>
          <a:lstStyle/>
          <a:p>
            <a:pPr marL="0" indent="0">
              <a:buNone/>
            </a:pPr>
            <a:r>
              <a:rPr lang="en-GB" sz="5000" b="1">
                <a:latin typeface="+mj-lt"/>
              </a:rPr>
              <a:t>Concept</a:t>
            </a:r>
          </a:p>
          <a:p>
            <a:pPr lvl="1" algn="just">
              <a:buFont typeface="Wingdings" panose="05000000000000000000" pitchFamily="2" charset="2"/>
              <a:buChar char="v"/>
            </a:pPr>
            <a:r>
              <a:rPr lang="en-GB" sz="5000">
                <a:latin typeface="+mj-lt"/>
              </a:rPr>
              <a:t>Defines purpose, scope, and objectives of the assignment.</a:t>
            </a:r>
          </a:p>
          <a:p>
            <a:pPr lvl="1" algn="just">
              <a:buFont typeface="Wingdings" panose="05000000000000000000" pitchFamily="2" charset="2"/>
              <a:buChar char="v"/>
            </a:pPr>
            <a:r>
              <a:rPr lang="en-GB" sz="5000">
                <a:latin typeface="+mj-lt"/>
              </a:rPr>
              <a:t>Clarifies problem statement and expected outcomes.</a:t>
            </a:r>
          </a:p>
          <a:p>
            <a:pPr marL="0" indent="0" algn="just">
              <a:buNone/>
            </a:pPr>
            <a:r>
              <a:rPr lang="en-GB" sz="5000" b="1">
                <a:latin typeface="+mj-lt"/>
              </a:rPr>
              <a:t>Trend Analysis</a:t>
            </a:r>
          </a:p>
          <a:p>
            <a:pPr lvl="1" algn="just">
              <a:buFont typeface="Wingdings" panose="05000000000000000000" pitchFamily="2" charset="2"/>
              <a:buChar char="v"/>
            </a:pPr>
            <a:r>
              <a:rPr lang="en-GB" sz="5000">
                <a:latin typeface="+mj-lt"/>
              </a:rPr>
              <a:t>Reviews industry/market dynamics.</a:t>
            </a:r>
          </a:p>
          <a:p>
            <a:pPr lvl="1" algn="just">
              <a:buFont typeface="Wingdings" panose="05000000000000000000" pitchFamily="2" charset="2"/>
              <a:buChar char="v"/>
            </a:pPr>
            <a:r>
              <a:rPr lang="en-GB" sz="5000">
                <a:latin typeface="+mj-lt"/>
              </a:rPr>
              <a:t>Identifies opportunities, risks, and gaps.</a:t>
            </a:r>
          </a:p>
          <a:p>
            <a:pPr marL="0" indent="0" algn="just">
              <a:buNone/>
            </a:pPr>
            <a:r>
              <a:rPr lang="en-GB" sz="5000" b="1">
                <a:latin typeface="+mj-lt"/>
              </a:rPr>
              <a:t>Analytical Framework</a:t>
            </a:r>
          </a:p>
          <a:p>
            <a:pPr lvl="1" algn="just">
              <a:buFont typeface="Wingdings" panose="05000000000000000000" pitchFamily="2" charset="2"/>
              <a:buChar char="v"/>
            </a:pPr>
            <a:r>
              <a:rPr lang="en-GB" sz="5000">
                <a:latin typeface="+mj-lt"/>
              </a:rPr>
              <a:t>Establishes guiding models and key indicators.</a:t>
            </a:r>
          </a:p>
          <a:p>
            <a:pPr lvl="1" algn="just">
              <a:buFont typeface="Wingdings" panose="05000000000000000000" pitchFamily="2" charset="2"/>
              <a:buChar char="v"/>
            </a:pPr>
            <a:r>
              <a:rPr lang="en-GB" sz="5000">
                <a:latin typeface="+mj-lt"/>
              </a:rPr>
              <a:t>Provides structure for analysis and decision making.</a:t>
            </a:r>
          </a:p>
          <a:p>
            <a:pPr marL="0" indent="0" algn="just">
              <a:buNone/>
            </a:pPr>
            <a:r>
              <a:rPr lang="en-GB" sz="5000" b="1">
                <a:latin typeface="+mj-lt"/>
              </a:rPr>
              <a:t>Methodology</a:t>
            </a:r>
          </a:p>
          <a:p>
            <a:pPr lvl="1" algn="just">
              <a:buFont typeface="Wingdings" panose="05000000000000000000" pitchFamily="2" charset="2"/>
              <a:buChar char="v"/>
            </a:pPr>
            <a:r>
              <a:rPr lang="en-GB" sz="5000">
                <a:latin typeface="+mj-lt"/>
              </a:rPr>
              <a:t>Outlines research design (qualitative/quantitative).</a:t>
            </a:r>
          </a:p>
          <a:p>
            <a:pPr lvl="1" algn="just">
              <a:buFont typeface="Wingdings" panose="05000000000000000000" pitchFamily="2" charset="2"/>
              <a:buChar char="v"/>
            </a:pPr>
            <a:r>
              <a:rPr lang="en-GB" sz="5000">
                <a:latin typeface="+mj-lt"/>
              </a:rPr>
              <a:t>Specifies data sources, tools, and validation approach.</a:t>
            </a:r>
          </a:p>
          <a:p>
            <a:pPr marL="0" indent="0" algn="just">
              <a:buNone/>
            </a:pPr>
            <a:r>
              <a:rPr lang="en-GB" sz="5000" b="1">
                <a:latin typeface="+mj-lt"/>
              </a:rPr>
              <a:t>Execution Plan</a:t>
            </a:r>
          </a:p>
          <a:p>
            <a:pPr lvl="1" algn="just">
              <a:buFont typeface="Wingdings" panose="05000000000000000000" pitchFamily="2" charset="2"/>
              <a:buChar char="v"/>
            </a:pPr>
            <a:r>
              <a:rPr lang="en-GB" sz="5000">
                <a:latin typeface="+mj-lt"/>
              </a:rPr>
              <a:t>Timeline with milestones and deliverables.</a:t>
            </a:r>
          </a:p>
          <a:p>
            <a:pPr lvl="1" algn="just">
              <a:buFont typeface="Wingdings" panose="05000000000000000000" pitchFamily="2" charset="2"/>
              <a:buChar char="v"/>
            </a:pPr>
            <a:r>
              <a:rPr lang="en-GB" sz="5000">
                <a:latin typeface="+mj-lt"/>
              </a:rPr>
              <a:t>Roles, responsibilities, and resources.</a:t>
            </a:r>
          </a:p>
          <a:p>
            <a:pPr lvl="1" algn="just">
              <a:buFont typeface="Wingdings" panose="05000000000000000000" pitchFamily="2" charset="2"/>
              <a:buChar char="v"/>
            </a:pPr>
            <a:r>
              <a:rPr lang="en-GB" sz="5000">
                <a:latin typeface="+mj-lt"/>
              </a:rPr>
              <a:t>Risk management and monitoring strategy</a:t>
            </a:r>
          </a:p>
          <a:p>
            <a:pPr marL="0" indent="0">
              <a:buNone/>
            </a:pPr>
            <a:endParaRPr lang="en-US"/>
          </a:p>
        </p:txBody>
      </p:sp>
      <p:sp>
        <p:nvSpPr>
          <p:cNvPr id="5" name="TextBox 4">
            <a:extLst>
              <a:ext uri="{FF2B5EF4-FFF2-40B4-BE49-F238E27FC236}">
                <a16:creationId xmlns:a16="http://schemas.microsoft.com/office/drawing/2014/main" id="{B6FA2E46-75B6-9BF6-5E6B-4B43B0534814}"/>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AD3369EB-6F36-21C0-7BF4-09ABD2C167EA}"/>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0C1D913A-617C-FC4E-AFDD-2D78FD789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9432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D1378-97FA-4956-9338-64C3DC01C7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A30DC-E515-83C8-4649-2377943E32CF}"/>
              </a:ext>
            </a:extLst>
          </p:cNvPr>
          <p:cNvSpPr>
            <a:spLocks noGrp="1"/>
          </p:cNvSpPr>
          <p:nvPr>
            <p:ph type="title"/>
          </p:nvPr>
        </p:nvSpPr>
        <p:spPr>
          <a:xfrm>
            <a:off x="839788" y="392557"/>
            <a:ext cx="10515600" cy="1325563"/>
          </a:xfrm>
        </p:spPr>
        <p:txBody>
          <a:bodyPr>
            <a:normAutofit fontScale="90000"/>
          </a:bodyPr>
          <a:lstStyle/>
          <a:p>
            <a:br>
              <a:rPr lang="en-GB">
                <a:solidFill>
                  <a:srgbClr val="002060"/>
                </a:solidFill>
              </a:rPr>
            </a:br>
            <a:r>
              <a:rPr lang="en-GB" sz="3100">
                <a:solidFill>
                  <a:srgbClr val="002060"/>
                </a:solidFill>
              </a:rPr>
              <a:t>Scope of Work and expected Outcome-Situation Analysis </a:t>
            </a:r>
            <a:br>
              <a:rPr lang="en-US">
                <a:solidFill>
                  <a:srgbClr val="002060"/>
                </a:solidFill>
              </a:rPr>
            </a:br>
            <a:endParaRPr lang="en-US">
              <a:solidFill>
                <a:srgbClr val="002060"/>
              </a:solidFill>
            </a:endParaRPr>
          </a:p>
        </p:txBody>
      </p:sp>
      <p:sp>
        <p:nvSpPr>
          <p:cNvPr id="8" name="Content Placeholder 7">
            <a:extLst>
              <a:ext uri="{FF2B5EF4-FFF2-40B4-BE49-F238E27FC236}">
                <a16:creationId xmlns:a16="http://schemas.microsoft.com/office/drawing/2014/main" id="{113E809E-7BDC-6268-F82A-DC44AEFC3F6C}"/>
              </a:ext>
            </a:extLst>
          </p:cNvPr>
          <p:cNvSpPr>
            <a:spLocks noGrp="1"/>
          </p:cNvSpPr>
          <p:nvPr>
            <p:ph sz="half" idx="2"/>
          </p:nvPr>
        </p:nvSpPr>
        <p:spPr>
          <a:xfrm>
            <a:off x="839788" y="1243584"/>
            <a:ext cx="10425620" cy="4946079"/>
          </a:xfrm>
        </p:spPr>
        <p:txBody>
          <a:bodyPr vert="horz" lIns="91440" tIns="45720" rIns="91440" bIns="45720" rtlCol="0" anchor="t">
            <a:normAutofit fontScale="70000" lnSpcReduction="20000"/>
          </a:bodyPr>
          <a:lstStyle/>
          <a:p>
            <a:pPr lvl="3">
              <a:lnSpc>
                <a:spcPct val="170000"/>
              </a:lnSpc>
              <a:buFont typeface="Wingdings" panose="05000000000000000000" pitchFamily="2" charset="2"/>
              <a:buChar char="v"/>
            </a:pPr>
            <a:r>
              <a:rPr lang="en-GB" sz="2600" dirty="0">
                <a:latin typeface="+mj-lt"/>
              </a:rPr>
              <a:t>Assessment of the policy and regulatory landscape </a:t>
            </a:r>
          </a:p>
          <a:p>
            <a:pPr lvl="3">
              <a:lnSpc>
                <a:spcPct val="170000"/>
              </a:lnSpc>
              <a:buFont typeface="Wingdings" panose="05000000000000000000" pitchFamily="2" charset="2"/>
              <a:buChar char="v"/>
            </a:pPr>
            <a:r>
              <a:rPr lang="en-GB" sz="2600" dirty="0">
                <a:solidFill>
                  <a:schemeClr val="tx2">
                    <a:lumMod val="75000"/>
                  </a:schemeClr>
                </a:solidFill>
                <a:latin typeface="+mj-lt"/>
              </a:rPr>
              <a:t>Review of requirements of Paris Agreement’s Article 6, voluntary markets and other compliance mechanisms such as CORSIA</a:t>
            </a:r>
            <a:endParaRPr lang="en-GB" sz="2600" dirty="0">
              <a:solidFill>
                <a:schemeClr val="tx2">
                  <a:lumMod val="75000"/>
                </a:schemeClr>
              </a:solidFill>
              <a:latin typeface="+mj-lt"/>
              <a:ea typeface="Calibri Light"/>
              <a:cs typeface="Calibri Light"/>
            </a:endParaRPr>
          </a:p>
          <a:p>
            <a:pPr lvl="3">
              <a:lnSpc>
                <a:spcPct val="170000"/>
              </a:lnSpc>
              <a:buFont typeface="Wingdings" panose="05000000000000000000" pitchFamily="2" charset="2"/>
              <a:buChar char="v"/>
            </a:pPr>
            <a:r>
              <a:rPr lang="en-GB" sz="2600" dirty="0">
                <a:solidFill>
                  <a:schemeClr val="tx2">
                    <a:lumMod val="75000"/>
                  </a:schemeClr>
                </a:solidFill>
                <a:latin typeface="+mj-lt"/>
              </a:rPr>
              <a:t>Review of existing institutional </a:t>
            </a:r>
            <a:r>
              <a:rPr lang="en-GB" sz="2600" dirty="0">
                <a:latin typeface="+mj-lt"/>
              </a:rPr>
              <a:t>arrangements and governance structures</a:t>
            </a:r>
            <a:endParaRPr lang="en-GB" sz="2600" dirty="0">
              <a:latin typeface="+mj-lt"/>
              <a:ea typeface="Calibri Light"/>
              <a:cs typeface="Calibri Light"/>
            </a:endParaRPr>
          </a:p>
          <a:p>
            <a:pPr lvl="3">
              <a:lnSpc>
                <a:spcPct val="170000"/>
              </a:lnSpc>
              <a:buFont typeface="Wingdings" panose="05000000000000000000" pitchFamily="2" charset="2"/>
              <a:buChar char="v"/>
            </a:pPr>
            <a:r>
              <a:rPr lang="en-GB" sz="2600" dirty="0">
                <a:solidFill>
                  <a:schemeClr val="tx2">
                    <a:lumMod val="75000"/>
                  </a:schemeClr>
                </a:solidFill>
                <a:latin typeface="+mj-lt"/>
              </a:rPr>
              <a:t>Analysis of existing carbon market initiatives, and country's experience with their participation.</a:t>
            </a:r>
            <a:endParaRPr lang="en-GB" sz="2600" dirty="0">
              <a:solidFill>
                <a:schemeClr val="tx2">
                  <a:lumMod val="75000"/>
                </a:schemeClr>
              </a:solidFill>
              <a:latin typeface="+mj-lt"/>
              <a:ea typeface="Calibri Light"/>
              <a:cs typeface="Calibri Light"/>
            </a:endParaRPr>
          </a:p>
          <a:p>
            <a:pPr lvl="3">
              <a:lnSpc>
                <a:spcPct val="170000"/>
              </a:lnSpc>
              <a:buFont typeface="Wingdings" panose="05000000000000000000" pitchFamily="2" charset="2"/>
              <a:buChar char="v"/>
            </a:pPr>
            <a:r>
              <a:rPr lang="en-GB" sz="2600" dirty="0">
                <a:latin typeface="+mj-lt"/>
              </a:rPr>
              <a:t>Identification of barriers and gaps</a:t>
            </a:r>
          </a:p>
          <a:p>
            <a:pPr lvl="3">
              <a:lnSpc>
                <a:spcPct val="170000"/>
              </a:lnSpc>
              <a:buFont typeface="Wingdings" panose="05000000000000000000" pitchFamily="2" charset="2"/>
              <a:buChar char="v"/>
            </a:pPr>
            <a:r>
              <a:rPr lang="en-GB" sz="2600" dirty="0">
                <a:latin typeface="+mj-lt"/>
              </a:rPr>
              <a:t>Mapping of key stakeholders,.</a:t>
            </a:r>
          </a:p>
          <a:p>
            <a:pPr lvl="3">
              <a:lnSpc>
                <a:spcPct val="170000"/>
              </a:lnSpc>
              <a:buFont typeface="Wingdings" panose="05000000000000000000" pitchFamily="2" charset="2"/>
              <a:buChar char="v"/>
            </a:pPr>
            <a:r>
              <a:rPr lang="en-GB" sz="2600" dirty="0">
                <a:latin typeface="+mj-lt"/>
              </a:rPr>
              <a:t>Assessment of MRV systems.</a:t>
            </a:r>
          </a:p>
          <a:p>
            <a:pPr lvl="3">
              <a:lnSpc>
                <a:spcPct val="170000"/>
              </a:lnSpc>
              <a:buFont typeface="Wingdings" panose="05000000000000000000" pitchFamily="2" charset="2"/>
              <a:buChar char="v"/>
            </a:pPr>
            <a:r>
              <a:rPr lang="en-GB" sz="2600" dirty="0">
                <a:latin typeface="+mj-lt"/>
              </a:rPr>
              <a:t>Review of international and regional best practices </a:t>
            </a:r>
          </a:p>
          <a:p>
            <a:pPr marL="0" indent="0">
              <a:buNone/>
            </a:pPr>
            <a:endParaRPr lang="en-US" dirty="0"/>
          </a:p>
        </p:txBody>
      </p:sp>
      <p:sp>
        <p:nvSpPr>
          <p:cNvPr id="5" name="TextBox 4">
            <a:extLst>
              <a:ext uri="{FF2B5EF4-FFF2-40B4-BE49-F238E27FC236}">
                <a16:creationId xmlns:a16="http://schemas.microsoft.com/office/drawing/2014/main" id="{38D6CFC6-CC48-7429-2238-991AF52604AA}"/>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AA5A832E-6016-EED3-34C5-720CE6293C68}"/>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A0F17FF1-283F-263A-0951-1B9145D595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240699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F7E04-2EA4-B366-90FA-860D533139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606631-B484-C30B-56BF-6935DCEC72EB}"/>
              </a:ext>
            </a:extLst>
          </p:cNvPr>
          <p:cNvSpPr>
            <a:spLocks noGrp="1"/>
          </p:cNvSpPr>
          <p:nvPr>
            <p:ph type="title"/>
          </p:nvPr>
        </p:nvSpPr>
        <p:spPr>
          <a:xfrm>
            <a:off x="839788" y="392557"/>
            <a:ext cx="10515600" cy="1325563"/>
          </a:xfrm>
        </p:spPr>
        <p:txBody>
          <a:bodyPr>
            <a:normAutofit fontScale="90000"/>
          </a:bodyPr>
          <a:lstStyle/>
          <a:p>
            <a:br>
              <a:rPr lang="en-GB">
                <a:solidFill>
                  <a:srgbClr val="002060"/>
                </a:solidFill>
              </a:rPr>
            </a:br>
            <a:r>
              <a:rPr lang="en-GB" sz="3100">
                <a:solidFill>
                  <a:srgbClr val="002060"/>
                </a:solidFill>
              </a:rPr>
              <a:t>Scope of Work and expected Outcome-Policy Development </a:t>
            </a:r>
            <a:br>
              <a:rPr lang="en-US">
                <a:solidFill>
                  <a:srgbClr val="002060"/>
                </a:solidFill>
              </a:rPr>
            </a:br>
            <a:endParaRPr lang="en-US">
              <a:solidFill>
                <a:srgbClr val="002060"/>
              </a:solidFill>
            </a:endParaRPr>
          </a:p>
        </p:txBody>
      </p:sp>
      <p:sp>
        <p:nvSpPr>
          <p:cNvPr id="8" name="Content Placeholder 7">
            <a:extLst>
              <a:ext uri="{FF2B5EF4-FFF2-40B4-BE49-F238E27FC236}">
                <a16:creationId xmlns:a16="http://schemas.microsoft.com/office/drawing/2014/main" id="{EF19ADA9-B83A-A1E7-6621-923B98CBB733}"/>
              </a:ext>
            </a:extLst>
          </p:cNvPr>
          <p:cNvSpPr>
            <a:spLocks noGrp="1"/>
          </p:cNvSpPr>
          <p:nvPr>
            <p:ph sz="half" idx="2"/>
          </p:nvPr>
        </p:nvSpPr>
        <p:spPr>
          <a:xfrm>
            <a:off x="839788" y="1243584"/>
            <a:ext cx="10425620" cy="4946079"/>
          </a:xfrm>
        </p:spPr>
        <p:txBody>
          <a:bodyPr>
            <a:normAutofit fontScale="92500" lnSpcReduction="20000"/>
          </a:bodyPr>
          <a:lstStyle/>
          <a:p>
            <a:pPr algn="just">
              <a:lnSpc>
                <a:spcPct val="100000"/>
              </a:lnSpc>
              <a:buFont typeface="Wingdings" panose="05000000000000000000" pitchFamily="2" charset="2"/>
              <a:buChar char="v"/>
            </a:pPr>
            <a:r>
              <a:rPr lang="en-GB" sz="2200" b="1">
                <a:latin typeface="+mj-lt"/>
              </a:rPr>
              <a:t>A consultative workshop </a:t>
            </a:r>
            <a:r>
              <a:rPr lang="en-GB" sz="2200">
                <a:latin typeface="+mj-lt"/>
              </a:rPr>
              <a:t>presentation of the first draft policy to the project stakeholders for comments.</a:t>
            </a:r>
          </a:p>
          <a:p>
            <a:pPr marL="0" indent="0" algn="just">
              <a:lnSpc>
                <a:spcPct val="100000"/>
              </a:lnSpc>
              <a:buNone/>
            </a:pPr>
            <a:endParaRPr lang="en-GB" sz="2200">
              <a:latin typeface="+mj-lt"/>
            </a:endParaRPr>
          </a:p>
          <a:p>
            <a:pPr algn="just">
              <a:lnSpc>
                <a:spcPct val="100000"/>
              </a:lnSpc>
              <a:buFont typeface="Wingdings" panose="05000000000000000000" pitchFamily="2" charset="2"/>
              <a:buChar char="v"/>
            </a:pPr>
            <a:r>
              <a:rPr lang="en-GB" sz="2200" b="1">
                <a:latin typeface="+mj-lt"/>
              </a:rPr>
              <a:t>Developing a second draft policy </a:t>
            </a:r>
            <a:r>
              <a:rPr lang="en-GB" sz="2200">
                <a:latin typeface="+mj-lt"/>
              </a:rPr>
              <a:t>based on the comments received from the consultative workshop stakeholders. </a:t>
            </a:r>
          </a:p>
          <a:p>
            <a:pPr marL="0" indent="0" algn="just">
              <a:lnSpc>
                <a:spcPct val="100000"/>
              </a:lnSpc>
              <a:buNone/>
            </a:pPr>
            <a:endParaRPr lang="en-GB" sz="2200">
              <a:latin typeface="+mj-lt"/>
            </a:endParaRPr>
          </a:p>
          <a:p>
            <a:pPr algn="just">
              <a:lnSpc>
                <a:spcPct val="100000"/>
              </a:lnSpc>
              <a:buFont typeface="Wingdings" panose="05000000000000000000" pitchFamily="2" charset="2"/>
              <a:buChar char="v"/>
            </a:pPr>
            <a:r>
              <a:rPr lang="en-GB" sz="2200" b="1">
                <a:latin typeface="+mj-lt"/>
              </a:rPr>
              <a:t>Validation workshop presentation </a:t>
            </a:r>
            <a:r>
              <a:rPr lang="en-GB" sz="2200">
                <a:latin typeface="+mj-lt"/>
              </a:rPr>
              <a:t>of the final draft policy for final comments and questions by the same stakeholders as the consultative workshop.</a:t>
            </a:r>
          </a:p>
          <a:p>
            <a:pPr marL="0" indent="0" algn="just">
              <a:lnSpc>
                <a:spcPct val="100000"/>
              </a:lnSpc>
              <a:buNone/>
            </a:pPr>
            <a:endParaRPr lang="en-GB" sz="2200">
              <a:latin typeface="+mj-lt"/>
            </a:endParaRPr>
          </a:p>
          <a:p>
            <a:pPr algn="just">
              <a:lnSpc>
                <a:spcPct val="100000"/>
              </a:lnSpc>
              <a:buFont typeface="Wingdings" panose="05000000000000000000" pitchFamily="2" charset="2"/>
              <a:buChar char="v"/>
            </a:pPr>
            <a:r>
              <a:rPr lang="en-GB" sz="2200" b="1">
                <a:latin typeface="+mj-lt"/>
              </a:rPr>
              <a:t>Developing the final policy </a:t>
            </a:r>
            <a:r>
              <a:rPr lang="en-GB" sz="2200">
                <a:latin typeface="+mj-lt"/>
              </a:rPr>
              <a:t>based on the comments received from the validation workshop stakeholders</a:t>
            </a:r>
          </a:p>
          <a:p>
            <a:pPr marL="0" indent="0" algn="just">
              <a:lnSpc>
                <a:spcPct val="100000"/>
              </a:lnSpc>
              <a:buNone/>
            </a:pPr>
            <a:endParaRPr lang="en-GB" sz="2200">
              <a:latin typeface="+mj-lt"/>
            </a:endParaRPr>
          </a:p>
          <a:p>
            <a:pPr algn="just">
              <a:lnSpc>
                <a:spcPct val="100000"/>
              </a:lnSpc>
              <a:buFont typeface="Wingdings" panose="05000000000000000000" pitchFamily="2" charset="2"/>
              <a:buChar char="v"/>
            </a:pPr>
            <a:r>
              <a:rPr lang="en-GB" sz="2200" b="1">
                <a:latin typeface="+mj-lt"/>
              </a:rPr>
              <a:t>Presentation of the Policy Framework </a:t>
            </a:r>
            <a:r>
              <a:rPr lang="en-GB" sz="2200">
                <a:latin typeface="+mj-lt"/>
              </a:rPr>
              <a:t>to the Technical and Ministerial Committee for the adoption of the Policy Framework</a:t>
            </a:r>
            <a:endParaRPr lang="en-ZM" sz="2200">
              <a:latin typeface="+mj-lt"/>
            </a:endParaRPr>
          </a:p>
          <a:p>
            <a:pPr marL="0" indent="0">
              <a:buNone/>
            </a:pPr>
            <a:endParaRPr lang="en-US"/>
          </a:p>
        </p:txBody>
      </p:sp>
      <p:sp>
        <p:nvSpPr>
          <p:cNvPr id="5" name="TextBox 4">
            <a:extLst>
              <a:ext uri="{FF2B5EF4-FFF2-40B4-BE49-F238E27FC236}">
                <a16:creationId xmlns:a16="http://schemas.microsoft.com/office/drawing/2014/main" id="{EFFD531D-CFCF-41DF-0BA6-6CE3B0008AA1}"/>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64A3CF7E-B22B-7FDF-2DBD-0999F25A8374}"/>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C0DA888E-3FBA-8CB4-16FF-38E823C3B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2607542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ED404-F726-54C1-2039-F15F7F192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30151-5815-53A5-73A0-84E4D5D8CFD1}"/>
              </a:ext>
            </a:extLst>
          </p:cNvPr>
          <p:cNvSpPr>
            <a:spLocks noGrp="1"/>
          </p:cNvSpPr>
          <p:nvPr>
            <p:ph type="title"/>
          </p:nvPr>
        </p:nvSpPr>
        <p:spPr>
          <a:xfrm>
            <a:off x="839788" y="392557"/>
            <a:ext cx="10515600" cy="1325563"/>
          </a:xfrm>
        </p:spPr>
        <p:txBody>
          <a:bodyPr>
            <a:normAutofit fontScale="90000"/>
          </a:bodyPr>
          <a:lstStyle/>
          <a:p>
            <a:br>
              <a:rPr lang="en-GB">
                <a:solidFill>
                  <a:srgbClr val="002060"/>
                </a:solidFill>
              </a:rPr>
            </a:br>
            <a:r>
              <a:rPr lang="en-GB" sz="3100">
                <a:solidFill>
                  <a:srgbClr val="002060"/>
                </a:solidFill>
              </a:rPr>
              <a:t>Scope of Work and expected-Implementation Strategy </a:t>
            </a:r>
            <a:br>
              <a:rPr lang="en-US">
                <a:solidFill>
                  <a:srgbClr val="002060"/>
                </a:solidFill>
              </a:rPr>
            </a:br>
            <a:endParaRPr lang="en-US">
              <a:solidFill>
                <a:srgbClr val="002060"/>
              </a:solidFill>
            </a:endParaRPr>
          </a:p>
        </p:txBody>
      </p:sp>
      <p:sp>
        <p:nvSpPr>
          <p:cNvPr id="8" name="Content Placeholder 7">
            <a:extLst>
              <a:ext uri="{FF2B5EF4-FFF2-40B4-BE49-F238E27FC236}">
                <a16:creationId xmlns:a16="http://schemas.microsoft.com/office/drawing/2014/main" id="{5DD22794-2680-BF40-5271-91AECE2E4ED9}"/>
              </a:ext>
            </a:extLst>
          </p:cNvPr>
          <p:cNvSpPr>
            <a:spLocks noGrp="1"/>
          </p:cNvSpPr>
          <p:nvPr>
            <p:ph sz="half" idx="2"/>
          </p:nvPr>
        </p:nvSpPr>
        <p:spPr>
          <a:xfrm>
            <a:off x="839788" y="1243584"/>
            <a:ext cx="10425620" cy="4946079"/>
          </a:xfrm>
        </p:spPr>
        <p:txBody>
          <a:bodyPr>
            <a:normAutofit/>
          </a:bodyPr>
          <a:lstStyle/>
          <a:p>
            <a:pPr algn="just">
              <a:lnSpc>
                <a:spcPct val="100000"/>
              </a:lnSpc>
              <a:buFont typeface="Wingdings" panose="05000000000000000000" pitchFamily="2" charset="2"/>
              <a:buChar char="v"/>
            </a:pPr>
            <a:endParaRPr lang="en-GB" sz="2000">
              <a:latin typeface="+mj-lt"/>
            </a:endParaRPr>
          </a:p>
          <a:p>
            <a:pPr algn="just">
              <a:lnSpc>
                <a:spcPct val="100000"/>
              </a:lnSpc>
              <a:buFont typeface="Wingdings" panose="05000000000000000000" pitchFamily="2" charset="2"/>
              <a:buChar char="v"/>
            </a:pPr>
            <a:r>
              <a:rPr lang="en-GB" sz="2000">
                <a:latin typeface="+mj-lt"/>
              </a:rPr>
              <a:t>To develop a concise, clear, and practical Implementation Strategy that outlines actionable measures to advance carbon market development in support of energy access across the COMESA region</a:t>
            </a:r>
          </a:p>
          <a:p>
            <a:pPr algn="just">
              <a:lnSpc>
                <a:spcPct val="100000"/>
              </a:lnSpc>
              <a:buFont typeface="Wingdings" panose="05000000000000000000" pitchFamily="2" charset="2"/>
              <a:buChar char="v"/>
            </a:pPr>
            <a:endParaRPr lang="en-GB" sz="2000">
              <a:latin typeface="+mj-lt"/>
            </a:endParaRPr>
          </a:p>
          <a:p>
            <a:pPr algn="just">
              <a:lnSpc>
                <a:spcPct val="100000"/>
              </a:lnSpc>
              <a:buFont typeface="Wingdings" panose="05000000000000000000" pitchFamily="2" charset="2"/>
              <a:buChar char="v"/>
            </a:pPr>
            <a:r>
              <a:rPr lang="en-GB" sz="2000">
                <a:latin typeface="+mj-lt"/>
              </a:rPr>
              <a:t>To establish baselines and develop measurable indicators to enable effective monitoring of progress in carbon market readiness and implementation.</a:t>
            </a:r>
          </a:p>
          <a:p>
            <a:pPr algn="just">
              <a:lnSpc>
                <a:spcPct val="100000"/>
              </a:lnSpc>
              <a:buFont typeface="Wingdings" panose="05000000000000000000" pitchFamily="2" charset="2"/>
              <a:buChar char="v"/>
            </a:pPr>
            <a:endParaRPr lang="en-GB" sz="2000">
              <a:latin typeface="+mj-lt"/>
            </a:endParaRPr>
          </a:p>
          <a:p>
            <a:pPr algn="just">
              <a:lnSpc>
                <a:spcPct val="100000"/>
              </a:lnSpc>
              <a:buFont typeface="Wingdings" panose="05000000000000000000" pitchFamily="2" charset="2"/>
              <a:buChar char="v"/>
            </a:pPr>
            <a:r>
              <a:rPr lang="en-GB" sz="2000">
                <a:latin typeface="+mj-lt"/>
              </a:rPr>
              <a:t>To  prepare an estimated budget breakdown for all proposed actions under the Implementation Strategy, ensuring that resource needs are clearly </a:t>
            </a:r>
            <a:endParaRPr lang="en-ZM" sz="2000">
              <a:latin typeface="+mj-lt"/>
            </a:endParaRPr>
          </a:p>
          <a:p>
            <a:pPr marL="0" indent="0">
              <a:buNone/>
            </a:pPr>
            <a:endParaRPr lang="en-US"/>
          </a:p>
        </p:txBody>
      </p:sp>
      <p:sp>
        <p:nvSpPr>
          <p:cNvPr id="5" name="TextBox 4">
            <a:extLst>
              <a:ext uri="{FF2B5EF4-FFF2-40B4-BE49-F238E27FC236}">
                <a16:creationId xmlns:a16="http://schemas.microsoft.com/office/drawing/2014/main" id="{0CDCADF8-7836-6ED8-F6BE-46798EE2034E}"/>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A3575158-7A80-C067-84AB-DA5D9F4CBB98}"/>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4FB75B9B-8496-B5AC-5E13-0FE5811EB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87828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8503" y="644978"/>
            <a:ext cx="2351575" cy="6322750"/>
          </a:xfrm>
          <a:custGeom>
            <a:avLst/>
            <a:gdLst/>
            <a:ahLst/>
            <a:cxnLst/>
            <a:rect l="l" t="t" r="r" b="b"/>
            <a:pathLst>
              <a:path w="2508347" h="9052682">
                <a:moveTo>
                  <a:pt x="0" y="0"/>
                </a:moveTo>
                <a:lnTo>
                  <a:pt x="2508348" y="0"/>
                </a:lnTo>
                <a:lnTo>
                  <a:pt x="2508348" y="9052682"/>
                </a:lnTo>
                <a:lnTo>
                  <a:pt x="0" y="90526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ZM" sz="1688"/>
          </a:p>
        </p:txBody>
      </p:sp>
      <p:grpSp>
        <p:nvGrpSpPr>
          <p:cNvPr id="3" name="Group 3"/>
          <p:cNvGrpSpPr/>
          <p:nvPr/>
        </p:nvGrpSpPr>
        <p:grpSpPr>
          <a:xfrm>
            <a:off x="5977779" y="1008925"/>
            <a:ext cx="759719" cy="75971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851"/>
            </a:solidFill>
          </p:spPr>
          <p:txBody>
            <a:bodyPr/>
            <a:lstStyle/>
            <a:p>
              <a:endParaRPr lang="en-ZM" sz="1688"/>
            </a:p>
          </p:txBody>
        </p:sp>
        <p:sp>
          <p:nvSpPr>
            <p:cNvPr id="5" name="TextBox 5"/>
            <p:cNvSpPr txBox="1"/>
            <p:nvPr/>
          </p:nvSpPr>
          <p:spPr>
            <a:xfrm>
              <a:off x="76200" y="38100"/>
              <a:ext cx="660400" cy="698500"/>
            </a:xfrm>
            <a:prstGeom prst="rect">
              <a:avLst/>
            </a:prstGeom>
          </p:spPr>
          <p:txBody>
            <a:bodyPr lIns="47625" tIns="47625" rIns="47625" bIns="47625" rtlCol="0" anchor="ctr"/>
            <a:lstStyle/>
            <a:p>
              <a:pPr algn="ctr">
                <a:lnSpc>
                  <a:spcPts val="1969"/>
                </a:lnSpc>
              </a:pPr>
              <a:endParaRPr sz="1688"/>
            </a:p>
          </p:txBody>
        </p:sp>
      </p:grpSp>
      <p:grpSp>
        <p:nvGrpSpPr>
          <p:cNvPr id="6" name="Group 6"/>
          <p:cNvGrpSpPr/>
          <p:nvPr/>
        </p:nvGrpSpPr>
        <p:grpSpPr>
          <a:xfrm>
            <a:off x="5977779" y="3725375"/>
            <a:ext cx="759719" cy="75971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851"/>
            </a:solidFill>
          </p:spPr>
          <p:txBody>
            <a:bodyPr/>
            <a:lstStyle/>
            <a:p>
              <a:endParaRPr lang="en-ZM" sz="1688"/>
            </a:p>
          </p:txBody>
        </p:sp>
        <p:sp>
          <p:nvSpPr>
            <p:cNvPr id="8" name="TextBox 8"/>
            <p:cNvSpPr txBox="1"/>
            <p:nvPr/>
          </p:nvSpPr>
          <p:spPr>
            <a:xfrm>
              <a:off x="76200" y="38100"/>
              <a:ext cx="660400" cy="698500"/>
            </a:xfrm>
            <a:prstGeom prst="rect">
              <a:avLst/>
            </a:prstGeom>
          </p:spPr>
          <p:txBody>
            <a:bodyPr lIns="47625" tIns="47625" rIns="47625" bIns="47625" rtlCol="0" anchor="ctr"/>
            <a:lstStyle/>
            <a:p>
              <a:pPr algn="ctr">
                <a:lnSpc>
                  <a:spcPts val="1969"/>
                </a:lnSpc>
              </a:pPr>
              <a:endParaRPr sz="1688"/>
            </a:p>
          </p:txBody>
        </p:sp>
      </p:grpSp>
      <p:grpSp>
        <p:nvGrpSpPr>
          <p:cNvPr id="9" name="Group 9"/>
          <p:cNvGrpSpPr/>
          <p:nvPr/>
        </p:nvGrpSpPr>
        <p:grpSpPr>
          <a:xfrm>
            <a:off x="6651734" y="2367150"/>
            <a:ext cx="759719" cy="75971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851"/>
            </a:solidFill>
          </p:spPr>
          <p:txBody>
            <a:bodyPr/>
            <a:lstStyle/>
            <a:p>
              <a:endParaRPr lang="en-ZM" sz="1688"/>
            </a:p>
          </p:txBody>
        </p:sp>
        <p:sp>
          <p:nvSpPr>
            <p:cNvPr id="11" name="TextBox 11"/>
            <p:cNvSpPr txBox="1"/>
            <p:nvPr/>
          </p:nvSpPr>
          <p:spPr>
            <a:xfrm>
              <a:off x="76200" y="38100"/>
              <a:ext cx="660400" cy="698500"/>
            </a:xfrm>
            <a:prstGeom prst="rect">
              <a:avLst/>
            </a:prstGeom>
          </p:spPr>
          <p:txBody>
            <a:bodyPr lIns="47625" tIns="47625" rIns="47625" bIns="47625" rtlCol="0" anchor="ctr"/>
            <a:lstStyle/>
            <a:p>
              <a:pPr algn="ctr">
                <a:lnSpc>
                  <a:spcPts val="1969"/>
                </a:lnSpc>
              </a:pPr>
              <a:endParaRPr sz="1688"/>
            </a:p>
          </p:txBody>
        </p:sp>
      </p:grpSp>
      <p:grpSp>
        <p:nvGrpSpPr>
          <p:cNvPr id="12" name="Group 12"/>
          <p:cNvGrpSpPr/>
          <p:nvPr/>
        </p:nvGrpSpPr>
        <p:grpSpPr>
          <a:xfrm>
            <a:off x="6651734" y="5083382"/>
            <a:ext cx="759719" cy="75971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851"/>
            </a:solidFill>
          </p:spPr>
          <p:txBody>
            <a:bodyPr/>
            <a:lstStyle/>
            <a:p>
              <a:endParaRPr lang="en-ZM" sz="1688"/>
            </a:p>
          </p:txBody>
        </p:sp>
        <p:sp>
          <p:nvSpPr>
            <p:cNvPr id="14" name="TextBox 14"/>
            <p:cNvSpPr txBox="1"/>
            <p:nvPr/>
          </p:nvSpPr>
          <p:spPr>
            <a:xfrm>
              <a:off x="76200" y="38100"/>
              <a:ext cx="660400" cy="698500"/>
            </a:xfrm>
            <a:prstGeom prst="rect">
              <a:avLst/>
            </a:prstGeom>
          </p:spPr>
          <p:txBody>
            <a:bodyPr lIns="47625" tIns="47625" rIns="47625" bIns="47625" rtlCol="0" anchor="ctr"/>
            <a:lstStyle/>
            <a:p>
              <a:pPr algn="ctr">
                <a:lnSpc>
                  <a:spcPts val="1969"/>
                </a:lnSpc>
              </a:pPr>
              <a:endParaRPr sz="1688"/>
            </a:p>
          </p:txBody>
        </p:sp>
      </p:grpSp>
      <p:grpSp>
        <p:nvGrpSpPr>
          <p:cNvPr id="15" name="Group 15"/>
          <p:cNvGrpSpPr/>
          <p:nvPr/>
        </p:nvGrpSpPr>
        <p:grpSpPr>
          <a:xfrm>
            <a:off x="1524002" y="1220675"/>
            <a:ext cx="1353357" cy="3612582"/>
            <a:chOff x="0" y="0"/>
            <a:chExt cx="534660" cy="2709333"/>
          </a:xfrm>
        </p:grpSpPr>
        <p:sp>
          <p:nvSpPr>
            <p:cNvPr id="16" name="Freeform 16"/>
            <p:cNvSpPr/>
            <p:nvPr/>
          </p:nvSpPr>
          <p:spPr>
            <a:xfrm>
              <a:off x="0" y="0"/>
              <a:ext cx="534660" cy="2709333"/>
            </a:xfrm>
            <a:custGeom>
              <a:avLst/>
              <a:gdLst/>
              <a:ahLst/>
              <a:cxnLst/>
              <a:rect l="l" t="t" r="r" b="b"/>
              <a:pathLst>
                <a:path w="534660" h="2709333">
                  <a:moveTo>
                    <a:pt x="0" y="0"/>
                  </a:moveTo>
                  <a:lnTo>
                    <a:pt x="534660" y="0"/>
                  </a:lnTo>
                  <a:lnTo>
                    <a:pt x="534660" y="2709333"/>
                  </a:lnTo>
                  <a:lnTo>
                    <a:pt x="0" y="2709333"/>
                  </a:lnTo>
                  <a:close/>
                </a:path>
              </a:pathLst>
            </a:custGeom>
            <a:solidFill>
              <a:srgbClr val="FEFEFF"/>
            </a:solidFill>
          </p:spPr>
          <p:txBody>
            <a:bodyPr/>
            <a:lstStyle/>
            <a:p>
              <a:endParaRPr lang="en-ZM" sz="1688"/>
            </a:p>
          </p:txBody>
        </p:sp>
        <p:sp>
          <p:nvSpPr>
            <p:cNvPr id="17" name="TextBox 17"/>
            <p:cNvSpPr txBox="1"/>
            <p:nvPr/>
          </p:nvSpPr>
          <p:spPr>
            <a:xfrm>
              <a:off x="0" y="-38100"/>
              <a:ext cx="534660" cy="2747433"/>
            </a:xfrm>
            <a:prstGeom prst="rect">
              <a:avLst/>
            </a:prstGeom>
          </p:spPr>
          <p:txBody>
            <a:bodyPr lIns="47625" tIns="47625" rIns="47625" bIns="47625" rtlCol="0" anchor="ctr"/>
            <a:lstStyle/>
            <a:p>
              <a:pPr algn="ctr">
                <a:lnSpc>
                  <a:spcPts val="1969"/>
                </a:lnSpc>
              </a:pPr>
              <a:endParaRPr sz="1688"/>
            </a:p>
          </p:txBody>
        </p:sp>
      </p:grpSp>
      <p:sp>
        <p:nvSpPr>
          <p:cNvPr id="18" name="Freeform 18"/>
          <p:cNvSpPr/>
          <p:nvPr/>
        </p:nvSpPr>
        <p:spPr>
          <a:xfrm flipH="1">
            <a:off x="4864243" y="1220675"/>
            <a:ext cx="485350" cy="336216"/>
          </a:xfrm>
          <a:custGeom>
            <a:avLst/>
            <a:gdLst/>
            <a:ahLst/>
            <a:cxnLst/>
            <a:rect l="l" t="t" r="r" b="b"/>
            <a:pathLst>
              <a:path w="517707" h="358630">
                <a:moveTo>
                  <a:pt x="517707" y="0"/>
                </a:moveTo>
                <a:lnTo>
                  <a:pt x="0" y="0"/>
                </a:lnTo>
                <a:lnTo>
                  <a:pt x="0" y="358630"/>
                </a:lnTo>
                <a:lnTo>
                  <a:pt x="517707" y="358630"/>
                </a:lnTo>
                <a:lnTo>
                  <a:pt x="51770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ZM" sz="1688"/>
          </a:p>
        </p:txBody>
      </p:sp>
      <p:sp>
        <p:nvSpPr>
          <p:cNvPr id="19" name="Freeform 19"/>
          <p:cNvSpPr/>
          <p:nvPr/>
        </p:nvSpPr>
        <p:spPr>
          <a:xfrm flipH="1">
            <a:off x="4858040" y="3790270"/>
            <a:ext cx="485350" cy="336216"/>
          </a:xfrm>
          <a:custGeom>
            <a:avLst/>
            <a:gdLst/>
            <a:ahLst/>
            <a:cxnLst/>
            <a:rect l="l" t="t" r="r" b="b"/>
            <a:pathLst>
              <a:path w="517707" h="358630">
                <a:moveTo>
                  <a:pt x="517707" y="0"/>
                </a:moveTo>
                <a:lnTo>
                  <a:pt x="0" y="0"/>
                </a:lnTo>
                <a:lnTo>
                  <a:pt x="0" y="358629"/>
                </a:lnTo>
                <a:lnTo>
                  <a:pt x="517707" y="358629"/>
                </a:lnTo>
                <a:lnTo>
                  <a:pt x="51770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ZM" sz="1688"/>
          </a:p>
        </p:txBody>
      </p:sp>
      <p:sp>
        <p:nvSpPr>
          <p:cNvPr id="20" name="Freeform 20"/>
          <p:cNvSpPr/>
          <p:nvPr/>
        </p:nvSpPr>
        <p:spPr>
          <a:xfrm>
            <a:off x="8031273" y="2578900"/>
            <a:ext cx="485350" cy="336216"/>
          </a:xfrm>
          <a:custGeom>
            <a:avLst/>
            <a:gdLst/>
            <a:ahLst/>
            <a:cxnLst/>
            <a:rect l="l" t="t" r="r" b="b"/>
            <a:pathLst>
              <a:path w="517707" h="358630">
                <a:moveTo>
                  <a:pt x="0" y="0"/>
                </a:moveTo>
                <a:lnTo>
                  <a:pt x="517707" y="0"/>
                </a:lnTo>
                <a:lnTo>
                  <a:pt x="517707" y="358629"/>
                </a:lnTo>
                <a:lnTo>
                  <a:pt x="0" y="3586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ZM" sz="1688"/>
          </a:p>
        </p:txBody>
      </p:sp>
      <p:sp>
        <p:nvSpPr>
          <p:cNvPr id="21" name="Freeform 21"/>
          <p:cNvSpPr/>
          <p:nvPr/>
        </p:nvSpPr>
        <p:spPr>
          <a:xfrm>
            <a:off x="8031273" y="5295133"/>
            <a:ext cx="485350" cy="336216"/>
          </a:xfrm>
          <a:custGeom>
            <a:avLst/>
            <a:gdLst/>
            <a:ahLst/>
            <a:cxnLst/>
            <a:rect l="l" t="t" r="r" b="b"/>
            <a:pathLst>
              <a:path w="517707" h="358630">
                <a:moveTo>
                  <a:pt x="0" y="0"/>
                </a:moveTo>
                <a:lnTo>
                  <a:pt x="517707" y="0"/>
                </a:lnTo>
                <a:lnTo>
                  <a:pt x="517707" y="358629"/>
                </a:lnTo>
                <a:lnTo>
                  <a:pt x="0" y="3586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ZM" sz="1688"/>
          </a:p>
        </p:txBody>
      </p:sp>
      <p:sp>
        <p:nvSpPr>
          <p:cNvPr id="23" name="Freeform 23"/>
          <p:cNvSpPr/>
          <p:nvPr/>
        </p:nvSpPr>
        <p:spPr>
          <a:xfrm>
            <a:off x="6137649" y="1162574"/>
            <a:ext cx="439976" cy="452418"/>
          </a:xfrm>
          <a:custGeom>
            <a:avLst/>
            <a:gdLst/>
            <a:ahLst/>
            <a:cxnLst/>
            <a:rect l="l" t="t" r="r" b="b"/>
            <a:pathLst>
              <a:path w="469308" h="482579">
                <a:moveTo>
                  <a:pt x="0" y="0"/>
                </a:moveTo>
                <a:lnTo>
                  <a:pt x="469308" y="0"/>
                </a:lnTo>
                <a:lnTo>
                  <a:pt x="469308" y="482578"/>
                </a:lnTo>
                <a:lnTo>
                  <a:pt x="0" y="4825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ZM" sz="1688"/>
          </a:p>
        </p:txBody>
      </p:sp>
      <p:sp>
        <p:nvSpPr>
          <p:cNvPr id="24" name="Freeform 24"/>
          <p:cNvSpPr/>
          <p:nvPr/>
        </p:nvSpPr>
        <p:spPr>
          <a:xfrm>
            <a:off x="6865329" y="2520799"/>
            <a:ext cx="332527" cy="452418"/>
          </a:xfrm>
          <a:custGeom>
            <a:avLst/>
            <a:gdLst/>
            <a:ahLst/>
            <a:cxnLst/>
            <a:rect l="l" t="t" r="r" b="b"/>
            <a:pathLst>
              <a:path w="354695" h="482579">
                <a:moveTo>
                  <a:pt x="0" y="0"/>
                </a:moveTo>
                <a:lnTo>
                  <a:pt x="354695" y="0"/>
                </a:lnTo>
                <a:lnTo>
                  <a:pt x="354695" y="482579"/>
                </a:lnTo>
                <a:lnTo>
                  <a:pt x="0" y="4825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ZM" sz="1688"/>
          </a:p>
        </p:txBody>
      </p:sp>
      <p:sp>
        <p:nvSpPr>
          <p:cNvPr id="25" name="Freeform 25"/>
          <p:cNvSpPr/>
          <p:nvPr/>
        </p:nvSpPr>
        <p:spPr>
          <a:xfrm>
            <a:off x="6135105" y="3879025"/>
            <a:ext cx="445066" cy="452418"/>
          </a:xfrm>
          <a:custGeom>
            <a:avLst/>
            <a:gdLst/>
            <a:ahLst/>
            <a:cxnLst/>
            <a:rect l="l" t="t" r="r" b="b"/>
            <a:pathLst>
              <a:path w="474737" h="482579">
                <a:moveTo>
                  <a:pt x="0" y="0"/>
                </a:moveTo>
                <a:lnTo>
                  <a:pt x="474736" y="0"/>
                </a:lnTo>
                <a:lnTo>
                  <a:pt x="474736" y="482578"/>
                </a:lnTo>
                <a:lnTo>
                  <a:pt x="0" y="4825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ZM" sz="1688"/>
          </a:p>
        </p:txBody>
      </p:sp>
      <p:sp>
        <p:nvSpPr>
          <p:cNvPr id="26" name="Freeform 26"/>
          <p:cNvSpPr/>
          <p:nvPr/>
        </p:nvSpPr>
        <p:spPr>
          <a:xfrm>
            <a:off x="6831679" y="5237032"/>
            <a:ext cx="399824" cy="452418"/>
          </a:xfrm>
          <a:custGeom>
            <a:avLst/>
            <a:gdLst/>
            <a:ahLst/>
            <a:cxnLst/>
            <a:rect l="l" t="t" r="r" b="b"/>
            <a:pathLst>
              <a:path w="426479" h="482579">
                <a:moveTo>
                  <a:pt x="0" y="0"/>
                </a:moveTo>
                <a:lnTo>
                  <a:pt x="426479" y="0"/>
                </a:lnTo>
                <a:lnTo>
                  <a:pt x="426479" y="482579"/>
                </a:lnTo>
                <a:lnTo>
                  <a:pt x="0" y="48257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ZM" sz="1688"/>
          </a:p>
        </p:txBody>
      </p:sp>
      <p:sp>
        <p:nvSpPr>
          <p:cNvPr id="28" name="Freeform 28"/>
          <p:cNvSpPr/>
          <p:nvPr/>
        </p:nvSpPr>
        <p:spPr>
          <a:xfrm flipH="1">
            <a:off x="5061639" y="6382879"/>
            <a:ext cx="485350" cy="336216"/>
          </a:xfrm>
          <a:custGeom>
            <a:avLst/>
            <a:gdLst/>
            <a:ahLst/>
            <a:cxnLst/>
            <a:rect l="l" t="t" r="r" b="b"/>
            <a:pathLst>
              <a:path w="517707" h="358630">
                <a:moveTo>
                  <a:pt x="517707" y="0"/>
                </a:moveTo>
                <a:lnTo>
                  <a:pt x="0" y="0"/>
                </a:lnTo>
                <a:lnTo>
                  <a:pt x="0" y="358630"/>
                </a:lnTo>
                <a:lnTo>
                  <a:pt x="517707" y="358630"/>
                </a:lnTo>
                <a:lnTo>
                  <a:pt x="517707"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ZM" sz="1688"/>
          </a:p>
        </p:txBody>
      </p:sp>
      <p:sp>
        <p:nvSpPr>
          <p:cNvPr id="31" name="TextBox 31"/>
          <p:cNvSpPr txBox="1"/>
          <p:nvPr/>
        </p:nvSpPr>
        <p:spPr>
          <a:xfrm>
            <a:off x="7095649" y="980970"/>
            <a:ext cx="1998550" cy="239937"/>
          </a:xfrm>
          <a:prstGeom prst="rect">
            <a:avLst/>
          </a:prstGeom>
        </p:spPr>
        <p:txBody>
          <a:bodyPr lIns="0" tIns="0" rIns="0" bIns="0" rtlCol="0" anchor="t">
            <a:spAutoFit/>
          </a:bodyPr>
          <a:lstStyle/>
          <a:p>
            <a:pP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Inception &amp; Planning </a:t>
            </a:r>
          </a:p>
        </p:txBody>
      </p:sp>
      <p:sp>
        <p:nvSpPr>
          <p:cNvPr id="32" name="TextBox 32"/>
          <p:cNvSpPr txBox="1"/>
          <p:nvPr/>
        </p:nvSpPr>
        <p:spPr>
          <a:xfrm>
            <a:off x="3828149" y="2339195"/>
            <a:ext cx="2466981" cy="239937"/>
          </a:xfrm>
          <a:prstGeom prst="rect">
            <a:avLst/>
          </a:prstGeom>
        </p:spPr>
        <p:txBody>
          <a:bodyPr lIns="0" tIns="0" rIns="0" bIns="0" rtlCol="0" anchor="t">
            <a:spAutoFit/>
          </a:bodyPr>
          <a:lstStyle/>
          <a:p>
            <a:pPr algn="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Situational &amp; Gap Analysis </a:t>
            </a:r>
          </a:p>
        </p:txBody>
      </p:sp>
      <p:sp>
        <p:nvSpPr>
          <p:cNvPr id="33" name="TextBox 33"/>
          <p:cNvSpPr txBox="1"/>
          <p:nvPr/>
        </p:nvSpPr>
        <p:spPr>
          <a:xfrm>
            <a:off x="8695216" y="2505383"/>
            <a:ext cx="797966" cy="239937"/>
          </a:xfrm>
          <a:prstGeom prst="rect">
            <a:avLst/>
          </a:prstGeom>
        </p:spPr>
        <p:txBody>
          <a:bodyPr lIns="0" tIns="0" rIns="0" bIns="0" rtlCol="0" anchor="t">
            <a:spAutoFit/>
          </a:bodyPr>
          <a:lstStyle/>
          <a:p>
            <a:pP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Phase 2</a:t>
            </a:r>
          </a:p>
        </p:txBody>
      </p:sp>
      <p:sp>
        <p:nvSpPr>
          <p:cNvPr id="34" name="TextBox 34"/>
          <p:cNvSpPr txBox="1"/>
          <p:nvPr/>
        </p:nvSpPr>
        <p:spPr>
          <a:xfrm>
            <a:off x="8703776" y="5098650"/>
            <a:ext cx="797966" cy="239937"/>
          </a:xfrm>
          <a:prstGeom prst="rect">
            <a:avLst/>
          </a:prstGeom>
        </p:spPr>
        <p:txBody>
          <a:bodyPr lIns="0" tIns="0" rIns="0" bIns="0" rtlCol="0" anchor="t">
            <a:spAutoFit/>
          </a:bodyPr>
          <a:lstStyle/>
          <a:p>
            <a:pP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Phase 4</a:t>
            </a:r>
          </a:p>
        </p:txBody>
      </p:sp>
      <p:sp>
        <p:nvSpPr>
          <p:cNvPr id="35" name="TextBox 35"/>
          <p:cNvSpPr txBox="1"/>
          <p:nvPr/>
        </p:nvSpPr>
        <p:spPr>
          <a:xfrm>
            <a:off x="3884962" y="1147157"/>
            <a:ext cx="797966" cy="239937"/>
          </a:xfrm>
          <a:prstGeom prst="rect">
            <a:avLst/>
          </a:prstGeom>
        </p:spPr>
        <p:txBody>
          <a:bodyPr lIns="0" tIns="0" rIns="0" bIns="0" rtlCol="0" anchor="t">
            <a:spAutoFit/>
          </a:bodyPr>
          <a:lstStyle/>
          <a:p>
            <a:pPr algn="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Phase 1</a:t>
            </a:r>
          </a:p>
        </p:txBody>
      </p:sp>
      <p:sp>
        <p:nvSpPr>
          <p:cNvPr id="36" name="TextBox 36"/>
          <p:cNvSpPr txBox="1"/>
          <p:nvPr/>
        </p:nvSpPr>
        <p:spPr>
          <a:xfrm>
            <a:off x="8360447" y="2711291"/>
            <a:ext cx="1783152" cy="239937"/>
          </a:xfrm>
          <a:prstGeom prst="rect">
            <a:avLst/>
          </a:prstGeom>
        </p:spPr>
        <p:txBody>
          <a:bodyPr wrap="square" lIns="0" tIns="0" rIns="0" bIns="0" rtlCol="0" anchor="t">
            <a:spAutoFit/>
          </a:bodyPr>
          <a:lstStyle/>
          <a:p>
            <a:pP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Week 5– Week 13</a:t>
            </a:r>
          </a:p>
        </p:txBody>
      </p:sp>
      <p:sp>
        <p:nvSpPr>
          <p:cNvPr id="37" name="TextBox 37"/>
          <p:cNvSpPr txBox="1"/>
          <p:nvPr/>
        </p:nvSpPr>
        <p:spPr>
          <a:xfrm>
            <a:off x="8703777" y="5354594"/>
            <a:ext cx="1722019" cy="239937"/>
          </a:xfrm>
          <a:prstGeom prst="rect">
            <a:avLst/>
          </a:prstGeom>
        </p:spPr>
        <p:txBody>
          <a:bodyPr lIns="0" tIns="0" rIns="0" bIns="0" rtlCol="0" anchor="t">
            <a:spAutoFit/>
          </a:bodyPr>
          <a:lstStyle/>
          <a:p>
            <a:pP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Week 22 - Week  30</a:t>
            </a:r>
          </a:p>
        </p:txBody>
      </p:sp>
      <p:sp>
        <p:nvSpPr>
          <p:cNvPr id="38" name="TextBox 38"/>
          <p:cNvSpPr txBox="1"/>
          <p:nvPr/>
        </p:nvSpPr>
        <p:spPr>
          <a:xfrm>
            <a:off x="3415860" y="1456019"/>
            <a:ext cx="1448383" cy="239937"/>
          </a:xfrm>
          <a:prstGeom prst="rect">
            <a:avLst/>
          </a:prstGeom>
        </p:spPr>
        <p:txBody>
          <a:bodyPr lIns="0" tIns="0" rIns="0" bIns="0" rtlCol="0" anchor="t">
            <a:spAutoFit/>
          </a:bodyPr>
          <a:lstStyle/>
          <a:p>
            <a:pPr algn="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Week 1 – Week 4</a:t>
            </a:r>
          </a:p>
        </p:txBody>
      </p:sp>
      <p:sp>
        <p:nvSpPr>
          <p:cNvPr id="39" name="TextBox 39"/>
          <p:cNvSpPr txBox="1"/>
          <p:nvPr/>
        </p:nvSpPr>
        <p:spPr>
          <a:xfrm>
            <a:off x="3884962" y="3863608"/>
            <a:ext cx="797966" cy="239937"/>
          </a:xfrm>
          <a:prstGeom prst="rect">
            <a:avLst/>
          </a:prstGeom>
        </p:spPr>
        <p:txBody>
          <a:bodyPr lIns="0" tIns="0" rIns="0" bIns="0" rtlCol="0" anchor="t">
            <a:spAutoFit/>
          </a:bodyPr>
          <a:lstStyle/>
          <a:p>
            <a:pPr algn="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Phase 3</a:t>
            </a:r>
          </a:p>
        </p:txBody>
      </p:sp>
      <p:sp>
        <p:nvSpPr>
          <p:cNvPr id="40" name="TextBox 40"/>
          <p:cNvSpPr txBox="1"/>
          <p:nvPr/>
        </p:nvSpPr>
        <p:spPr>
          <a:xfrm>
            <a:off x="2720577" y="4140059"/>
            <a:ext cx="2629014" cy="239937"/>
          </a:xfrm>
          <a:prstGeom prst="rect">
            <a:avLst/>
          </a:prstGeom>
        </p:spPr>
        <p:txBody>
          <a:bodyPr wrap="square" lIns="0" tIns="0" rIns="0" bIns="0" rtlCol="0" anchor="t">
            <a:spAutoFit/>
          </a:bodyPr>
          <a:lstStyle/>
          <a:p>
            <a:pPr algn="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Week 14 – Week  21 </a:t>
            </a:r>
          </a:p>
        </p:txBody>
      </p:sp>
      <p:sp>
        <p:nvSpPr>
          <p:cNvPr id="41" name="TextBox 41"/>
          <p:cNvSpPr txBox="1"/>
          <p:nvPr/>
        </p:nvSpPr>
        <p:spPr>
          <a:xfrm>
            <a:off x="6577626" y="5771876"/>
            <a:ext cx="3998248" cy="447110"/>
          </a:xfrm>
          <a:prstGeom prst="rect">
            <a:avLst/>
          </a:prstGeom>
        </p:spPr>
        <p:txBody>
          <a:bodyPr wrap="square" lIns="0" tIns="0" rIns="0" bIns="0" rtlCol="0" anchor="t">
            <a:spAutoFit/>
          </a:bodyPr>
          <a:lstStyle/>
          <a:p>
            <a:pPr algn="r">
              <a:lnSpc>
                <a:spcPts val="1784"/>
              </a:lnSpc>
            </a:pPr>
            <a:r>
              <a:rPr lang="en-US" sz="1274" b="1">
                <a:solidFill>
                  <a:srgbClr val="000000"/>
                </a:solidFill>
                <a:latin typeface="Bricolage Grotesque Bold"/>
                <a:ea typeface="Bricolage Grotesque Bold"/>
                <a:cs typeface="Bricolage Grotesque Bold"/>
                <a:sym typeface="Bricolage Grotesque Bold"/>
              </a:rPr>
              <a:t>Ministerial Endorsement</a:t>
            </a:r>
          </a:p>
          <a:p>
            <a:pPr algn="r">
              <a:lnSpc>
                <a:spcPts val="1784"/>
              </a:lnSpc>
              <a:spcBef>
                <a:spcPct val="0"/>
              </a:spcBef>
            </a:pPr>
            <a:r>
              <a:rPr lang="en-US" sz="1274" b="1">
                <a:solidFill>
                  <a:srgbClr val="000000"/>
                </a:solidFill>
                <a:latin typeface="Bricolage Grotesque Bold"/>
                <a:ea typeface="Bricolage Grotesque Bold"/>
                <a:cs typeface="Bricolage Grotesque Bold"/>
                <a:sym typeface="Bricolage Grotesque Bold"/>
              </a:rPr>
              <a:t>Launch of the  Implementation Strategy  </a:t>
            </a:r>
          </a:p>
        </p:txBody>
      </p:sp>
      <p:sp>
        <p:nvSpPr>
          <p:cNvPr id="42" name="TextBox 42"/>
          <p:cNvSpPr txBox="1"/>
          <p:nvPr/>
        </p:nvSpPr>
        <p:spPr>
          <a:xfrm>
            <a:off x="7095650" y="3697420"/>
            <a:ext cx="2048899" cy="239937"/>
          </a:xfrm>
          <a:prstGeom prst="rect">
            <a:avLst/>
          </a:prstGeom>
        </p:spPr>
        <p:txBody>
          <a:bodyPr lIns="0" tIns="0" rIns="0" bIns="0" rtlCol="0" anchor="t">
            <a:spAutoFit/>
          </a:bodyPr>
          <a:lstStyle/>
          <a:p>
            <a:pP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Policy Drafting </a:t>
            </a:r>
          </a:p>
        </p:txBody>
      </p:sp>
      <p:sp>
        <p:nvSpPr>
          <p:cNvPr id="43" name="TextBox 43"/>
          <p:cNvSpPr txBox="1"/>
          <p:nvPr/>
        </p:nvSpPr>
        <p:spPr>
          <a:xfrm>
            <a:off x="7095649" y="1218166"/>
            <a:ext cx="2841946" cy="761875"/>
          </a:xfrm>
          <a:prstGeom prst="rect">
            <a:avLst/>
          </a:prstGeom>
        </p:spPr>
        <p:txBody>
          <a:bodyPr lIns="0" tIns="0" rIns="0" bIns="0" rtlCol="0" anchor="t">
            <a:spAutoFit/>
          </a:bodyPr>
          <a:lstStyle/>
          <a:p>
            <a:pPr algn="just">
              <a:lnSpc>
                <a:spcPts val="1181"/>
              </a:lnSpc>
              <a:spcBef>
                <a:spcPct val="0"/>
              </a:spcBef>
            </a:pPr>
            <a:r>
              <a:rPr lang="en-US" sz="844">
                <a:solidFill>
                  <a:srgbClr val="000000"/>
                </a:solidFill>
                <a:latin typeface="DM Sans"/>
                <a:ea typeface="DM Sans"/>
                <a:cs typeface="DM Sans"/>
                <a:sym typeface="DM Sans"/>
              </a:rPr>
              <a:t>The inception phase uses consultations, missions, and desk reviews to define methodology, tools, and engagement strategies, producing an Inception Report that establishes the roadmap guiding COMESA’s carbon market policy development process.</a:t>
            </a:r>
          </a:p>
        </p:txBody>
      </p:sp>
      <p:sp>
        <p:nvSpPr>
          <p:cNvPr id="44" name="TextBox 44"/>
          <p:cNvSpPr txBox="1"/>
          <p:nvPr/>
        </p:nvSpPr>
        <p:spPr>
          <a:xfrm>
            <a:off x="3453183" y="2576389"/>
            <a:ext cx="2841946" cy="915764"/>
          </a:xfrm>
          <a:prstGeom prst="rect">
            <a:avLst/>
          </a:prstGeom>
        </p:spPr>
        <p:txBody>
          <a:bodyPr lIns="0" tIns="0" rIns="0" bIns="0" rtlCol="0" anchor="t">
            <a:spAutoFit/>
          </a:bodyPr>
          <a:lstStyle/>
          <a:p>
            <a:pPr algn="just">
              <a:lnSpc>
                <a:spcPts val="1181"/>
              </a:lnSpc>
              <a:spcBef>
                <a:spcPct val="0"/>
              </a:spcBef>
            </a:pPr>
            <a:r>
              <a:rPr lang="en-US" sz="844">
                <a:solidFill>
                  <a:srgbClr val="000000"/>
                </a:solidFill>
                <a:latin typeface="DM Sans"/>
                <a:ea typeface="DM Sans"/>
                <a:cs typeface="DM Sans"/>
                <a:sym typeface="DM Sans"/>
              </a:rPr>
              <a:t>The Situational and Gap Analysis Phase lasts three months. First, country-level reviews, interviews, and readiness assessments produce a Draft Gap Analysis. Then, validation workshops, Member State feedback, and data integration deliver the Final Gap Analysis with consolidated findings and recommendation</a:t>
            </a:r>
          </a:p>
        </p:txBody>
      </p:sp>
      <p:sp>
        <p:nvSpPr>
          <p:cNvPr id="45" name="TextBox 45"/>
          <p:cNvSpPr txBox="1"/>
          <p:nvPr/>
        </p:nvSpPr>
        <p:spPr>
          <a:xfrm>
            <a:off x="3147238" y="5219148"/>
            <a:ext cx="3234615" cy="827021"/>
          </a:xfrm>
          <a:prstGeom prst="rect">
            <a:avLst/>
          </a:prstGeom>
        </p:spPr>
        <p:txBody>
          <a:bodyPr lIns="0" tIns="0" rIns="0" bIns="0" rtlCol="0" anchor="t">
            <a:spAutoFit/>
          </a:bodyPr>
          <a:lstStyle/>
          <a:p>
            <a:pPr algn="just">
              <a:lnSpc>
                <a:spcPts val="1344"/>
              </a:lnSpc>
              <a:spcBef>
                <a:spcPct val="0"/>
              </a:spcBef>
            </a:pPr>
            <a:r>
              <a:rPr lang="en-US" sz="960">
                <a:solidFill>
                  <a:srgbClr val="000000"/>
                </a:solidFill>
                <a:latin typeface="DM Sans"/>
                <a:ea typeface="DM Sans"/>
                <a:cs typeface="DM Sans"/>
                <a:sym typeface="DM Sans"/>
              </a:rPr>
              <a:t>This phase focuses on structured validation with Member States, regional institutions, private sector actors, and development partners. Feedback is incorporated to ensure harmonization and practicality, producing the Final COMESA Model Policy ready for endorsement.</a:t>
            </a:r>
          </a:p>
        </p:txBody>
      </p:sp>
      <p:sp>
        <p:nvSpPr>
          <p:cNvPr id="46" name="TextBox 46"/>
          <p:cNvSpPr txBox="1"/>
          <p:nvPr/>
        </p:nvSpPr>
        <p:spPr>
          <a:xfrm>
            <a:off x="7346415" y="6159638"/>
            <a:ext cx="3321586" cy="607987"/>
          </a:xfrm>
          <a:prstGeom prst="rect">
            <a:avLst/>
          </a:prstGeom>
        </p:spPr>
        <p:txBody>
          <a:bodyPr lIns="0" tIns="0" rIns="0" bIns="0" rtlCol="0" anchor="t">
            <a:spAutoFit/>
          </a:bodyPr>
          <a:lstStyle/>
          <a:p>
            <a:pPr algn="just">
              <a:lnSpc>
                <a:spcPts val="1181"/>
              </a:lnSpc>
              <a:spcBef>
                <a:spcPct val="0"/>
              </a:spcBef>
            </a:pPr>
            <a:r>
              <a:rPr lang="en-US" sz="844">
                <a:solidFill>
                  <a:srgbClr val="000000"/>
                </a:solidFill>
                <a:latin typeface="DM Sans"/>
                <a:ea typeface="DM Sans"/>
                <a:cs typeface="DM Sans"/>
                <a:sym typeface="DM Sans"/>
              </a:rPr>
              <a:t>tThe Implementation Strategy Phase uses the draft policy, feasibility checks, and consultations to define steps, timelines, roles, and resource needs, producing a Draft Implementation Strategy for ministerial endorsement</a:t>
            </a:r>
          </a:p>
        </p:txBody>
      </p:sp>
      <p:sp>
        <p:nvSpPr>
          <p:cNvPr id="47" name="TextBox 47"/>
          <p:cNvSpPr txBox="1"/>
          <p:nvPr/>
        </p:nvSpPr>
        <p:spPr>
          <a:xfrm>
            <a:off x="3966579" y="6141779"/>
            <a:ext cx="797966" cy="239937"/>
          </a:xfrm>
          <a:prstGeom prst="rect">
            <a:avLst/>
          </a:prstGeom>
        </p:spPr>
        <p:txBody>
          <a:bodyPr lIns="0" tIns="0" rIns="0" bIns="0" rtlCol="0" anchor="t">
            <a:spAutoFit/>
          </a:bodyPr>
          <a:lstStyle/>
          <a:p>
            <a:pPr algn="r">
              <a:lnSpc>
                <a:spcPts val="1969"/>
              </a:lnSpc>
              <a:spcBef>
                <a:spcPct val="0"/>
              </a:spcBef>
            </a:pPr>
            <a:r>
              <a:rPr lang="en-US" sz="1406" b="1">
                <a:solidFill>
                  <a:srgbClr val="000000"/>
                </a:solidFill>
                <a:latin typeface="Bricolage Grotesque Bold"/>
                <a:ea typeface="Bricolage Grotesque Bold"/>
                <a:cs typeface="Bricolage Grotesque Bold"/>
                <a:sym typeface="Bricolage Grotesque Bold"/>
              </a:rPr>
              <a:t>Phase 5</a:t>
            </a:r>
          </a:p>
        </p:txBody>
      </p:sp>
      <p:sp>
        <p:nvSpPr>
          <p:cNvPr id="48" name="TextBox 48"/>
          <p:cNvSpPr txBox="1"/>
          <p:nvPr/>
        </p:nvSpPr>
        <p:spPr>
          <a:xfrm>
            <a:off x="2761688" y="6396450"/>
            <a:ext cx="2345230" cy="264368"/>
          </a:xfrm>
          <a:prstGeom prst="rect">
            <a:avLst/>
          </a:prstGeom>
        </p:spPr>
        <p:txBody>
          <a:bodyPr lIns="0" tIns="0" rIns="0" bIns="0" rtlCol="0" anchor="t">
            <a:spAutoFit/>
          </a:bodyPr>
          <a:lstStyle/>
          <a:p>
            <a:pPr algn="r">
              <a:lnSpc>
                <a:spcPts val="2183"/>
              </a:lnSpc>
              <a:spcBef>
                <a:spcPct val="0"/>
              </a:spcBef>
            </a:pPr>
            <a:r>
              <a:rPr lang="en-US" sz="1559" b="1">
                <a:solidFill>
                  <a:srgbClr val="000000"/>
                </a:solidFill>
                <a:latin typeface="Bricolage Grotesque Bold"/>
                <a:ea typeface="Bricolage Grotesque Bold"/>
                <a:cs typeface="Bricolage Grotesque Bold"/>
                <a:sym typeface="Bricolage Grotesque Bold"/>
              </a:rPr>
              <a:t>Week 31 – Week   52  </a:t>
            </a:r>
          </a:p>
        </p:txBody>
      </p:sp>
      <p:sp>
        <p:nvSpPr>
          <p:cNvPr id="49" name="TextBox 49"/>
          <p:cNvSpPr txBox="1"/>
          <p:nvPr/>
        </p:nvSpPr>
        <p:spPr>
          <a:xfrm>
            <a:off x="7238524" y="4077489"/>
            <a:ext cx="3321586" cy="915764"/>
          </a:xfrm>
          <a:prstGeom prst="rect">
            <a:avLst/>
          </a:prstGeom>
        </p:spPr>
        <p:txBody>
          <a:bodyPr lIns="0" tIns="0" rIns="0" bIns="0" rtlCol="0" anchor="t">
            <a:spAutoFit/>
          </a:bodyPr>
          <a:lstStyle/>
          <a:p>
            <a:pPr algn="just">
              <a:lnSpc>
                <a:spcPts val="1181"/>
              </a:lnSpc>
              <a:spcBef>
                <a:spcPct val="0"/>
              </a:spcBef>
            </a:pPr>
            <a:r>
              <a:rPr lang="en-US" sz="844">
                <a:solidFill>
                  <a:srgbClr val="000000"/>
                </a:solidFill>
                <a:latin typeface="DM Sans"/>
                <a:ea typeface="DM Sans"/>
                <a:cs typeface="DM Sans"/>
                <a:sym typeface="DM Sans"/>
              </a:rPr>
              <a:t>this  phase uses the Final Gap Analysis, international best practices, and regional priorities to guide drafting of the COMESA Model Policy. Through iterative consultations with experts, advisors, and specialists, the process produces the Draft COMESA Model Policy on carbon market development in energy access and related subsectors</a:t>
            </a:r>
          </a:p>
        </p:txBody>
      </p:sp>
      <p:sp>
        <p:nvSpPr>
          <p:cNvPr id="50" name="TextBox 50"/>
          <p:cNvSpPr txBox="1"/>
          <p:nvPr/>
        </p:nvSpPr>
        <p:spPr>
          <a:xfrm>
            <a:off x="3453184" y="5015691"/>
            <a:ext cx="2827341" cy="205697"/>
          </a:xfrm>
          <a:prstGeom prst="rect">
            <a:avLst/>
          </a:prstGeom>
        </p:spPr>
        <p:txBody>
          <a:bodyPr lIns="0" tIns="0" rIns="0" bIns="0" rtlCol="0" anchor="t">
            <a:spAutoFit/>
          </a:bodyPr>
          <a:lstStyle/>
          <a:p>
            <a:pPr algn="r">
              <a:lnSpc>
                <a:spcPts val="1744"/>
              </a:lnSpc>
              <a:spcBef>
                <a:spcPct val="0"/>
              </a:spcBef>
            </a:pPr>
            <a:r>
              <a:rPr lang="en-US" sz="1245" b="1">
                <a:solidFill>
                  <a:srgbClr val="000000"/>
                </a:solidFill>
                <a:latin typeface="Bricolage Grotesque Bold"/>
                <a:ea typeface="Bricolage Grotesque Bold"/>
                <a:cs typeface="Bricolage Grotesque Bold"/>
                <a:sym typeface="Bricolage Grotesque Bold"/>
              </a:rPr>
              <a:t>Policy Validation &amp; Finalization </a:t>
            </a:r>
          </a:p>
        </p:txBody>
      </p:sp>
      <p:sp>
        <p:nvSpPr>
          <p:cNvPr id="56" name="TextBox 30">
            <a:extLst>
              <a:ext uri="{FF2B5EF4-FFF2-40B4-BE49-F238E27FC236}">
                <a16:creationId xmlns:a16="http://schemas.microsoft.com/office/drawing/2014/main" id="{39B084DE-3768-B537-7DA5-FF3E2287AC5A}"/>
              </a:ext>
              <a:ext uri="{C183D7F6-B498-43B3-948B-1728B52AA6E4}">
                <adec:decorative xmlns:adec="http://schemas.microsoft.com/office/drawing/2017/decorative" val="1"/>
              </a:ext>
            </a:extLst>
          </p:cNvPr>
          <p:cNvSpPr txBox="1"/>
          <p:nvPr/>
        </p:nvSpPr>
        <p:spPr>
          <a:xfrm>
            <a:off x="349932" y="749116"/>
            <a:ext cx="2797305" cy="422167"/>
          </a:xfrm>
          <a:prstGeom prst="rect">
            <a:avLst/>
          </a:prstGeom>
        </p:spPr>
        <p:txBody>
          <a:bodyPr wrap="square" lIns="0" tIns="0" rIns="0" bIns="0" rtlCol="0" anchor="t">
            <a:spAutoFit/>
          </a:bodyPr>
          <a:lstStyle/>
          <a:p>
            <a:pPr algn="ctr">
              <a:lnSpc>
                <a:spcPts val="1693"/>
              </a:lnSpc>
              <a:spcBef>
                <a:spcPct val="0"/>
              </a:spcBef>
            </a:pPr>
            <a:r>
              <a:rPr lang="en-US" sz="1200" b="1" i="1">
                <a:solidFill>
                  <a:srgbClr val="000000"/>
                </a:solidFill>
                <a:latin typeface="Arimo Bold Italics"/>
                <a:ea typeface="Arimo Bold Italics"/>
                <a:cs typeface="Arimo Bold Italics"/>
                <a:sym typeface="Arimo Bold Italics"/>
              </a:rPr>
              <a:t>CARBON MARKET DEVELOPMENT  MODEL POLICY ROADMAP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AC31-FF21-AD85-8FCC-D505CF8B8E07}"/>
              </a:ext>
            </a:extLst>
          </p:cNvPr>
          <p:cNvSpPr>
            <a:spLocks noGrp="1"/>
          </p:cNvSpPr>
          <p:nvPr>
            <p:ph type="title"/>
          </p:nvPr>
        </p:nvSpPr>
        <p:spPr>
          <a:xfrm>
            <a:off x="839788" y="392557"/>
            <a:ext cx="10515600" cy="960755"/>
          </a:xfrm>
        </p:spPr>
        <p:txBody>
          <a:bodyPr>
            <a:normAutofit fontScale="90000"/>
          </a:bodyPr>
          <a:lstStyle/>
          <a:p>
            <a:r>
              <a:rPr lang="en-US" sz="2400" b="1">
                <a:solidFill>
                  <a:srgbClr val="002060"/>
                </a:solidFill>
              </a:rPr>
              <a:t>STANDARD PROCEDURE F0R MODEL POLICY DEVELOPMEMENT</a:t>
            </a:r>
            <a:br>
              <a:rPr lang="en-US">
                <a:solidFill>
                  <a:srgbClr val="002060"/>
                </a:solidFill>
              </a:rPr>
            </a:br>
            <a:endParaRPr lang="en-US">
              <a:solidFill>
                <a:srgbClr val="002060"/>
              </a:solidFill>
            </a:endParaRPr>
          </a:p>
        </p:txBody>
      </p:sp>
      <p:sp>
        <p:nvSpPr>
          <p:cNvPr id="8" name="Content Placeholder 7">
            <a:extLst>
              <a:ext uri="{FF2B5EF4-FFF2-40B4-BE49-F238E27FC236}">
                <a16:creationId xmlns:a16="http://schemas.microsoft.com/office/drawing/2014/main" id="{9B3E2F13-731A-AA41-CBB0-5D2AC85905F6}"/>
              </a:ext>
            </a:extLst>
          </p:cNvPr>
          <p:cNvSpPr>
            <a:spLocks noGrp="1"/>
          </p:cNvSpPr>
          <p:nvPr>
            <p:ph sz="half" idx="2"/>
          </p:nvPr>
        </p:nvSpPr>
        <p:spPr>
          <a:xfrm>
            <a:off x="839787" y="1243584"/>
            <a:ext cx="11106405" cy="4946079"/>
          </a:xfrm>
        </p:spPr>
        <p:txBody>
          <a:bodyPr>
            <a:normAutofit lnSpcReduction="10000"/>
          </a:bodyPr>
          <a:lstStyle/>
          <a:p>
            <a:pPr marL="514350" indent="-514350">
              <a:lnSpc>
                <a:spcPct val="200000"/>
              </a:lnSpc>
              <a:buFont typeface="+mj-lt"/>
              <a:buAutoNum type="arabicPeriod"/>
            </a:pPr>
            <a:r>
              <a:rPr lang="en-US" sz="2000" b="1">
                <a:latin typeface="+mj-lt"/>
              </a:rPr>
              <a:t>Inception Report: </a:t>
            </a:r>
            <a:r>
              <a:rPr lang="en-US" sz="2000">
                <a:latin typeface="+mj-lt"/>
              </a:rPr>
              <a:t>Detailed Methodology and Workplan</a:t>
            </a:r>
          </a:p>
          <a:p>
            <a:pPr marL="514350" indent="-514350">
              <a:lnSpc>
                <a:spcPct val="200000"/>
              </a:lnSpc>
              <a:buFont typeface="+mj-lt"/>
              <a:buAutoNum type="arabicPeriod"/>
            </a:pPr>
            <a:r>
              <a:rPr lang="en-US" sz="2000" b="1">
                <a:latin typeface="+mj-lt"/>
              </a:rPr>
              <a:t>Situational/Diagnostic Report: </a:t>
            </a:r>
            <a:r>
              <a:rPr lang="en-GB" sz="2000">
                <a:latin typeface="+mj-lt"/>
              </a:rPr>
              <a:t>to understand the present conditions, challenges, opportunities, regarding the subject matter under consideration.</a:t>
            </a:r>
          </a:p>
          <a:p>
            <a:pPr marL="514350" indent="-514350">
              <a:lnSpc>
                <a:spcPct val="200000"/>
              </a:lnSpc>
              <a:buFont typeface="+mj-lt"/>
              <a:buAutoNum type="arabicPeriod"/>
            </a:pPr>
            <a:r>
              <a:rPr lang="en-GB" sz="2000" b="1">
                <a:latin typeface="+mj-lt"/>
              </a:rPr>
              <a:t>Consultative Workshop: </a:t>
            </a:r>
            <a:r>
              <a:rPr lang="en-GB" sz="2000">
                <a:latin typeface="+mj-lt"/>
              </a:rPr>
              <a:t>Draft Report reviewed by Member State Officials</a:t>
            </a:r>
          </a:p>
          <a:p>
            <a:pPr marL="514350" indent="-514350">
              <a:lnSpc>
                <a:spcPct val="200000"/>
              </a:lnSpc>
              <a:buFont typeface="+mj-lt"/>
              <a:buAutoNum type="arabicPeriod"/>
            </a:pPr>
            <a:r>
              <a:rPr lang="en-GB" sz="2000" b="1">
                <a:latin typeface="+mj-lt"/>
              </a:rPr>
              <a:t>Validation Workshop: </a:t>
            </a:r>
            <a:r>
              <a:rPr lang="en-GB" sz="2000">
                <a:latin typeface="+mj-lt"/>
              </a:rPr>
              <a:t>Final Draft reviewed by Member State Officials</a:t>
            </a:r>
          </a:p>
          <a:p>
            <a:pPr marL="514350" indent="-514350">
              <a:lnSpc>
                <a:spcPct val="200000"/>
              </a:lnSpc>
              <a:buFont typeface="+mj-lt"/>
              <a:buAutoNum type="arabicPeriod"/>
            </a:pPr>
            <a:r>
              <a:rPr lang="en-GB" sz="2000" b="1">
                <a:latin typeface="+mj-lt"/>
              </a:rPr>
              <a:t>Ministerial Approval: </a:t>
            </a:r>
            <a:r>
              <a:rPr lang="en-GB" sz="2000">
                <a:latin typeface="+mj-lt"/>
              </a:rPr>
              <a:t>Final Report presented to Minister for approval</a:t>
            </a:r>
          </a:p>
          <a:p>
            <a:pPr marL="514350" indent="-514350">
              <a:lnSpc>
                <a:spcPct val="200000"/>
              </a:lnSpc>
              <a:buFont typeface="+mj-lt"/>
              <a:buAutoNum type="arabicPeriod"/>
            </a:pPr>
            <a:r>
              <a:rPr lang="en-GB" sz="2000" b="1">
                <a:latin typeface="+mj-lt"/>
              </a:rPr>
              <a:t>Approved Policy </a:t>
            </a:r>
            <a:r>
              <a:rPr lang="en-GB" sz="2000">
                <a:latin typeface="+mj-lt"/>
              </a:rPr>
              <a:t>Report adopted for Policy harmonization in MS</a:t>
            </a:r>
          </a:p>
          <a:p>
            <a:pPr marL="514350" indent="-514350">
              <a:buFont typeface="+mj-lt"/>
              <a:buAutoNum type="arabicPeriod"/>
            </a:pPr>
            <a:endParaRPr lang="en-ZM"/>
          </a:p>
        </p:txBody>
      </p:sp>
      <p:sp>
        <p:nvSpPr>
          <p:cNvPr id="5" name="TextBox 4">
            <a:extLst>
              <a:ext uri="{FF2B5EF4-FFF2-40B4-BE49-F238E27FC236}">
                <a16:creationId xmlns:a16="http://schemas.microsoft.com/office/drawing/2014/main" id="{6713225C-1CE6-6AF9-35DA-6B408501269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663578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1E969-9D79-D450-B2B2-A45A19DB1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952F4D-207B-ACE6-2499-776FA6680758}"/>
              </a:ext>
            </a:extLst>
          </p:cNvPr>
          <p:cNvSpPr>
            <a:spLocks noGrp="1"/>
          </p:cNvSpPr>
          <p:nvPr>
            <p:ph type="title"/>
          </p:nvPr>
        </p:nvSpPr>
        <p:spPr>
          <a:xfrm>
            <a:off x="839788" y="392557"/>
            <a:ext cx="10515600" cy="1325563"/>
          </a:xfrm>
        </p:spPr>
        <p:txBody>
          <a:bodyPr>
            <a:normAutofit/>
          </a:bodyPr>
          <a:lstStyle/>
          <a:p>
            <a:r>
              <a:rPr lang="en-US" sz="3600" b="1">
                <a:solidFill>
                  <a:srgbClr val="002060"/>
                </a:solidFill>
              </a:rPr>
              <a:t> Example Policies Developed</a:t>
            </a:r>
            <a:br>
              <a:rPr lang="en-US">
                <a:solidFill>
                  <a:srgbClr val="002060"/>
                </a:solidFill>
              </a:rPr>
            </a:br>
            <a:endParaRPr lang="en-US">
              <a:solidFill>
                <a:srgbClr val="002060"/>
              </a:solidFill>
            </a:endParaRPr>
          </a:p>
        </p:txBody>
      </p:sp>
      <p:sp>
        <p:nvSpPr>
          <p:cNvPr id="8" name="Content Placeholder 7">
            <a:extLst>
              <a:ext uri="{FF2B5EF4-FFF2-40B4-BE49-F238E27FC236}">
                <a16:creationId xmlns:a16="http://schemas.microsoft.com/office/drawing/2014/main" id="{EC25DF3F-CEC7-ACAE-8486-5F6D4781655E}"/>
              </a:ext>
            </a:extLst>
          </p:cNvPr>
          <p:cNvSpPr>
            <a:spLocks noGrp="1"/>
          </p:cNvSpPr>
          <p:nvPr>
            <p:ph sz="half" idx="2"/>
          </p:nvPr>
        </p:nvSpPr>
        <p:spPr>
          <a:xfrm>
            <a:off x="839788" y="1243584"/>
            <a:ext cx="10425620" cy="4946079"/>
          </a:xfrm>
        </p:spPr>
        <p:txBody>
          <a:bodyPr>
            <a:normAutofit lnSpcReduction="10000"/>
          </a:bodyPr>
          <a:lstStyle/>
          <a:p>
            <a:pPr marL="0" indent="0">
              <a:buNone/>
            </a:pPr>
            <a:r>
              <a:rPr lang="en-US" sz="2000">
                <a:latin typeface="+mj-lt"/>
              </a:rPr>
              <a:t>COMESA Model Energy Policy</a:t>
            </a:r>
          </a:p>
          <a:p>
            <a:pPr marL="0" indent="0">
              <a:buNone/>
            </a:pPr>
            <a:endParaRPr lang="en-US" sz="2000">
              <a:latin typeface="+mj-lt"/>
            </a:endParaRPr>
          </a:p>
          <a:p>
            <a:pPr lvl="1">
              <a:buFont typeface="Wingdings" panose="05000000000000000000" pitchFamily="2" charset="2"/>
              <a:buChar char="v"/>
            </a:pPr>
            <a:r>
              <a:rPr lang="en-US" sz="2000">
                <a:latin typeface="+mj-lt"/>
              </a:rPr>
              <a:t>Adopted and benchmarked in the development of the Zimbabwe Energy Policy.</a:t>
            </a:r>
          </a:p>
          <a:p>
            <a:pPr lvl="1">
              <a:buFont typeface="Wingdings" panose="05000000000000000000" pitchFamily="2" charset="2"/>
              <a:buChar char="v"/>
            </a:pPr>
            <a:r>
              <a:rPr lang="en-US" sz="2000">
                <a:latin typeface="+mj-lt"/>
              </a:rPr>
              <a:t>Technical Assistance for adoption from South Sudan and Comoros under consideration</a:t>
            </a:r>
          </a:p>
          <a:p>
            <a:pPr marL="514350" indent="-514350">
              <a:buFont typeface="+mj-lt"/>
              <a:buAutoNum type="arabicPeriod"/>
            </a:pPr>
            <a:endParaRPr lang="en-US" sz="2000">
              <a:latin typeface="+mj-lt"/>
            </a:endParaRPr>
          </a:p>
          <a:p>
            <a:pPr marL="0" indent="0">
              <a:buNone/>
            </a:pPr>
            <a:r>
              <a:rPr lang="en-US" sz="2000">
                <a:latin typeface="+mj-lt"/>
              </a:rPr>
              <a:t>COMESA Model Solar Standards</a:t>
            </a:r>
          </a:p>
          <a:p>
            <a:pPr marL="0" indent="0">
              <a:buNone/>
            </a:pPr>
            <a:endParaRPr lang="en-US" sz="2000">
              <a:latin typeface="+mj-lt"/>
            </a:endParaRPr>
          </a:p>
          <a:p>
            <a:pPr lvl="1">
              <a:buFont typeface="Wingdings" panose="05000000000000000000" pitchFamily="2" charset="2"/>
              <a:buChar char="v"/>
            </a:pPr>
            <a:r>
              <a:rPr lang="en-US" sz="2000">
                <a:latin typeface="+mj-lt"/>
              </a:rPr>
              <a:t>Adopted and benchmarked in the development of the Zimbabwe, Malawi and South Sudan Solar Standards.</a:t>
            </a:r>
          </a:p>
          <a:p>
            <a:pPr lvl="1">
              <a:buFont typeface="Wingdings" panose="05000000000000000000" pitchFamily="2" charset="2"/>
              <a:buChar char="v"/>
            </a:pPr>
            <a:endParaRPr lang="en-US" sz="2000">
              <a:latin typeface="+mj-lt"/>
            </a:endParaRPr>
          </a:p>
          <a:p>
            <a:pPr marL="457200" lvl="1" indent="0">
              <a:buNone/>
            </a:pPr>
            <a:endParaRPr lang="en-US" sz="2000">
              <a:latin typeface="+mj-lt"/>
            </a:endParaRPr>
          </a:p>
          <a:p>
            <a:pPr marL="0" indent="0">
              <a:buNone/>
            </a:pPr>
            <a:r>
              <a:rPr lang="en-US" sz="2000">
                <a:latin typeface="+mj-lt"/>
              </a:rPr>
              <a:t>COMESA Model Public Private Partnership Guidelines:</a:t>
            </a:r>
          </a:p>
          <a:p>
            <a:pPr marL="0" indent="0">
              <a:buNone/>
            </a:pPr>
            <a:endParaRPr lang="en-US" sz="2000">
              <a:latin typeface="+mj-lt"/>
            </a:endParaRPr>
          </a:p>
          <a:p>
            <a:pPr lvl="1">
              <a:buFont typeface="Wingdings" panose="05000000000000000000" pitchFamily="2" charset="2"/>
              <a:buChar char="v"/>
            </a:pPr>
            <a:r>
              <a:rPr lang="en-US" sz="2000">
                <a:latin typeface="+mj-lt"/>
              </a:rPr>
              <a:t>Adopted and benchmarked in the development of the Zambia PPP Framework.</a:t>
            </a:r>
          </a:p>
          <a:p>
            <a:pPr marL="514350" indent="-514350">
              <a:buFont typeface="+mj-lt"/>
              <a:buAutoNum type="arabicPeriod"/>
            </a:pPr>
            <a:endParaRPr lang="en-US"/>
          </a:p>
        </p:txBody>
      </p:sp>
      <p:sp>
        <p:nvSpPr>
          <p:cNvPr id="5" name="TextBox 4">
            <a:extLst>
              <a:ext uri="{FF2B5EF4-FFF2-40B4-BE49-F238E27FC236}">
                <a16:creationId xmlns:a16="http://schemas.microsoft.com/office/drawing/2014/main" id="{D17A4CB5-162F-13E6-CC42-CC9EE9EF04C5}"/>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E36FEA-E90B-AB49-0211-71E9BAFEA27B}"/>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77168C2F-D60A-C0A3-7630-90D1D48F6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901803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EA3548-DE4B-7A83-9016-C570B3BDA0D4}"/>
              </a:ext>
            </a:extLst>
          </p:cNvPr>
          <p:cNvSpPr>
            <a:spLocks noGrp="1"/>
          </p:cNvSpPr>
          <p:nvPr>
            <p:ph type="ctrTitle"/>
          </p:nvPr>
        </p:nvSpPr>
        <p:spPr>
          <a:xfrm>
            <a:off x="1524000" y="1869615"/>
            <a:ext cx="9144000" cy="2387600"/>
          </a:xfrm>
        </p:spPr>
        <p:txBody>
          <a:bodyPr>
            <a:normAutofit/>
          </a:bodyPr>
          <a:lstStyle/>
          <a:p>
            <a:r>
              <a:rPr lang="en-US" sz="4000">
                <a:solidFill>
                  <a:srgbClr val="002060"/>
                </a:solidFill>
              </a:rPr>
              <a:t>Question &amp; Answers</a:t>
            </a:r>
          </a:p>
        </p:txBody>
      </p:sp>
      <p:sp>
        <p:nvSpPr>
          <p:cNvPr id="6" name="TextBox 5">
            <a:extLst>
              <a:ext uri="{FF2B5EF4-FFF2-40B4-BE49-F238E27FC236}">
                <a16:creationId xmlns:a16="http://schemas.microsoft.com/office/drawing/2014/main" id="{A48C6A62-6E6F-66C7-E5CD-A1B87CE9936A}"/>
              </a:ext>
            </a:extLst>
          </p:cNvPr>
          <p:cNvSpPr txBox="1"/>
          <p:nvPr/>
        </p:nvSpPr>
        <p:spPr>
          <a:xfrm>
            <a:off x="4296696" y="6112112"/>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89B1C3DD-2965-8266-16CE-CE6814BB0A95}"/>
              </a:ext>
            </a:extLst>
          </p:cNvPr>
          <p:cNvSpPr/>
          <p:nvPr/>
        </p:nvSpPr>
        <p:spPr>
          <a:xfrm>
            <a:off x="11187953" y="6112112"/>
            <a:ext cx="793376" cy="503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F86E8E49-2D9A-845E-B057-06DA55E5D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593997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EF3110-37C5-D875-FE6E-906519BFA0A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6375ED6-D60A-02E3-46C5-351304E848FD}"/>
              </a:ext>
            </a:extLst>
          </p:cNvPr>
          <p:cNvSpPr>
            <a:spLocks noGrp="1"/>
          </p:cNvSpPr>
          <p:nvPr>
            <p:ph type="ctrTitle"/>
          </p:nvPr>
        </p:nvSpPr>
        <p:spPr>
          <a:xfrm>
            <a:off x="1524000" y="1869615"/>
            <a:ext cx="9144000" cy="2387600"/>
          </a:xfrm>
        </p:spPr>
        <p:txBody>
          <a:bodyPr>
            <a:normAutofit/>
          </a:bodyPr>
          <a:lstStyle/>
          <a:p>
            <a:r>
              <a:rPr lang="en-US" sz="4000">
                <a:solidFill>
                  <a:srgbClr val="002060"/>
                </a:solidFill>
              </a:rPr>
              <a:t>Thank you!</a:t>
            </a:r>
          </a:p>
        </p:txBody>
      </p:sp>
      <p:sp>
        <p:nvSpPr>
          <p:cNvPr id="6" name="TextBox 5">
            <a:extLst>
              <a:ext uri="{FF2B5EF4-FFF2-40B4-BE49-F238E27FC236}">
                <a16:creationId xmlns:a16="http://schemas.microsoft.com/office/drawing/2014/main" id="{5D57ADB9-1F38-9326-B4EF-4EFE637E8ABE}"/>
              </a:ext>
            </a:extLst>
          </p:cNvPr>
          <p:cNvSpPr txBox="1"/>
          <p:nvPr/>
        </p:nvSpPr>
        <p:spPr>
          <a:xfrm>
            <a:off x="4296696" y="6112112"/>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3DAF817E-7F93-B503-0EC4-CCCE0E2BE183}"/>
              </a:ext>
            </a:extLst>
          </p:cNvPr>
          <p:cNvSpPr/>
          <p:nvPr/>
        </p:nvSpPr>
        <p:spPr>
          <a:xfrm>
            <a:off x="11187953" y="6112112"/>
            <a:ext cx="793376" cy="503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CD823A78-96A7-5B36-FE9B-F872D5AAB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6767257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003)  -  Read-Only" id="{4CB0E1F7-BFEF-44D0-98B4-DA300C773FB5}" vid="{8BF28720-EA70-41A8-9791-BDD411B1E89F}"/>
    </a:ext>
  </a:extLst>
</a:theme>
</file>

<file path=ppt/theme/theme2.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id="{851D655E-AE41-B243-951D-259F13673233}" vid="{D0CDA7E5-F59A-3E41-AAA9-F08398E91DB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ef3b46c-1eea-48ad-acab-85e3850001c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2AB4EA-99D3-4847-8710-5351D240317A}">
  <ds:schemaRefs>
    <ds:schemaRef ds:uri="1142020a-be4d-43ca-b63d-a8f3dff1a6cb"/>
    <ds:schemaRef ds:uri="253a963d-dd36-43a4-b369-d7bbea8edbdd"/>
    <ds:schemaRef ds:uri="9ef3b46c-1eea-48ad-acab-85e3850001ce"/>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3AF396D5-B33E-4B0C-8F13-B9085EB0FCD8}">
  <ds:schemaRefs>
    <ds:schemaRef ds:uri="http://schemas.microsoft.com/sharepoint/v3/contenttype/forms"/>
  </ds:schemaRefs>
</ds:datastoreItem>
</file>

<file path=customXml/itemProps3.xml><?xml version="1.0" encoding="utf-8"?>
<ds:datastoreItem xmlns:ds="http://schemas.openxmlformats.org/officeDocument/2006/customXml" ds:itemID="{6B7C4E8D-BA8B-4627-AFF8-F8305540BC69}">
  <ds:schemaRefs>
    <ds:schemaRef ds:uri="9ef3b46c-1eea-48ad-acab-85e3850001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ASCENT Carbon Power Point template_1 (005)</Template>
  <TotalTime>6</TotalTime>
  <Words>1702</Words>
  <Application>Microsoft Office PowerPoint</Application>
  <PresentationFormat>Widescreen</PresentationFormat>
  <Paragraphs>232</Paragraphs>
  <Slides>18</Slides>
  <Notes>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Aptos</vt:lpstr>
      <vt:lpstr>Aptos SemiBold</vt:lpstr>
      <vt:lpstr>Arial</vt:lpstr>
      <vt:lpstr>Arimo Bold Italics</vt:lpstr>
      <vt:lpstr>Bricolage Grotesque Bold</vt:lpstr>
      <vt:lpstr>Calibri</vt:lpstr>
      <vt:lpstr>Calibri Light</vt:lpstr>
      <vt:lpstr>Courier New</vt:lpstr>
      <vt:lpstr>DM Sans</vt:lpstr>
      <vt:lpstr>Google Sans</vt:lpstr>
      <vt:lpstr>Wingdings</vt:lpstr>
      <vt:lpstr>Office 2013 - 2022 Theme</vt:lpstr>
      <vt:lpstr>1_Office 2013 - 2022 Theme</vt:lpstr>
      <vt:lpstr>PowerPoint Presentation</vt:lpstr>
      <vt:lpstr>Session Outline</vt:lpstr>
      <vt:lpstr>Introduction</vt:lpstr>
      <vt:lpstr>Introduction</vt:lpstr>
      <vt:lpstr>Objective </vt:lpstr>
      <vt:lpstr> Operational Approach </vt:lpstr>
      <vt:lpstr>Operational Approach </vt:lpstr>
      <vt:lpstr> Operational Approach </vt:lpstr>
      <vt:lpstr> Operational Approach </vt:lpstr>
      <vt:lpstr> Scope of Work and expected Outcome-Inception </vt:lpstr>
      <vt:lpstr> Scope of Work and expected Outcome-Situation Analysis  </vt:lpstr>
      <vt:lpstr> Scope of Work and expected Outcome-Policy Development  </vt:lpstr>
      <vt:lpstr> Scope of Work and expected-Implementation Strategy  </vt:lpstr>
      <vt:lpstr>PowerPoint Presentation</vt:lpstr>
      <vt:lpstr>STANDARD PROCEDURE F0R MODEL POLICY DEVELOPMEMENT </vt:lpstr>
      <vt:lpstr> Example Policies Developed </vt:lpstr>
      <vt:lpstr>Question &amp; Answers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Derick Ndimbwa</dc:creator>
  <cp:lastModifiedBy>Derick Ndimbwa</cp:lastModifiedBy>
  <cp:revision>3</cp:revision>
  <dcterms:created xsi:type="dcterms:W3CDTF">2026-02-05T06:47:26Z</dcterms:created>
  <dcterms:modified xsi:type="dcterms:W3CDTF">2026-02-25T09:27:31Z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ediaServiceImageTags">
    <vt:lpwstr/>
  </property>
  <property fmtid="{D5CDD505-2E9C-101B-9397-08002B2CF9AE}" pid="4" name="MSIP_Label_f1bf45b6-5649-4236-82a3-f45024cd282e_Enabled">
    <vt:lpwstr>true</vt:lpwstr>
  </property>
  <property fmtid="{D5CDD505-2E9C-101B-9397-08002B2CF9AE}" pid="5" name="MSIP_Label_f1bf45b6-5649-4236-82a3-f45024cd282e_SetDate">
    <vt:lpwstr>2025-09-14T15:29:10Z</vt:lpwstr>
  </property>
  <property fmtid="{D5CDD505-2E9C-101B-9397-08002B2CF9AE}" pid="6" name="MSIP_Label_f1bf45b6-5649-4236-82a3-f45024cd282e_Method">
    <vt:lpwstr>Privileged</vt:lpwstr>
  </property>
  <property fmtid="{D5CDD505-2E9C-101B-9397-08002B2CF9AE}" pid="7" name="MSIP_Label_f1bf45b6-5649-4236-82a3-f45024cd282e_Name">
    <vt:lpwstr>Official Use Only</vt:lpwstr>
  </property>
  <property fmtid="{D5CDD505-2E9C-101B-9397-08002B2CF9AE}" pid="8" name="MSIP_Label_f1bf45b6-5649-4236-82a3-f45024cd282e_SiteId">
    <vt:lpwstr>31a2fec0-266b-4c67-b56e-2796d8f59c36</vt:lpwstr>
  </property>
  <property fmtid="{D5CDD505-2E9C-101B-9397-08002B2CF9AE}" pid="9" name="MSIP_Label_f1bf45b6-5649-4236-82a3-f45024cd282e_ActionId">
    <vt:lpwstr>2dcde70d-7d1a-4684-8ca7-9cc878b5bc30</vt:lpwstr>
  </property>
  <property fmtid="{D5CDD505-2E9C-101B-9397-08002B2CF9AE}" pid="10" name="MSIP_Label_f1bf45b6-5649-4236-82a3-f45024cd282e_ContentBits">
    <vt:lpwstr>2</vt:lpwstr>
  </property>
  <property fmtid="{D5CDD505-2E9C-101B-9397-08002B2CF9AE}" pid="11" name="MSIP_Label_f1bf45b6-5649-4236-82a3-f45024cd282e_Tag">
    <vt:lpwstr>10, 0, 1, 2</vt:lpwstr>
  </property>
  <property fmtid="{D5CDD505-2E9C-101B-9397-08002B2CF9AE}" pid="12" name="ClassificationContentMarkingFooterLocations">
    <vt:lpwstr>Tema de Office:9</vt:lpwstr>
  </property>
  <property fmtid="{D5CDD505-2E9C-101B-9397-08002B2CF9AE}" pid="13" name="ClassificationContentMarkingFooterText">
    <vt:lpwstr>Official Use Only</vt:lpwstr>
  </property>
</Properties>
</file>