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18"/>
  </p:notesMasterIdLst>
  <p:sldIdLst>
    <p:sldId id="2147481628" r:id="rId5"/>
    <p:sldId id="2147481630" r:id="rId6"/>
    <p:sldId id="2147481631" r:id="rId7"/>
    <p:sldId id="2147483526" r:id="rId8"/>
    <p:sldId id="259" r:id="rId9"/>
    <p:sldId id="2147483528" r:id="rId10"/>
    <p:sldId id="2147483511" r:id="rId11"/>
    <p:sldId id="2147483527" r:id="rId12"/>
    <p:sldId id="2147481356" r:id="rId13"/>
    <p:sldId id="2147481632" r:id="rId14"/>
    <p:sldId id="273" r:id="rId15"/>
    <p:sldId id="2147483525" r:id="rId16"/>
    <p:sldId id="214748352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19D2000-AB60-BC1F-6FAE-1CE5A86C93D4}" name="Martina Bosi" initials="MB" userId="S::mbosi@worldbank.org::7b2f4eb4-72dc-4a26-b453-89a0589149d7" providerId="AD"/>
  <p188:author id="{D6B9761D-30ED-59BB-2332-DBE32E14B1BA}" name="Harikumar Gadde" initials="HG" userId="S::hgadde@worldbank.org::c5282638-d8a1-489d-81ae-8048f47b5701" providerId="AD"/>
  <p188:author id="{50DAB3D4-04FC-D955-6C18-39803FD48800}" name="Ashia Bio Sawe" initials="AS" userId="S::abiosawe@worldbank.org::3f83a632-861b-4210-b95d-2a6fad54ae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7"/>
    <p:restoredTop sz="78186" autoAdjust="0"/>
  </p:normalViewPr>
  <p:slideViewPr>
    <p:cSldViewPr snapToGrid="0">
      <p:cViewPr>
        <p:scale>
          <a:sx n="59" d="100"/>
          <a:sy n="59" d="100"/>
        </p:scale>
        <p:origin x="729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5E4FCA-8271-4DA1-AA07-F4CCA5FCC3A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72EDE6-95E2-4048-ACB0-5EEA03A95141}">
      <dgm:prSet phldrT="[Text]" phldr="0"/>
      <dgm:spPr/>
      <dgm:t>
        <a:bodyPr/>
        <a:lstStyle/>
        <a:p>
          <a:r>
            <a:rPr lang="en-US" dirty="0"/>
            <a:t>Institutionalization</a:t>
          </a:r>
        </a:p>
      </dgm:t>
    </dgm:pt>
    <dgm:pt modelId="{35A3BB29-F27D-449A-94EE-A270C6DF6C07}" type="parTrans" cxnId="{1DFC7C4D-384F-4005-88F5-81A0C4A501EC}">
      <dgm:prSet/>
      <dgm:spPr/>
      <dgm:t>
        <a:bodyPr/>
        <a:lstStyle/>
        <a:p>
          <a:endParaRPr lang="en-US"/>
        </a:p>
      </dgm:t>
    </dgm:pt>
    <dgm:pt modelId="{0DBCD899-753F-48A1-98AF-F104662E7C56}" type="sibTrans" cxnId="{1DFC7C4D-384F-4005-88F5-81A0C4A501EC}">
      <dgm:prSet/>
      <dgm:spPr/>
      <dgm:t>
        <a:bodyPr/>
        <a:lstStyle/>
        <a:p>
          <a:endParaRPr lang="en-US"/>
        </a:p>
      </dgm:t>
    </dgm:pt>
    <dgm:pt modelId="{AE3B6301-DB50-4AEB-8B1E-6DED94197038}">
      <dgm:prSet phldrT="[Text]" phldr="0"/>
      <dgm:spPr/>
      <dgm:t>
        <a:bodyPr/>
        <a:lstStyle/>
        <a:p>
          <a:r>
            <a:rPr lang="en-US" dirty="0"/>
            <a:t>Dedicated resources to support oversight and implementation functions (Human &amp; Financial)</a:t>
          </a:r>
        </a:p>
      </dgm:t>
    </dgm:pt>
    <dgm:pt modelId="{04D83DFB-DB6A-4CE0-B688-CF7160E1276C}" type="parTrans" cxnId="{B9D98AD9-1DB2-4343-96F2-B7C1BCCFCAB7}">
      <dgm:prSet/>
      <dgm:spPr/>
      <dgm:t>
        <a:bodyPr/>
        <a:lstStyle/>
        <a:p>
          <a:endParaRPr lang="en-US"/>
        </a:p>
      </dgm:t>
    </dgm:pt>
    <dgm:pt modelId="{AEB0E896-86DE-4FD8-9C81-4FEC3274FE34}" type="sibTrans" cxnId="{B9D98AD9-1DB2-4343-96F2-B7C1BCCFCAB7}">
      <dgm:prSet/>
      <dgm:spPr/>
      <dgm:t>
        <a:bodyPr/>
        <a:lstStyle/>
        <a:p>
          <a:endParaRPr lang="en-US"/>
        </a:p>
      </dgm:t>
    </dgm:pt>
    <dgm:pt modelId="{AC033C2B-0DAC-47F9-8402-81E015001AB5}">
      <dgm:prSet phldrT="[Text]" phldr="0"/>
      <dgm:spPr/>
      <dgm:t>
        <a:bodyPr/>
        <a:lstStyle/>
        <a:p>
          <a:r>
            <a:rPr lang="en-US" dirty="0"/>
            <a:t>Policy &amp; Regulatory Framework</a:t>
          </a:r>
        </a:p>
      </dgm:t>
    </dgm:pt>
    <dgm:pt modelId="{B6F45853-FB99-4C4F-A062-37A1E7ECAB1C}" type="parTrans" cxnId="{EB02CCD8-D5F8-4CF2-BF74-A6CD7E53C613}">
      <dgm:prSet/>
      <dgm:spPr/>
      <dgm:t>
        <a:bodyPr/>
        <a:lstStyle/>
        <a:p>
          <a:endParaRPr lang="en-US"/>
        </a:p>
      </dgm:t>
    </dgm:pt>
    <dgm:pt modelId="{12D1449F-A79C-43B3-8469-E36B4C544C8B}" type="sibTrans" cxnId="{EB02CCD8-D5F8-4CF2-BF74-A6CD7E53C613}">
      <dgm:prSet/>
      <dgm:spPr/>
      <dgm:t>
        <a:bodyPr/>
        <a:lstStyle/>
        <a:p>
          <a:endParaRPr lang="en-US"/>
        </a:p>
      </dgm:t>
    </dgm:pt>
    <dgm:pt modelId="{890810CE-268E-4A34-835E-9853917218CC}">
      <dgm:prSet phldrT="[Text]" phldr="0"/>
      <dgm:spPr/>
      <dgm:t>
        <a:bodyPr/>
        <a:lstStyle/>
        <a:p>
          <a:r>
            <a:rPr lang="en-US" dirty="0"/>
            <a:t>Alignment with NDC &amp; Long-Term Strategy</a:t>
          </a:r>
        </a:p>
      </dgm:t>
    </dgm:pt>
    <dgm:pt modelId="{4E540870-09ED-46B6-AF24-43B7003AB460}" type="parTrans" cxnId="{60F23EA7-FB29-4523-9D81-3549E0520764}">
      <dgm:prSet/>
      <dgm:spPr/>
      <dgm:t>
        <a:bodyPr/>
        <a:lstStyle/>
        <a:p>
          <a:endParaRPr lang="en-US"/>
        </a:p>
      </dgm:t>
    </dgm:pt>
    <dgm:pt modelId="{3A7F9D07-48E4-4A5E-8021-A76BA7A95C87}" type="sibTrans" cxnId="{60F23EA7-FB29-4523-9D81-3549E0520764}">
      <dgm:prSet/>
      <dgm:spPr/>
      <dgm:t>
        <a:bodyPr/>
        <a:lstStyle/>
        <a:p>
          <a:endParaRPr lang="en-US"/>
        </a:p>
      </dgm:t>
    </dgm:pt>
    <dgm:pt modelId="{2791B8A4-36B7-4078-AE02-E05401F65818}">
      <dgm:prSet phldrT="[Text]" phldr="0"/>
      <dgm:spPr/>
      <dgm:t>
        <a:bodyPr/>
        <a:lstStyle/>
        <a:p>
          <a:r>
            <a:rPr lang="en-US" dirty="0"/>
            <a:t>Carbon Market Infrastructure </a:t>
          </a:r>
        </a:p>
      </dgm:t>
    </dgm:pt>
    <dgm:pt modelId="{749A51FC-F690-4089-840C-842E154FC3EA}" type="parTrans" cxnId="{74B0A463-5164-41E3-8A21-3FEC7054BD7F}">
      <dgm:prSet/>
      <dgm:spPr/>
      <dgm:t>
        <a:bodyPr/>
        <a:lstStyle/>
        <a:p>
          <a:endParaRPr lang="en-US"/>
        </a:p>
      </dgm:t>
    </dgm:pt>
    <dgm:pt modelId="{73144C86-A99A-4360-B465-62338BE091F8}" type="sibTrans" cxnId="{74B0A463-5164-41E3-8A21-3FEC7054BD7F}">
      <dgm:prSet/>
      <dgm:spPr/>
      <dgm:t>
        <a:bodyPr/>
        <a:lstStyle/>
        <a:p>
          <a:endParaRPr lang="en-US"/>
        </a:p>
      </dgm:t>
    </dgm:pt>
    <dgm:pt modelId="{19CFB724-1FBC-45FF-ABE5-2C9F808C019B}">
      <dgm:prSet phldrT="[Text]" phldr="0"/>
      <dgm:spPr/>
      <dgm:t>
        <a:bodyPr/>
        <a:lstStyle/>
        <a:p>
          <a:r>
            <a:rPr lang="en-US" dirty="0"/>
            <a:t>Digital Monitoring, Reporting, and Verification ( </a:t>
          </a:r>
          <a:r>
            <a:rPr lang="en-US" dirty="0" err="1"/>
            <a:t>dMRV</a:t>
          </a:r>
          <a:r>
            <a:rPr lang="en-US" dirty="0"/>
            <a:t>)</a:t>
          </a:r>
        </a:p>
      </dgm:t>
    </dgm:pt>
    <dgm:pt modelId="{BEC8AD76-5EE6-45DA-86FC-E1FFA24D9DB6}" type="parTrans" cxnId="{C48A4EDD-3403-4198-9AA6-C05F39448693}">
      <dgm:prSet/>
      <dgm:spPr/>
      <dgm:t>
        <a:bodyPr/>
        <a:lstStyle/>
        <a:p>
          <a:endParaRPr lang="en-US"/>
        </a:p>
      </dgm:t>
    </dgm:pt>
    <dgm:pt modelId="{30B702D6-1128-43CF-A763-C1CCB4892AD8}" type="sibTrans" cxnId="{C48A4EDD-3403-4198-9AA6-C05F39448693}">
      <dgm:prSet/>
      <dgm:spPr/>
      <dgm:t>
        <a:bodyPr/>
        <a:lstStyle/>
        <a:p>
          <a:endParaRPr lang="en-US"/>
        </a:p>
      </dgm:t>
    </dgm:pt>
    <dgm:pt modelId="{BD167260-D577-4BB9-875B-9667FBC9BD45}">
      <dgm:prSet/>
      <dgm:spPr/>
      <dgm:t>
        <a:bodyPr/>
        <a:lstStyle/>
        <a:p>
          <a:r>
            <a:rPr lang="en-US" dirty="0"/>
            <a:t>Carbon Market Strategy </a:t>
          </a:r>
        </a:p>
      </dgm:t>
    </dgm:pt>
    <dgm:pt modelId="{534D038B-20F9-4DA4-8867-11C8FE5372F7}" type="parTrans" cxnId="{2655C75F-5C65-4322-A239-C179892559CE}">
      <dgm:prSet/>
      <dgm:spPr/>
      <dgm:t>
        <a:bodyPr/>
        <a:lstStyle/>
        <a:p>
          <a:endParaRPr lang="en-US"/>
        </a:p>
      </dgm:t>
    </dgm:pt>
    <dgm:pt modelId="{2940695B-CF4D-4E1C-AD2F-E4EA5D1AD414}" type="sibTrans" cxnId="{2655C75F-5C65-4322-A239-C179892559CE}">
      <dgm:prSet/>
      <dgm:spPr/>
      <dgm:t>
        <a:bodyPr/>
        <a:lstStyle/>
        <a:p>
          <a:endParaRPr lang="en-US"/>
        </a:p>
      </dgm:t>
    </dgm:pt>
    <dgm:pt modelId="{87181C39-DD59-4219-A29D-42269AD278A6}">
      <dgm:prSet/>
      <dgm:spPr/>
      <dgm:t>
        <a:bodyPr/>
        <a:lstStyle/>
        <a:p>
          <a:r>
            <a:rPr lang="en-US" dirty="0"/>
            <a:t>Strategic Direction for carbon market</a:t>
          </a:r>
        </a:p>
      </dgm:t>
    </dgm:pt>
    <dgm:pt modelId="{83E84B28-F36E-46F8-A57D-7E4473A0BAA2}" type="parTrans" cxnId="{78BA34CE-4ADD-4D9F-BC6B-F3B5647727F0}">
      <dgm:prSet/>
      <dgm:spPr/>
      <dgm:t>
        <a:bodyPr/>
        <a:lstStyle/>
        <a:p>
          <a:endParaRPr lang="en-US"/>
        </a:p>
      </dgm:t>
    </dgm:pt>
    <dgm:pt modelId="{71917020-7025-4CEA-AEB3-097AEC5F7062}" type="sibTrans" cxnId="{78BA34CE-4ADD-4D9F-BC6B-F3B5647727F0}">
      <dgm:prSet/>
      <dgm:spPr/>
      <dgm:t>
        <a:bodyPr/>
        <a:lstStyle/>
        <a:p>
          <a:endParaRPr lang="en-US"/>
        </a:p>
      </dgm:t>
    </dgm:pt>
    <dgm:pt modelId="{33760B8E-2801-4A24-AD4C-D1E4213A4962}">
      <dgm:prSet phldrT="[Text]" phldr="0"/>
      <dgm:spPr/>
      <dgm:t>
        <a:bodyPr/>
        <a:lstStyle/>
        <a:p>
          <a:r>
            <a:rPr lang="en-US" dirty="0"/>
            <a:t>Legal Status of carbon credits  </a:t>
          </a:r>
        </a:p>
      </dgm:t>
    </dgm:pt>
    <dgm:pt modelId="{B284A946-89D9-4686-BC2A-BA71BD139548}" type="parTrans" cxnId="{B3CD0557-4504-4BD3-AA6D-D7CA8F88CD4B}">
      <dgm:prSet/>
      <dgm:spPr/>
      <dgm:t>
        <a:bodyPr/>
        <a:lstStyle/>
        <a:p>
          <a:endParaRPr lang="en-US"/>
        </a:p>
      </dgm:t>
    </dgm:pt>
    <dgm:pt modelId="{66AD66A6-D463-4EF8-B3B2-31833077324C}" type="sibTrans" cxnId="{B3CD0557-4504-4BD3-AA6D-D7CA8F88CD4B}">
      <dgm:prSet/>
      <dgm:spPr/>
      <dgm:t>
        <a:bodyPr/>
        <a:lstStyle/>
        <a:p>
          <a:endParaRPr lang="en-US"/>
        </a:p>
      </dgm:t>
    </dgm:pt>
    <dgm:pt modelId="{13FB957B-D55A-4C77-AB75-583942595B84}">
      <dgm:prSet phldrT="[Text]" phldr="0"/>
      <dgm:spPr/>
      <dgm:t>
        <a:bodyPr/>
        <a:lstStyle/>
        <a:p>
          <a:r>
            <a:rPr lang="en-US" dirty="0"/>
            <a:t>Requirements &amp; Procedures for Carbon trading </a:t>
          </a:r>
        </a:p>
      </dgm:t>
    </dgm:pt>
    <dgm:pt modelId="{C1E35EF8-AE49-4662-B37E-505BEE499DBB}" type="parTrans" cxnId="{BEF79E22-4848-4447-A448-14BA63891B71}">
      <dgm:prSet/>
      <dgm:spPr/>
      <dgm:t>
        <a:bodyPr/>
        <a:lstStyle/>
        <a:p>
          <a:endParaRPr lang="en-US"/>
        </a:p>
      </dgm:t>
    </dgm:pt>
    <dgm:pt modelId="{8FA70BAD-0B1E-45E9-B1E6-22AB82A616A1}" type="sibTrans" cxnId="{BEF79E22-4848-4447-A448-14BA63891B71}">
      <dgm:prSet/>
      <dgm:spPr/>
      <dgm:t>
        <a:bodyPr/>
        <a:lstStyle/>
        <a:p>
          <a:endParaRPr lang="en-US"/>
        </a:p>
      </dgm:t>
    </dgm:pt>
    <dgm:pt modelId="{051C4FFB-CFD5-4971-906C-3DE389857D95}">
      <dgm:prSet phldrT="[Text]" phldr="0"/>
      <dgm:spPr/>
      <dgm:t>
        <a:bodyPr/>
        <a:lstStyle/>
        <a:p>
          <a:r>
            <a:rPr lang="en-US" dirty="0"/>
            <a:t>Safeguards and Benefit Sharing mechanism </a:t>
          </a:r>
        </a:p>
      </dgm:t>
    </dgm:pt>
    <dgm:pt modelId="{9F083F88-11F4-4739-A65D-68DC6B1CA162}" type="parTrans" cxnId="{87EB882A-20E0-4DB9-B203-8E56450FDEA2}">
      <dgm:prSet/>
      <dgm:spPr/>
      <dgm:t>
        <a:bodyPr/>
        <a:lstStyle/>
        <a:p>
          <a:endParaRPr lang="en-US"/>
        </a:p>
      </dgm:t>
    </dgm:pt>
    <dgm:pt modelId="{46829625-1C8C-4FD1-B8DA-11836F2D42E8}" type="sibTrans" cxnId="{87EB882A-20E0-4DB9-B203-8E56450FDEA2}">
      <dgm:prSet/>
      <dgm:spPr/>
      <dgm:t>
        <a:bodyPr/>
        <a:lstStyle/>
        <a:p>
          <a:endParaRPr lang="en-US"/>
        </a:p>
      </dgm:t>
    </dgm:pt>
    <dgm:pt modelId="{FEB96DFD-4DD8-4E1A-BE0F-E844A9D3F10F}">
      <dgm:prSet phldrT="[Text]" phldr="0"/>
      <dgm:spPr/>
      <dgm:t>
        <a:bodyPr/>
        <a:lstStyle/>
        <a:p>
          <a:r>
            <a:rPr lang="en-US" dirty="0"/>
            <a:t>Institutional arrangement</a:t>
          </a:r>
        </a:p>
      </dgm:t>
    </dgm:pt>
    <dgm:pt modelId="{52C0ACEB-0BB6-4E16-BA18-D7516F0984F3}" type="parTrans" cxnId="{91F729E1-F947-49E7-B862-E76768404F73}">
      <dgm:prSet/>
      <dgm:spPr/>
      <dgm:t>
        <a:bodyPr/>
        <a:lstStyle/>
        <a:p>
          <a:endParaRPr lang="en-US"/>
        </a:p>
      </dgm:t>
    </dgm:pt>
    <dgm:pt modelId="{B0064C2C-6AF6-48FB-96F6-42442BABC190}" type="sibTrans" cxnId="{91F729E1-F947-49E7-B862-E76768404F73}">
      <dgm:prSet/>
      <dgm:spPr/>
      <dgm:t>
        <a:bodyPr/>
        <a:lstStyle/>
        <a:p>
          <a:endParaRPr lang="en-US"/>
        </a:p>
      </dgm:t>
    </dgm:pt>
    <dgm:pt modelId="{7384E48F-25BD-464D-9497-ECD054CEF956}">
      <dgm:prSet phldrT="[Text]" phldr="0"/>
      <dgm:spPr/>
      <dgm:t>
        <a:bodyPr/>
        <a:lstStyle/>
        <a:p>
          <a:r>
            <a:rPr lang="en-US" dirty="0"/>
            <a:t>Capacity building/ awareness/ engagement of key stakeholders</a:t>
          </a:r>
        </a:p>
      </dgm:t>
    </dgm:pt>
    <dgm:pt modelId="{10432224-EA78-442A-AADF-24911833356E}" type="parTrans" cxnId="{E49997EF-8FD5-4B5D-BDC0-696AA0C93AF0}">
      <dgm:prSet/>
      <dgm:spPr/>
      <dgm:t>
        <a:bodyPr/>
        <a:lstStyle/>
        <a:p>
          <a:endParaRPr lang="en-US"/>
        </a:p>
      </dgm:t>
    </dgm:pt>
    <dgm:pt modelId="{2EEEAFE4-2AA5-4163-B50D-FCB37E6A41B7}" type="sibTrans" cxnId="{E49997EF-8FD5-4B5D-BDC0-696AA0C93AF0}">
      <dgm:prSet/>
      <dgm:spPr/>
      <dgm:t>
        <a:bodyPr/>
        <a:lstStyle/>
        <a:p>
          <a:endParaRPr lang="en-US"/>
        </a:p>
      </dgm:t>
    </dgm:pt>
    <dgm:pt modelId="{BFEE6606-5773-4E5C-B72A-D89873F8747D}">
      <dgm:prSet/>
      <dgm:spPr/>
      <dgm:t>
        <a:bodyPr/>
        <a:lstStyle/>
        <a:p>
          <a:r>
            <a:rPr lang="en-US" dirty="0"/>
            <a:t>Alignment with Long term Strategy &amp; NDC </a:t>
          </a:r>
        </a:p>
      </dgm:t>
    </dgm:pt>
    <dgm:pt modelId="{A754DDA8-0595-47FC-A413-091862483AA9}" type="parTrans" cxnId="{4DF0F763-1785-4E64-A29C-825650E2BFAB}">
      <dgm:prSet/>
      <dgm:spPr/>
      <dgm:t>
        <a:bodyPr/>
        <a:lstStyle/>
        <a:p>
          <a:endParaRPr lang="en-US"/>
        </a:p>
      </dgm:t>
    </dgm:pt>
    <dgm:pt modelId="{756CA485-AFD7-4053-979E-64CE34EEA27F}" type="sibTrans" cxnId="{4DF0F763-1785-4E64-A29C-825650E2BFAB}">
      <dgm:prSet/>
      <dgm:spPr/>
      <dgm:t>
        <a:bodyPr/>
        <a:lstStyle/>
        <a:p>
          <a:endParaRPr lang="en-US"/>
        </a:p>
      </dgm:t>
    </dgm:pt>
    <dgm:pt modelId="{3C68C981-F539-42EF-86D9-5B744792E7A9}">
      <dgm:prSet/>
      <dgm:spPr/>
      <dgm:t>
        <a:bodyPr/>
        <a:lstStyle/>
        <a:p>
          <a:r>
            <a:rPr lang="en-US" dirty="0"/>
            <a:t>Role of Voluntary Vs  Article 6</a:t>
          </a:r>
        </a:p>
      </dgm:t>
    </dgm:pt>
    <dgm:pt modelId="{0B0EB5A2-A069-4389-9D40-765EF8BADC2B}" type="parTrans" cxnId="{0544304C-093E-4D99-B823-1A14A22F959D}">
      <dgm:prSet/>
      <dgm:spPr/>
      <dgm:t>
        <a:bodyPr/>
        <a:lstStyle/>
        <a:p>
          <a:endParaRPr lang="en-US"/>
        </a:p>
      </dgm:t>
    </dgm:pt>
    <dgm:pt modelId="{4CA8C918-21CE-4E07-95FB-099FCF69ED6B}" type="sibTrans" cxnId="{0544304C-093E-4D99-B823-1A14A22F959D}">
      <dgm:prSet/>
      <dgm:spPr/>
      <dgm:t>
        <a:bodyPr/>
        <a:lstStyle/>
        <a:p>
          <a:endParaRPr lang="en-US"/>
        </a:p>
      </dgm:t>
    </dgm:pt>
    <dgm:pt modelId="{D7960C47-9A71-4E4C-AFA2-7BF44DB4FDB7}">
      <dgm:prSet phldrT="[Text]" phldr="0"/>
      <dgm:spPr/>
      <dgm:t>
        <a:bodyPr/>
        <a:lstStyle/>
        <a:p>
          <a:r>
            <a:rPr lang="en-US" dirty="0"/>
            <a:t> Accounting /Transactional Registry </a:t>
          </a:r>
        </a:p>
      </dgm:t>
    </dgm:pt>
    <dgm:pt modelId="{AAFE1B6D-0237-43D2-9EA0-1B611E4DEEA0}" type="parTrans" cxnId="{569A7E71-8B0B-4AA7-A3CF-87575A38E6CF}">
      <dgm:prSet/>
      <dgm:spPr/>
      <dgm:t>
        <a:bodyPr/>
        <a:lstStyle/>
        <a:p>
          <a:endParaRPr lang="en-US"/>
        </a:p>
      </dgm:t>
    </dgm:pt>
    <dgm:pt modelId="{92B8BFC4-C401-479C-8755-989508BD0D8B}" type="sibTrans" cxnId="{569A7E71-8B0B-4AA7-A3CF-87575A38E6CF}">
      <dgm:prSet/>
      <dgm:spPr/>
      <dgm:t>
        <a:bodyPr/>
        <a:lstStyle/>
        <a:p>
          <a:endParaRPr lang="en-US"/>
        </a:p>
      </dgm:t>
    </dgm:pt>
    <dgm:pt modelId="{3AEE87D7-7F0E-41AD-9DA2-F17C17216DFF}">
      <dgm:prSet phldrT="[Text]" phldr="0"/>
      <dgm:spPr/>
      <dgm:t>
        <a:bodyPr/>
        <a:lstStyle/>
        <a:p>
          <a:r>
            <a:rPr lang="en-US" dirty="0"/>
            <a:t>Greenhouse Gas Emission (GHG) Inventory </a:t>
          </a:r>
        </a:p>
      </dgm:t>
    </dgm:pt>
    <dgm:pt modelId="{C46354C2-329F-4CD0-BAC8-CB6589572DE1}" type="parTrans" cxnId="{BC0599AE-EE31-4B10-96B0-70320B44A9B8}">
      <dgm:prSet/>
      <dgm:spPr/>
      <dgm:t>
        <a:bodyPr/>
        <a:lstStyle/>
        <a:p>
          <a:endParaRPr lang="en-US"/>
        </a:p>
      </dgm:t>
    </dgm:pt>
    <dgm:pt modelId="{F954DCC6-76DA-425C-8217-9106ABB83B8C}" type="sibTrans" cxnId="{BC0599AE-EE31-4B10-96B0-70320B44A9B8}">
      <dgm:prSet/>
      <dgm:spPr/>
      <dgm:t>
        <a:bodyPr/>
        <a:lstStyle/>
        <a:p>
          <a:endParaRPr lang="en-US"/>
        </a:p>
      </dgm:t>
    </dgm:pt>
    <dgm:pt modelId="{4A96215E-1A9D-4651-8232-080C16578531}">
      <dgm:prSet/>
      <dgm:spPr/>
      <dgm:t>
        <a:bodyPr/>
        <a:lstStyle/>
        <a:p>
          <a:r>
            <a:rPr lang="en-US" dirty="0"/>
            <a:t>Roadmap for future regulations &amp; institutions </a:t>
          </a:r>
        </a:p>
      </dgm:t>
    </dgm:pt>
    <dgm:pt modelId="{351C1E83-BC3A-48B7-BF84-B7E63B0299D7}" type="parTrans" cxnId="{D72651AD-0325-4D73-B855-54CF08BB5DC0}">
      <dgm:prSet/>
      <dgm:spPr/>
    </dgm:pt>
    <dgm:pt modelId="{C44C801D-A713-4DCC-923A-7D90A913A016}" type="sibTrans" cxnId="{D72651AD-0325-4D73-B855-54CF08BB5DC0}">
      <dgm:prSet/>
      <dgm:spPr/>
    </dgm:pt>
    <dgm:pt modelId="{31C2F9C2-0707-4BC8-8A02-ED0FDFF56390}" type="pres">
      <dgm:prSet presAssocID="{885E4FCA-8271-4DA1-AA07-F4CCA5FCC3AA}" presName="Name0" presStyleCnt="0">
        <dgm:presLayoutVars>
          <dgm:dir/>
          <dgm:animLvl val="lvl"/>
          <dgm:resizeHandles val="exact"/>
        </dgm:presLayoutVars>
      </dgm:prSet>
      <dgm:spPr/>
    </dgm:pt>
    <dgm:pt modelId="{0039A24C-124D-4009-BAC5-8F6CFFCC9505}" type="pres">
      <dgm:prSet presAssocID="{BD167260-D577-4BB9-875B-9667FBC9BD45}" presName="composite" presStyleCnt="0"/>
      <dgm:spPr/>
    </dgm:pt>
    <dgm:pt modelId="{F30F5092-6F82-4166-974C-0FD631A7B053}" type="pres">
      <dgm:prSet presAssocID="{BD167260-D577-4BB9-875B-9667FBC9BD4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C2DDBB2-1397-47FF-A79A-AB6F8C37077A}" type="pres">
      <dgm:prSet presAssocID="{BD167260-D577-4BB9-875B-9667FBC9BD45}" presName="desTx" presStyleLbl="alignAccFollowNode1" presStyleIdx="0" presStyleCnt="4">
        <dgm:presLayoutVars>
          <dgm:bulletEnabled val="1"/>
        </dgm:presLayoutVars>
      </dgm:prSet>
      <dgm:spPr/>
    </dgm:pt>
    <dgm:pt modelId="{3D66A26D-DB86-4297-9735-34A746959A65}" type="pres">
      <dgm:prSet presAssocID="{2940695B-CF4D-4E1C-AD2F-E4EA5D1AD414}" presName="space" presStyleCnt="0"/>
      <dgm:spPr/>
    </dgm:pt>
    <dgm:pt modelId="{C7343C85-F22D-4DA4-9E2E-CD0E07C7E7A2}" type="pres">
      <dgm:prSet presAssocID="{AC033C2B-0DAC-47F9-8402-81E015001AB5}" presName="composite" presStyleCnt="0"/>
      <dgm:spPr/>
    </dgm:pt>
    <dgm:pt modelId="{37895DF9-C6EF-46BA-ABC1-19729270B9F8}" type="pres">
      <dgm:prSet presAssocID="{AC033C2B-0DAC-47F9-8402-81E015001AB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0D4ED6A-ADE1-47B9-A4A0-DBF9958BC403}" type="pres">
      <dgm:prSet presAssocID="{AC033C2B-0DAC-47F9-8402-81E015001AB5}" presName="desTx" presStyleLbl="alignAccFollowNode1" presStyleIdx="1" presStyleCnt="4">
        <dgm:presLayoutVars>
          <dgm:bulletEnabled val="1"/>
        </dgm:presLayoutVars>
      </dgm:prSet>
      <dgm:spPr/>
    </dgm:pt>
    <dgm:pt modelId="{A7BD3068-282B-4150-8922-A198B0BAD3AA}" type="pres">
      <dgm:prSet presAssocID="{12D1449F-A79C-43B3-8469-E36B4C544C8B}" presName="space" presStyleCnt="0"/>
      <dgm:spPr/>
    </dgm:pt>
    <dgm:pt modelId="{839F88E5-5D09-480E-A8DC-0CF006A2AA7B}" type="pres">
      <dgm:prSet presAssocID="{2791B8A4-36B7-4078-AE02-E05401F65818}" presName="composite" presStyleCnt="0"/>
      <dgm:spPr/>
    </dgm:pt>
    <dgm:pt modelId="{55D36BA3-1793-4911-B045-1AF47A9AB84A}" type="pres">
      <dgm:prSet presAssocID="{2791B8A4-36B7-4078-AE02-E05401F6581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C04E9241-7DAF-4464-A633-81B397F4169C}" type="pres">
      <dgm:prSet presAssocID="{2791B8A4-36B7-4078-AE02-E05401F65818}" presName="desTx" presStyleLbl="alignAccFollowNode1" presStyleIdx="2" presStyleCnt="4">
        <dgm:presLayoutVars>
          <dgm:bulletEnabled val="1"/>
        </dgm:presLayoutVars>
      </dgm:prSet>
      <dgm:spPr/>
    </dgm:pt>
    <dgm:pt modelId="{7477D624-F68A-48EE-9265-7005BEA38C1E}" type="pres">
      <dgm:prSet presAssocID="{73144C86-A99A-4360-B465-62338BE091F8}" presName="space" presStyleCnt="0"/>
      <dgm:spPr/>
    </dgm:pt>
    <dgm:pt modelId="{AFFB992F-B722-4FF6-9F95-111A11B4D709}" type="pres">
      <dgm:prSet presAssocID="{FF72EDE6-95E2-4048-ACB0-5EEA03A95141}" presName="composite" presStyleCnt="0"/>
      <dgm:spPr/>
    </dgm:pt>
    <dgm:pt modelId="{C9125077-8223-4126-9996-BBACB396E0E1}" type="pres">
      <dgm:prSet presAssocID="{FF72EDE6-95E2-4048-ACB0-5EEA03A95141}" presName="parTx" presStyleLbl="alignNode1" presStyleIdx="3" presStyleCnt="4" custLinFactNeighborX="1609" custLinFactNeighborY="-6720">
        <dgm:presLayoutVars>
          <dgm:chMax val="0"/>
          <dgm:chPref val="0"/>
          <dgm:bulletEnabled val="1"/>
        </dgm:presLayoutVars>
      </dgm:prSet>
      <dgm:spPr/>
    </dgm:pt>
    <dgm:pt modelId="{41EC0A95-ACB2-4F24-8E45-97940D2A680E}" type="pres">
      <dgm:prSet presAssocID="{FF72EDE6-95E2-4048-ACB0-5EEA03A95141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EF79E22-4848-4447-A448-14BA63891B71}" srcId="{AC033C2B-0DAC-47F9-8402-81E015001AB5}" destId="{13FB957B-D55A-4C77-AB75-583942595B84}" srcOrd="2" destOrd="0" parTransId="{C1E35EF8-AE49-4662-B37E-505BEE499DBB}" sibTransId="{8FA70BAD-0B1E-45E9-B1E6-22AB82A616A1}"/>
    <dgm:cxn modelId="{87EB882A-20E0-4DB9-B203-8E56450FDEA2}" srcId="{AC033C2B-0DAC-47F9-8402-81E015001AB5}" destId="{051C4FFB-CFD5-4971-906C-3DE389857D95}" srcOrd="3" destOrd="0" parTransId="{9F083F88-11F4-4739-A65D-68DC6B1CA162}" sibTransId="{46829625-1C8C-4FD1-B8DA-11836F2D42E8}"/>
    <dgm:cxn modelId="{16D57B2E-DD66-4358-AA84-2E795027E4CD}" type="presOf" srcId="{87181C39-DD59-4219-A29D-42269AD278A6}" destId="{CC2DDBB2-1397-47FF-A79A-AB6F8C37077A}" srcOrd="0" destOrd="0" presId="urn:microsoft.com/office/officeart/2005/8/layout/hList1"/>
    <dgm:cxn modelId="{0219355F-01AB-44AF-A370-F10B0C8FFB38}" type="presOf" srcId="{AC033C2B-0DAC-47F9-8402-81E015001AB5}" destId="{37895DF9-C6EF-46BA-ABC1-19729270B9F8}" srcOrd="0" destOrd="0" presId="urn:microsoft.com/office/officeart/2005/8/layout/hList1"/>
    <dgm:cxn modelId="{2655C75F-5C65-4322-A239-C179892559CE}" srcId="{885E4FCA-8271-4DA1-AA07-F4CCA5FCC3AA}" destId="{BD167260-D577-4BB9-875B-9667FBC9BD45}" srcOrd="0" destOrd="0" parTransId="{534D038B-20F9-4DA4-8867-11C8FE5372F7}" sibTransId="{2940695B-CF4D-4E1C-AD2F-E4EA5D1AD414}"/>
    <dgm:cxn modelId="{74B0A463-5164-41E3-8A21-3FEC7054BD7F}" srcId="{885E4FCA-8271-4DA1-AA07-F4CCA5FCC3AA}" destId="{2791B8A4-36B7-4078-AE02-E05401F65818}" srcOrd="2" destOrd="0" parTransId="{749A51FC-F690-4089-840C-842E154FC3EA}" sibTransId="{73144C86-A99A-4360-B465-62338BE091F8}"/>
    <dgm:cxn modelId="{4DF0F763-1785-4E64-A29C-825650E2BFAB}" srcId="{BD167260-D577-4BB9-875B-9667FBC9BD45}" destId="{BFEE6606-5773-4E5C-B72A-D89873F8747D}" srcOrd="1" destOrd="0" parTransId="{A754DDA8-0595-47FC-A413-091862483AA9}" sibTransId="{756CA485-AFD7-4053-979E-64CE34EEA27F}"/>
    <dgm:cxn modelId="{717AF667-5891-44C6-A495-D378C21CE2D6}" type="presOf" srcId="{33760B8E-2801-4A24-AD4C-D1E4213A4962}" destId="{10D4ED6A-ADE1-47B9-A4A0-DBF9958BC403}" srcOrd="0" destOrd="1" presId="urn:microsoft.com/office/officeart/2005/8/layout/hList1"/>
    <dgm:cxn modelId="{547BB06B-DD6B-4C54-A30A-5CE7F90D124A}" type="presOf" srcId="{FEB96DFD-4DD8-4E1A-BE0F-E844A9D3F10F}" destId="{10D4ED6A-ADE1-47B9-A4A0-DBF9958BC403}" srcOrd="0" destOrd="4" presId="urn:microsoft.com/office/officeart/2005/8/layout/hList1"/>
    <dgm:cxn modelId="{0544304C-093E-4D99-B823-1A14A22F959D}" srcId="{BD167260-D577-4BB9-875B-9667FBC9BD45}" destId="{3C68C981-F539-42EF-86D9-5B744792E7A9}" srcOrd="2" destOrd="0" parTransId="{0B0EB5A2-A069-4389-9D40-765EF8BADC2B}" sibTransId="{4CA8C918-21CE-4E07-95FB-099FCF69ED6B}"/>
    <dgm:cxn modelId="{1DFC7C4D-384F-4005-88F5-81A0C4A501EC}" srcId="{885E4FCA-8271-4DA1-AA07-F4CCA5FCC3AA}" destId="{FF72EDE6-95E2-4048-ACB0-5EEA03A95141}" srcOrd="3" destOrd="0" parTransId="{35A3BB29-F27D-449A-94EE-A270C6DF6C07}" sibTransId="{0DBCD899-753F-48A1-98AF-F104662E7C56}"/>
    <dgm:cxn modelId="{635A586E-5117-469F-8EB6-B8A3E0310465}" type="presOf" srcId="{3AEE87D7-7F0E-41AD-9DA2-F17C17216DFF}" destId="{C04E9241-7DAF-4464-A633-81B397F4169C}" srcOrd="0" destOrd="2" presId="urn:microsoft.com/office/officeart/2005/8/layout/hList1"/>
    <dgm:cxn modelId="{569A7E71-8B0B-4AA7-A3CF-87575A38E6CF}" srcId="{2791B8A4-36B7-4078-AE02-E05401F65818}" destId="{D7960C47-9A71-4E4C-AFA2-7BF44DB4FDB7}" srcOrd="1" destOrd="0" parTransId="{AAFE1B6D-0237-43D2-9EA0-1B611E4DEEA0}" sibTransId="{92B8BFC4-C401-479C-8755-989508BD0D8B}"/>
    <dgm:cxn modelId="{D926AD76-9971-4BC3-91A7-08F771D791E8}" type="presOf" srcId="{BD167260-D577-4BB9-875B-9667FBC9BD45}" destId="{F30F5092-6F82-4166-974C-0FD631A7B053}" srcOrd="0" destOrd="0" presId="urn:microsoft.com/office/officeart/2005/8/layout/hList1"/>
    <dgm:cxn modelId="{B3CD0557-4504-4BD3-AA6D-D7CA8F88CD4B}" srcId="{AC033C2B-0DAC-47F9-8402-81E015001AB5}" destId="{33760B8E-2801-4A24-AD4C-D1E4213A4962}" srcOrd="1" destOrd="0" parTransId="{B284A946-89D9-4686-BC2A-BA71BD139548}" sibTransId="{66AD66A6-D463-4EF8-B3B2-31833077324C}"/>
    <dgm:cxn modelId="{36E7CF58-5EFF-4926-9ADC-710D7A6A9FDC}" type="presOf" srcId="{7384E48F-25BD-464D-9497-ECD054CEF956}" destId="{41EC0A95-ACB2-4F24-8E45-97940D2A680E}" srcOrd="0" destOrd="1" presId="urn:microsoft.com/office/officeart/2005/8/layout/hList1"/>
    <dgm:cxn modelId="{3926F85A-A9FF-4971-8E02-71CEB1E1902E}" type="presOf" srcId="{D7960C47-9A71-4E4C-AFA2-7BF44DB4FDB7}" destId="{C04E9241-7DAF-4464-A633-81B397F4169C}" srcOrd="0" destOrd="1" presId="urn:microsoft.com/office/officeart/2005/8/layout/hList1"/>
    <dgm:cxn modelId="{5947D18C-DDA6-4F62-B557-8A1887CF35FB}" type="presOf" srcId="{3C68C981-F539-42EF-86D9-5B744792E7A9}" destId="{CC2DDBB2-1397-47FF-A79A-AB6F8C37077A}" srcOrd="0" destOrd="2" presId="urn:microsoft.com/office/officeart/2005/8/layout/hList1"/>
    <dgm:cxn modelId="{6234FF94-F3F5-4F90-BA35-49F925E9FEC8}" type="presOf" srcId="{051C4FFB-CFD5-4971-906C-3DE389857D95}" destId="{10D4ED6A-ADE1-47B9-A4A0-DBF9958BC403}" srcOrd="0" destOrd="3" presId="urn:microsoft.com/office/officeart/2005/8/layout/hList1"/>
    <dgm:cxn modelId="{252EEEA4-CDB3-4F42-AB29-DD1BC9E243A7}" type="presOf" srcId="{FF72EDE6-95E2-4048-ACB0-5EEA03A95141}" destId="{C9125077-8223-4126-9996-BBACB396E0E1}" srcOrd="0" destOrd="0" presId="urn:microsoft.com/office/officeart/2005/8/layout/hList1"/>
    <dgm:cxn modelId="{D6FC70A6-E5C3-468F-B41B-EFAB87F5CED4}" type="presOf" srcId="{2791B8A4-36B7-4078-AE02-E05401F65818}" destId="{55D36BA3-1793-4911-B045-1AF47A9AB84A}" srcOrd="0" destOrd="0" presId="urn:microsoft.com/office/officeart/2005/8/layout/hList1"/>
    <dgm:cxn modelId="{60F23EA7-FB29-4523-9D81-3549E0520764}" srcId="{AC033C2B-0DAC-47F9-8402-81E015001AB5}" destId="{890810CE-268E-4A34-835E-9853917218CC}" srcOrd="0" destOrd="0" parTransId="{4E540870-09ED-46B6-AF24-43B7003AB460}" sibTransId="{3A7F9D07-48E4-4A5E-8021-A76BA7A95C87}"/>
    <dgm:cxn modelId="{D72651AD-0325-4D73-B855-54CF08BB5DC0}" srcId="{BD167260-D577-4BB9-875B-9667FBC9BD45}" destId="{4A96215E-1A9D-4651-8232-080C16578531}" srcOrd="3" destOrd="0" parTransId="{351C1E83-BC3A-48B7-BF84-B7E63B0299D7}" sibTransId="{C44C801D-A713-4DCC-923A-7D90A913A016}"/>
    <dgm:cxn modelId="{BC0599AE-EE31-4B10-96B0-70320B44A9B8}" srcId="{2791B8A4-36B7-4078-AE02-E05401F65818}" destId="{3AEE87D7-7F0E-41AD-9DA2-F17C17216DFF}" srcOrd="2" destOrd="0" parTransId="{C46354C2-329F-4CD0-BAC8-CB6589572DE1}" sibTransId="{F954DCC6-76DA-425C-8217-9106ABB83B8C}"/>
    <dgm:cxn modelId="{CDD810B1-18F5-46AA-ADDC-BAB01A1DCEC8}" type="presOf" srcId="{885E4FCA-8271-4DA1-AA07-F4CCA5FCC3AA}" destId="{31C2F9C2-0707-4BC8-8A02-ED0FDFF56390}" srcOrd="0" destOrd="0" presId="urn:microsoft.com/office/officeart/2005/8/layout/hList1"/>
    <dgm:cxn modelId="{127C0ABF-9379-48D7-9EFD-D0B056DF9C72}" type="presOf" srcId="{4A96215E-1A9D-4651-8232-080C16578531}" destId="{CC2DDBB2-1397-47FF-A79A-AB6F8C37077A}" srcOrd="0" destOrd="3" presId="urn:microsoft.com/office/officeart/2005/8/layout/hList1"/>
    <dgm:cxn modelId="{A3F047C4-46E8-43DB-B060-35339C1AB06C}" type="presOf" srcId="{13FB957B-D55A-4C77-AB75-583942595B84}" destId="{10D4ED6A-ADE1-47B9-A4A0-DBF9958BC403}" srcOrd="0" destOrd="2" presId="urn:microsoft.com/office/officeart/2005/8/layout/hList1"/>
    <dgm:cxn modelId="{78BA34CE-4ADD-4D9F-BC6B-F3B5647727F0}" srcId="{BD167260-D577-4BB9-875B-9667FBC9BD45}" destId="{87181C39-DD59-4219-A29D-42269AD278A6}" srcOrd="0" destOrd="0" parTransId="{83E84B28-F36E-46F8-A57D-7E4473A0BAA2}" sibTransId="{71917020-7025-4CEA-AEB3-097AEC5F7062}"/>
    <dgm:cxn modelId="{EB02CCD8-D5F8-4CF2-BF74-A6CD7E53C613}" srcId="{885E4FCA-8271-4DA1-AA07-F4CCA5FCC3AA}" destId="{AC033C2B-0DAC-47F9-8402-81E015001AB5}" srcOrd="1" destOrd="0" parTransId="{B6F45853-FB99-4C4F-A062-37A1E7ECAB1C}" sibTransId="{12D1449F-A79C-43B3-8469-E36B4C544C8B}"/>
    <dgm:cxn modelId="{B9D98AD9-1DB2-4343-96F2-B7C1BCCFCAB7}" srcId="{FF72EDE6-95E2-4048-ACB0-5EEA03A95141}" destId="{AE3B6301-DB50-4AEB-8B1E-6DED94197038}" srcOrd="0" destOrd="0" parTransId="{04D83DFB-DB6A-4CE0-B688-CF7160E1276C}" sibTransId="{AEB0E896-86DE-4FD8-9C81-4FEC3274FE34}"/>
    <dgm:cxn modelId="{C48A4EDD-3403-4198-9AA6-C05F39448693}" srcId="{2791B8A4-36B7-4078-AE02-E05401F65818}" destId="{19CFB724-1FBC-45FF-ABE5-2C9F808C019B}" srcOrd="0" destOrd="0" parTransId="{BEC8AD76-5EE6-45DA-86FC-E1FFA24D9DB6}" sibTransId="{30B702D6-1128-43CF-A763-C1CCB4892AD8}"/>
    <dgm:cxn modelId="{91F729E1-F947-49E7-B862-E76768404F73}" srcId="{AC033C2B-0DAC-47F9-8402-81E015001AB5}" destId="{FEB96DFD-4DD8-4E1A-BE0F-E844A9D3F10F}" srcOrd="4" destOrd="0" parTransId="{52C0ACEB-0BB6-4E16-BA18-D7516F0984F3}" sibTransId="{B0064C2C-6AF6-48FB-96F6-42442BABC190}"/>
    <dgm:cxn modelId="{E1E042E4-F0B8-4919-B3BB-C45AF2ABAE0D}" type="presOf" srcId="{BFEE6606-5773-4E5C-B72A-D89873F8747D}" destId="{CC2DDBB2-1397-47FF-A79A-AB6F8C37077A}" srcOrd="0" destOrd="1" presId="urn:microsoft.com/office/officeart/2005/8/layout/hList1"/>
    <dgm:cxn modelId="{E7D2EAEC-0693-4F72-96A1-454174FC881B}" type="presOf" srcId="{AE3B6301-DB50-4AEB-8B1E-6DED94197038}" destId="{41EC0A95-ACB2-4F24-8E45-97940D2A680E}" srcOrd="0" destOrd="0" presId="urn:microsoft.com/office/officeart/2005/8/layout/hList1"/>
    <dgm:cxn modelId="{E49997EF-8FD5-4B5D-BDC0-696AA0C93AF0}" srcId="{FF72EDE6-95E2-4048-ACB0-5EEA03A95141}" destId="{7384E48F-25BD-464D-9497-ECD054CEF956}" srcOrd="1" destOrd="0" parTransId="{10432224-EA78-442A-AADF-24911833356E}" sibTransId="{2EEEAFE4-2AA5-4163-B50D-FCB37E6A41B7}"/>
    <dgm:cxn modelId="{322F35F7-86F0-4990-8A7D-00A6789622C0}" type="presOf" srcId="{19CFB724-1FBC-45FF-ABE5-2C9F808C019B}" destId="{C04E9241-7DAF-4464-A633-81B397F4169C}" srcOrd="0" destOrd="0" presId="urn:microsoft.com/office/officeart/2005/8/layout/hList1"/>
    <dgm:cxn modelId="{A92EA6F7-E965-4C20-BC0A-2799CFC7B31A}" type="presOf" srcId="{890810CE-268E-4A34-835E-9853917218CC}" destId="{10D4ED6A-ADE1-47B9-A4A0-DBF9958BC403}" srcOrd="0" destOrd="0" presId="urn:microsoft.com/office/officeart/2005/8/layout/hList1"/>
    <dgm:cxn modelId="{4F3B7B17-DB1D-425A-AA9C-7DFEBB08FE1B}" type="presParOf" srcId="{31C2F9C2-0707-4BC8-8A02-ED0FDFF56390}" destId="{0039A24C-124D-4009-BAC5-8F6CFFCC9505}" srcOrd="0" destOrd="0" presId="urn:microsoft.com/office/officeart/2005/8/layout/hList1"/>
    <dgm:cxn modelId="{7943093A-4C51-445F-9194-940E96971E9F}" type="presParOf" srcId="{0039A24C-124D-4009-BAC5-8F6CFFCC9505}" destId="{F30F5092-6F82-4166-974C-0FD631A7B053}" srcOrd="0" destOrd="0" presId="urn:microsoft.com/office/officeart/2005/8/layout/hList1"/>
    <dgm:cxn modelId="{B9B4A04F-87F0-4589-ABB7-00F5B356B3FB}" type="presParOf" srcId="{0039A24C-124D-4009-BAC5-8F6CFFCC9505}" destId="{CC2DDBB2-1397-47FF-A79A-AB6F8C37077A}" srcOrd="1" destOrd="0" presId="urn:microsoft.com/office/officeart/2005/8/layout/hList1"/>
    <dgm:cxn modelId="{91CBE44E-16DB-4374-95D3-CD08731FEAF5}" type="presParOf" srcId="{31C2F9C2-0707-4BC8-8A02-ED0FDFF56390}" destId="{3D66A26D-DB86-4297-9735-34A746959A65}" srcOrd="1" destOrd="0" presId="urn:microsoft.com/office/officeart/2005/8/layout/hList1"/>
    <dgm:cxn modelId="{805B2BA3-2113-4029-BB91-C69C83CB9865}" type="presParOf" srcId="{31C2F9C2-0707-4BC8-8A02-ED0FDFF56390}" destId="{C7343C85-F22D-4DA4-9E2E-CD0E07C7E7A2}" srcOrd="2" destOrd="0" presId="urn:microsoft.com/office/officeart/2005/8/layout/hList1"/>
    <dgm:cxn modelId="{F46AC22B-8B75-4844-8973-91ABBB6A03D0}" type="presParOf" srcId="{C7343C85-F22D-4DA4-9E2E-CD0E07C7E7A2}" destId="{37895DF9-C6EF-46BA-ABC1-19729270B9F8}" srcOrd="0" destOrd="0" presId="urn:microsoft.com/office/officeart/2005/8/layout/hList1"/>
    <dgm:cxn modelId="{5CD3671D-5755-4089-B84C-9CA07A01F745}" type="presParOf" srcId="{C7343C85-F22D-4DA4-9E2E-CD0E07C7E7A2}" destId="{10D4ED6A-ADE1-47B9-A4A0-DBF9958BC403}" srcOrd="1" destOrd="0" presId="urn:microsoft.com/office/officeart/2005/8/layout/hList1"/>
    <dgm:cxn modelId="{E444955E-8449-41E5-AB28-8A56725143ED}" type="presParOf" srcId="{31C2F9C2-0707-4BC8-8A02-ED0FDFF56390}" destId="{A7BD3068-282B-4150-8922-A198B0BAD3AA}" srcOrd="3" destOrd="0" presId="urn:microsoft.com/office/officeart/2005/8/layout/hList1"/>
    <dgm:cxn modelId="{4D186357-745A-45FC-81E1-7C40B4C0E37E}" type="presParOf" srcId="{31C2F9C2-0707-4BC8-8A02-ED0FDFF56390}" destId="{839F88E5-5D09-480E-A8DC-0CF006A2AA7B}" srcOrd="4" destOrd="0" presId="urn:microsoft.com/office/officeart/2005/8/layout/hList1"/>
    <dgm:cxn modelId="{D997EBBE-E9E5-46C8-A33E-57BDB0F26EF4}" type="presParOf" srcId="{839F88E5-5D09-480E-A8DC-0CF006A2AA7B}" destId="{55D36BA3-1793-4911-B045-1AF47A9AB84A}" srcOrd="0" destOrd="0" presId="urn:microsoft.com/office/officeart/2005/8/layout/hList1"/>
    <dgm:cxn modelId="{86448917-51CF-44BA-BF10-EF717E303740}" type="presParOf" srcId="{839F88E5-5D09-480E-A8DC-0CF006A2AA7B}" destId="{C04E9241-7DAF-4464-A633-81B397F4169C}" srcOrd="1" destOrd="0" presId="urn:microsoft.com/office/officeart/2005/8/layout/hList1"/>
    <dgm:cxn modelId="{8AB38DC4-EBCA-408A-B5EE-8975086B93B2}" type="presParOf" srcId="{31C2F9C2-0707-4BC8-8A02-ED0FDFF56390}" destId="{7477D624-F68A-48EE-9265-7005BEA38C1E}" srcOrd="5" destOrd="0" presId="urn:microsoft.com/office/officeart/2005/8/layout/hList1"/>
    <dgm:cxn modelId="{C62EDF56-245F-4445-8B74-29C041A55102}" type="presParOf" srcId="{31C2F9C2-0707-4BC8-8A02-ED0FDFF56390}" destId="{AFFB992F-B722-4FF6-9F95-111A11B4D709}" srcOrd="6" destOrd="0" presId="urn:microsoft.com/office/officeart/2005/8/layout/hList1"/>
    <dgm:cxn modelId="{66F2CC2E-D045-4CCB-81F5-626CCB0E8A32}" type="presParOf" srcId="{AFFB992F-B722-4FF6-9F95-111A11B4D709}" destId="{C9125077-8223-4126-9996-BBACB396E0E1}" srcOrd="0" destOrd="0" presId="urn:microsoft.com/office/officeart/2005/8/layout/hList1"/>
    <dgm:cxn modelId="{17C034D2-6ECE-405D-9575-8EA24F3660A5}" type="presParOf" srcId="{AFFB992F-B722-4FF6-9F95-111A11B4D709}" destId="{41EC0A95-ACB2-4F24-8E45-97940D2A680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F5092-6F82-4166-974C-0FD631A7B053}">
      <dsp:nvSpPr>
        <dsp:cNvPr id="0" name=""/>
        <dsp:cNvSpPr/>
      </dsp:nvSpPr>
      <dsp:spPr>
        <a:xfrm>
          <a:off x="3787" y="390563"/>
          <a:ext cx="2277212" cy="6949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Carbon Market Strategy </a:t>
          </a:r>
        </a:p>
      </dsp:txBody>
      <dsp:txXfrm>
        <a:off x="3787" y="390563"/>
        <a:ext cx="2277212" cy="694946"/>
      </dsp:txXfrm>
    </dsp:sp>
    <dsp:sp modelId="{CC2DDBB2-1397-47FF-A79A-AB6F8C37077A}">
      <dsp:nvSpPr>
        <dsp:cNvPr id="0" name=""/>
        <dsp:cNvSpPr/>
      </dsp:nvSpPr>
      <dsp:spPr>
        <a:xfrm>
          <a:off x="3787" y="1085510"/>
          <a:ext cx="2277212" cy="39425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Strategic Direction for carbon market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Alignment with Long term Strategy &amp; NDC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Role of Voluntary Vs  Article 6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Roadmap for future regulations &amp; institutions </a:t>
          </a:r>
        </a:p>
      </dsp:txBody>
      <dsp:txXfrm>
        <a:off x="3787" y="1085510"/>
        <a:ext cx="2277212" cy="3942592"/>
      </dsp:txXfrm>
    </dsp:sp>
    <dsp:sp modelId="{37895DF9-C6EF-46BA-ABC1-19729270B9F8}">
      <dsp:nvSpPr>
        <dsp:cNvPr id="0" name=""/>
        <dsp:cNvSpPr/>
      </dsp:nvSpPr>
      <dsp:spPr>
        <a:xfrm>
          <a:off x="2599809" y="390563"/>
          <a:ext cx="2277212" cy="6949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Policy &amp; Regulatory Framework</a:t>
          </a:r>
        </a:p>
      </dsp:txBody>
      <dsp:txXfrm>
        <a:off x="2599809" y="390563"/>
        <a:ext cx="2277212" cy="694946"/>
      </dsp:txXfrm>
    </dsp:sp>
    <dsp:sp modelId="{10D4ED6A-ADE1-47B9-A4A0-DBF9958BC403}">
      <dsp:nvSpPr>
        <dsp:cNvPr id="0" name=""/>
        <dsp:cNvSpPr/>
      </dsp:nvSpPr>
      <dsp:spPr>
        <a:xfrm>
          <a:off x="2599809" y="1085510"/>
          <a:ext cx="2277212" cy="39425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Alignment with NDC &amp; Long-Term Strategy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Legal Status of carbon credits 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Requirements &amp; Procedures for Carbon trading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Safeguards and Benefit Sharing mechanism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Institutional arrangement</a:t>
          </a:r>
        </a:p>
      </dsp:txBody>
      <dsp:txXfrm>
        <a:off x="2599809" y="1085510"/>
        <a:ext cx="2277212" cy="3942592"/>
      </dsp:txXfrm>
    </dsp:sp>
    <dsp:sp modelId="{55D36BA3-1793-4911-B045-1AF47A9AB84A}">
      <dsp:nvSpPr>
        <dsp:cNvPr id="0" name=""/>
        <dsp:cNvSpPr/>
      </dsp:nvSpPr>
      <dsp:spPr>
        <a:xfrm>
          <a:off x="5195830" y="390563"/>
          <a:ext cx="2277212" cy="6949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Carbon Market Infrastructure </a:t>
          </a:r>
        </a:p>
      </dsp:txBody>
      <dsp:txXfrm>
        <a:off x="5195830" y="390563"/>
        <a:ext cx="2277212" cy="694946"/>
      </dsp:txXfrm>
    </dsp:sp>
    <dsp:sp modelId="{C04E9241-7DAF-4464-A633-81B397F4169C}">
      <dsp:nvSpPr>
        <dsp:cNvPr id="0" name=""/>
        <dsp:cNvSpPr/>
      </dsp:nvSpPr>
      <dsp:spPr>
        <a:xfrm>
          <a:off x="5195830" y="1085510"/>
          <a:ext cx="2277212" cy="39425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Digital Monitoring, Reporting, and Verification ( </a:t>
          </a:r>
          <a:r>
            <a:rPr lang="en-US" sz="1900" kern="1200" dirty="0" err="1"/>
            <a:t>dMRV</a:t>
          </a:r>
          <a:r>
            <a:rPr lang="en-US" sz="1900" kern="1200" dirty="0"/>
            <a:t>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 Accounting /Transactional Registry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Greenhouse Gas Emission (GHG) Inventory </a:t>
          </a:r>
        </a:p>
      </dsp:txBody>
      <dsp:txXfrm>
        <a:off x="5195830" y="1085510"/>
        <a:ext cx="2277212" cy="3942592"/>
      </dsp:txXfrm>
    </dsp:sp>
    <dsp:sp modelId="{C9125077-8223-4126-9996-BBACB396E0E1}">
      <dsp:nvSpPr>
        <dsp:cNvPr id="0" name=""/>
        <dsp:cNvSpPr/>
      </dsp:nvSpPr>
      <dsp:spPr>
        <a:xfrm>
          <a:off x="7795639" y="343863"/>
          <a:ext cx="2277212" cy="6949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Institutionalization</a:t>
          </a:r>
        </a:p>
      </dsp:txBody>
      <dsp:txXfrm>
        <a:off x="7795639" y="343863"/>
        <a:ext cx="2277212" cy="694946"/>
      </dsp:txXfrm>
    </dsp:sp>
    <dsp:sp modelId="{41EC0A95-ACB2-4F24-8E45-97940D2A680E}">
      <dsp:nvSpPr>
        <dsp:cNvPr id="0" name=""/>
        <dsp:cNvSpPr/>
      </dsp:nvSpPr>
      <dsp:spPr>
        <a:xfrm>
          <a:off x="7791852" y="1085510"/>
          <a:ext cx="2277212" cy="39425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Dedicated resources to support oversight and implementation functions (Human &amp; Financial)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Capacity building/ awareness/ engagement of key stakeholders</a:t>
          </a:r>
        </a:p>
      </dsp:txBody>
      <dsp:txXfrm>
        <a:off x="7791852" y="1085510"/>
        <a:ext cx="2277212" cy="3942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C109-F706-4128-8923-D21EDE0BEB9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36131-C392-444B-A885-D640DD12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91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024EF-6C38-99FE-71E7-54180AC64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CFDCB-24DB-BCA9-DB60-9F7AF035D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A0AF6-0257-D8E2-8647-785D0EE0F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07711-BBBB-298C-CA5D-7588D46F7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533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41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F58C6-FA70-6887-32C9-889619F0B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04B7B-10C1-2F26-17C2-04994678A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28086-85EA-1428-BA87-591F27F4D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92ECA-9CF3-9F93-C1E5-1750D8BE1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52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04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FA8C8-DE2D-E1DF-F421-5ABB19B4D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BFF90-875B-6464-F610-F86148CB0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9356B-A311-80EE-18D2-8B57EF8A6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4CC50-A877-AD1E-C069-D48656051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42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1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Please </a:t>
            </a:r>
            <a:r>
              <a:rPr lang="en-US" b="1" dirty="0"/>
              <a:t>complete one form per country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 the </a:t>
            </a:r>
            <a:r>
              <a:rPr lang="en-US" b="1" dirty="0"/>
              <a:t>current status</a:t>
            </a:r>
            <a:r>
              <a:rPr lang="en-US" dirty="0"/>
              <a:t> of each carbon market readiness element based on official policies, regulations, or established practices.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an element is </a:t>
            </a:r>
            <a:r>
              <a:rPr lang="en-US" b="1" dirty="0"/>
              <a:t>under development</a:t>
            </a:r>
            <a:r>
              <a:rPr lang="en-US" dirty="0"/>
              <a:t>, please select that option even if it is not yet operational.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 </a:t>
            </a:r>
            <a:r>
              <a:rPr lang="en-US" b="1" dirty="0"/>
              <a:t>Question 8 (Capacity-Building Partners)</a:t>
            </a:r>
            <a:r>
              <a:rPr lang="en-US" dirty="0"/>
              <a:t>, if you select </a:t>
            </a:r>
            <a:r>
              <a:rPr lang="en-US" b="1" dirty="0"/>
              <a:t>“Yes”</a:t>
            </a:r>
            <a:r>
              <a:rPr lang="en-US" dirty="0"/>
              <a:t>, please </a:t>
            </a:r>
            <a:r>
              <a:rPr lang="en-US" b="1" dirty="0"/>
              <a:t>specify the partners or programs</a:t>
            </a:r>
            <a:r>
              <a:rPr lang="en-US" dirty="0"/>
              <a:t> supporting carbon market readiness in your country.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the </a:t>
            </a:r>
            <a:r>
              <a:rPr lang="en-US" b="1" dirty="0"/>
              <a:t>comments section</a:t>
            </a:r>
            <a:r>
              <a:rPr lang="en-US" dirty="0"/>
              <a:t> to highlight key gaps, challenges, or priority areas where support is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are </a:t>
            </a:r>
            <a:r>
              <a:rPr lang="en-US" b="1" dirty="0"/>
              <a:t>no right or wrong answers</a:t>
            </a:r>
            <a:r>
              <a:rPr lang="en-US" dirty="0"/>
              <a:t>—this exercise is intended to support </a:t>
            </a:r>
            <a:r>
              <a:rPr lang="en-US" b="1" dirty="0"/>
              <a:t>regional mapping and capacity-building</a:t>
            </a:r>
            <a:r>
              <a:rPr lang="en-US" dirty="0"/>
              <a:t>, not evaluation.</a:t>
            </a:r>
          </a:p>
          <a:p>
            <a:pPr>
              <a:buNone/>
            </a:pPr>
            <a:r>
              <a:rPr lang="en-US" b="1" dirty="0"/>
              <a:t>Time required:</a:t>
            </a:r>
            <a:r>
              <a:rPr lang="en-US" dirty="0"/>
              <a:t> approximately </a:t>
            </a:r>
            <a:r>
              <a:rPr lang="en-US" b="1" dirty="0"/>
              <a:t>5–7 minutes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44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0CDF-FD96-3CF8-4E06-1233E7F47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C3586-E5F7-D42E-64CA-7C3D7BDCE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D0617F-4A67-E8DF-E3B0-9E60F388B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Please </a:t>
            </a:r>
            <a:r>
              <a:rPr lang="en-US" b="1" dirty="0"/>
              <a:t>complete one form per country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 the </a:t>
            </a:r>
            <a:r>
              <a:rPr lang="en-US" b="1" dirty="0"/>
              <a:t>current status</a:t>
            </a:r>
            <a:r>
              <a:rPr lang="en-US" dirty="0"/>
              <a:t> of each carbon market readiness element based on official policies, regulations, or established practices.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an element is </a:t>
            </a:r>
            <a:r>
              <a:rPr lang="en-US" b="1" dirty="0"/>
              <a:t>under development</a:t>
            </a:r>
            <a:r>
              <a:rPr lang="en-US" dirty="0"/>
              <a:t>, please select that option even if it is not yet operational.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 </a:t>
            </a:r>
            <a:r>
              <a:rPr lang="en-US" b="1" dirty="0"/>
              <a:t>Question 8 (Capacity-Building Partners)</a:t>
            </a:r>
            <a:r>
              <a:rPr lang="en-US" dirty="0"/>
              <a:t>, if you select </a:t>
            </a:r>
            <a:r>
              <a:rPr lang="en-US" b="1" dirty="0"/>
              <a:t>“Yes”</a:t>
            </a:r>
            <a:r>
              <a:rPr lang="en-US" dirty="0"/>
              <a:t>, please </a:t>
            </a:r>
            <a:r>
              <a:rPr lang="en-US" b="1" dirty="0"/>
              <a:t>specify the partners or programs</a:t>
            </a:r>
            <a:r>
              <a:rPr lang="en-US" dirty="0"/>
              <a:t> supporting carbon market readiness in your country.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the </a:t>
            </a:r>
            <a:r>
              <a:rPr lang="en-US" b="1" dirty="0"/>
              <a:t>comments section</a:t>
            </a:r>
            <a:r>
              <a:rPr lang="en-US" dirty="0"/>
              <a:t> to highlight key gaps, challenges, or priority areas where support is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are </a:t>
            </a:r>
            <a:r>
              <a:rPr lang="en-US" b="1" dirty="0"/>
              <a:t>no right or wrong answers</a:t>
            </a:r>
            <a:r>
              <a:rPr lang="en-US" dirty="0"/>
              <a:t>—this exercise is intended to support </a:t>
            </a:r>
            <a:r>
              <a:rPr lang="en-US" b="1" dirty="0"/>
              <a:t>regional mapping and capacity-building</a:t>
            </a:r>
            <a:r>
              <a:rPr lang="en-US" dirty="0"/>
              <a:t>, not evaluation.</a:t>
            </a:r>
          </a:p>
          <a:p>
            <a:pPr>
              <a:buNone/>
            </a:pPr>
            <a:r>
              <a:rPr lang="en-US" b="1" dirty="0"/>
              <a:t>Time required:</a:t>
            </a:r>
            <a:r>
              <a:rPr lang="en-US" dirty="0"/>
              <a:t> approximately </a:t>
            </a:r>
            <a:r>
              <a:rPr lang="en-US" b="1" dirty="0"/>
              <a:t>5–7 minutes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64E1C-7F0D-F83F-1FEF-3B6DC0BD7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60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30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743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60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69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916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82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72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15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36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81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190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5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uments1.worldbank.org/curated/en/099741211072431295/pdf/IDU190e6edbe1d5ea1413c195781f644b2a5ebca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15.pn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5" Type="http://schemas.openxmlformats.org/officeDocument/2006/relationships/image" Target="../media/image3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D7B68-1481-3911-582C-3FDFFB091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57718A-A4DB-D0DC-2367-0CC4BB373F45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A28B0116-09F3-E952-236F-52817C546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5CD9AD02-6653-DA77-59C2-DD34270DB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AE30D93D-EDBF-0054-C1AA-05411BD98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E9A0AF26-3245-2088-7D90-D6FC32B916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81A9F0-AD57-A914-325A-65F060F0A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318" y="-7149"/>
            <a:ext cx="6204885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684E00E-493C-D002-66A5-B398DE7C98CB}"/>
              </a:ext>
            </a:extLst>
          </p:cNvPr>
          <p:cNvSpPr txBox="1">
            <a:spLocks/>
          </p:cNvSpPr>
          <p:nvPr/>
        </p:nvSpPr>
        <p:spPr>
          <a:xfrm>
            <a:off x="5857644" y="174038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E2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A9E5090-53E1-24AB-7A3A-BB639701B0C9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027C815-F7C0-0430-B4D9-83C1AC65521A}"/>
              </a:ext>
            </a:extLst>
          </p:cNvPr>
          <p:cNvSpPr txBox="1">
            <a:spLocks/>
          </p:cNvSpPr>
          <p:nvPr/>
        </p:nvSpPr>
        <p:spPr>
          <a:xfrm>
            <a:off x="6170318" y="915314"/>
            <a:ext cx="8467379" cy="143638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Carbon Market Readiness – setting the scene </a:t>
            </a:r>
            <a:r>
              <a:rPr lang="en-US" dirty="0"/>
              <a:t>	</a:t>
            </a:r>
          </a:p>
          <a:p>
            <a:pPr defTabSz="914400">
              <a:defRPr/>
            </a:pPr>
            <a:r>
              <a:rPr lang="en-US" dirty="0"/>
              <a:t>	</a:t>
            </a:r>
          </a:p>
          <a:p>
            <a:pPr defTabSz="914400">
              <a:defRPr/>
            </a:pPr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	</a:t>
            </a:r>
          </a:p>
          <a:p>
            <a:pPr defTabSz="914400">
              <a:defRPr/>
            </a:pPr>
            <a:r>
              <a:rPr lang="en-US" sz="2400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7A5ADF-A84E-E0D1-684A-1D4C89B4E8E8}"/>
              </a:ext>
            </a:extLst>
          </p:cNvPr>
          <p:cNvSpPr txBox="1">
            <a:spLocks/>
          </p:cNvSpPr>
          <p:nvPr/>
        </p:nvSpPr>
        <p:spPr>
          <a:xfrm>
            <a:off x="6350000" y="2056817"/>
            <a:ext cx="5587302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700" kern="0" dirty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3300" b="1" kern="0" dirty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Daniel Radack</a:t>
            </a:r>
            <a:endParaRPr lang="en-US" dirty="0"/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Senior Carbon Finance Specialist, WB 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	</a:t>
            </a:r>
          </a:p>
          <a:p>
            <a:r>
              <a:rPr lang="en-US" sz="3300" b="1" kern="0" dirty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Ashia Bio-Sawe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Carbon Finance Specialist, World Bank 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r>
              <a:rPr lang="en-US" dirty="0"/>
              <a:t>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 dirty="0"/>
              <a:t>	</a:t>
            </a:r>
          </a:p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025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F4F0F-9146-A60B-00E2-EF678765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110E37E-5998-08E9-1520-61E089C68B00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0CA814B-EB6B-B8B8-12C8-9D5513DF5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F74F17A-F746-B498-F798-F8337AC4B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EFB85662-A65B-B1B7-E0C6-480575C2C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B94AE01B-4049-A627-00A7-0D3CC1A37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4FBD3C-CAB8-E339-D3CA-B5A8419C9C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841" y="-7149"/>
            <a:ext cx="603816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98DACC3-843C-45D8-48AC-9D15B14BCD35}"/>
              </a:ext>
            </a:extLst>
          </p:cNvPr>
          <p:cNvSpPr txBox="1">
            <a:spLocks/>
          </p:cNvSpPr>
          <p:nvPr/>
        </p:nvSpPr>
        <p:spPr>
          <a:xfrm>
            <a:off x="5857644" y="174038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E2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26F085-CCA5-6C91-58A0-3754FDAD91AD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BD8F7CA-4190-5D17-574F-EE333B1CC676}"/>
              </a:ext>
            </a:extLst>
          </p:cNvPr>
          <p:cNvSpPr txBox="1">
            <a:spLocks/>
          </p:cNvSpPr>
          <p:nvPr/>
        </p:nvSpPr>
        <p:spPr>
          <a:xfrm>
            <a:off x="6170318" y="915314"/>
            <a:ext cx="8467379" cy="143638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Carbon Market Readiness – setting the scene </a:t>
            </a:r>
            <a:r>
              <a:rPr lang="en-US" dirty="0"/>
              <a:t>	</a:t>
            </a:r>
          </a:p>
          <a:p>
            <a:pPr defTabSz="914400">
              <a:defRPr/>
            </a:pPr>
            <a:r>
              <a:rPr lang="en-US" dirty="0"/>
              <a:t>	</a:t>
            </a:r>
          </a:p>
          <a:p>
            <a:pPr defTabSz="914400">
              <a:defRPr/>
            </a:pPr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	</a:t>
            </a:r>
          </a:p>
          <a:p>
            <a:pPr defTabSz="914400">
              <a:defRPr/>
            </a:pPr>
            <a:r>
              <a:rPr lang="en-US" sz="2400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67BA613-DF4A-FDD2-B973-2AB7A417B215}"/>
              </a:ext>
            </a:extLst>
          </p:cNvPr>
          <p:cNvSpPr txBox="1">
            <a:spLocks/>
          </p:cNvSpPr>
          <p:nvPr/>
        </p:nvSpPr>
        <p:spPr>
          <a:xfrm>
            <a:off x="6337300" y="1802886"/>
            <a:ext cx="5587302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700" kern="0" dirty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2800" b="1" u="sng" kern="0" dirty="0">
                <a:solidFill>
                  <a:schemeClr val="accent4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Objectives :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 dirty="0"/>
              <a:t>	</a:t>
            </a:r>
          </a:p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C3F4E7-D533-82B5-78CA-65B4BAD8767F}"/>
              </a:ext>
            </a:extLst>
          </p:cNvPr>
          <p:cNvSpPr txBox="1"/>
          <p:nvPr/>
        </p:nvSpPr>
        <p:spPr>
          <a:xfrm>
            <a:off x="7415391" y="2939283"/>
            <a:ext cx="42051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Enhance understanding of the critical elements of carbon market readiness</a:t>
            </a:r>
            <a:r>
              <a:rPr lang="en-US" sz="2400" dirty="0"/>
              <a:t>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66D46A7-8F2C-2893-D341-59D10C7F46F4}"/>
              </a:ext>
            </a:extLst>
          </p:cNvPr>
          <p:cNvSpPr/>
          <p:nvPr/>
        </p:nvSpPr>
        <p:spPr>
          <a:xfrm>
            <a:off x="6736306" y="3154451"/>
            <a:ext cx="433068" cy="4015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D4CF88C-6D0F-6276-1558-DB91340EDB48}"/>
              </a:ext>
            </a:extLst>
          </p:cNvPr>
          <p:cNvSpPr/>
          <p:nvPr/>
        </p:nvSpPr>
        <p:spPr>
          <a:xfrm>
            <a:off x="6853084" y="4441578"/>
            <a:ext cx="433068" cy="40154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888B1D-E4ED-0AA6-6EF1-4922C582DE60}"/>
              </a:ext>
            </a:extLst>
          </p:cNvPr>
          <p:cNvSpPr txBox="1"/>
          <p:nvPr/>
        </p:nvSpPr>
        <p:spPr>
          <a:xfrm>
            <a:off x="7415391" y="4236388"/>
            <a:ext cx="44186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Collect Feedback on Carbon Market Readiness mapping</a:t>
            </a:r>
          </a:p>
          <a:p>
            <a:r>
              <a:rPr lang="en-US" sz="1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1773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3BA1-AAA9-E49D-F1E2-4702C2A7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AB38BF-6694-B269-7420-0984B70826CE}"/>
              </a:ext>
            </a:extLst>
          </p:cNvPr>
          <p:cNvSpPr txBox="1"/>
          <p:nvPr/>
        </p:nvSpPr>
        <p:spPr>
          <a:xfrm>
            <a:off x="684897" y="51686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C75A1A9-2896-2324-8F05-85021910E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9" y="2275503"/>
            <a:ext cx="4799902" cy="1562271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704934E4-3CDD-4421-F82B-EC7BCDC63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984" y="248863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2026EFAF-4317-B1F7-FF02-C141E71A8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562" y="280150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598E8982-3F57-56EF-6F0A-43CB91433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106" y="337758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4985C4-F00A-4D82-8A7A-1374551BF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9110" y="0"/>
            <a:ext cx="6423942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0EF76B2-BF9E-8BC0-46FC-352B2D6AA1E3}"/>
              </a:ext>
            </a:extLst>
          </p:cNvPr>
          <p:cNvSpPr txBox="1">
            <a:spLocks/>
          </p:cNvSpPr>
          <p:nvPr/>
        </p:nvSpPr>
        <p:spPr>
          <a:xfrm>
            <a:off x="5857644" y="174038"/>
            <a:ext cx="5762856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What is Carbon Market Readiness?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988D6C3-239C-575E-3B94-90C9D83ECF99}"/>
              </a:ext>
            </a:extLst>
          </p:cNvPr>
          <p:cNvSpPr txBox="1">
            <a:spLocks/>
          </p:cNvSpPr>
          <p:nvPr/>
        </p:nvSpPr>
        <p:spPr>
          <a:xfrm>
            <a:off x="6687892" y="3173980"/>
            <a:ext cx="5587302" cy="176614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en-US" sz="2400" kern="0" dirty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endParaRPr lang="en-US" sz="2800" b="1" kern="0" dirty="0">
              <a:solidFill>
                <a:schemeClr val="accent4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endParaRPr lang="en-US" sz="2800" b="1" kern="0" dirty="0">
              <a:solidFill>
                <a:schemeClr val="accent4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endParaRPr lang="en-US" sz="2800" b="1" u="sng" kern="0" dirty="0">
              <a:solidFill>
                <a:schemeClr val="accent4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800" b="1" u="sng" kern="0" dirty="0">
                <a:solidFill>
                  <a:schemeClr val="accent4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 dirty="0"/>
              <a:t>	</a:t>
            </a:r>
          </a:p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66F73D-883B-3A81-002C-94750B3B0C12}"/>
              </a:ext>
            </a:extLst>
          </p:cNvPr>
          <p:cNvCxnSpPr>
            <a:cxnSpLocks/>
          </p:cNvCxnSpPr>
          <p:nvPr/>
        </p:nvCxnSpPr>
        <p:spPr>
          <a:xfrm>
            <a:off x="5729110" y="1485307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280AA305-66AF-FBE6-B933-582C8E8E9F3B}"/>
              </a:ext>
            </a:extLst>
          </p:cNvPr>
          <p:cNvSpPr/>
          <p:nvPr/>
        </p:nvSpPr>
        <p:spPr>
          <a:xfrm>
            <a:off x="6096000" y="1958272"/>
            <a:ext cx="5459427" cy="3908451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bg1"/>
                </a:solidFill>
              </a:rPr>
              <a:t>…robustness of institutional and regulatory frameworks, and</a:t>
            </a:r>
          </a:p>
          <a:p>
            <a:r>
              <a:rPr lang="en-US" i="1" dirty="0">
                <a:solidFill>
                  <a:schemeClr val="bg1"/>
                </a:solidFill>
              </a:rPr>
              <a:t>infrastructure in place to generate, authorize, trade, and account for carbon credits while safeguarding NDC integrity.</a:t>
            </a:r>
          </a:p>
        </p:txBody>
      </p:sp>
    </p:spTree>
    <p:extLst>
      <p:ext uri="{BB962C8B-B14F-4D97-AF65-F5344CB8AC3E}">
        <p14:creationId xmlns:p14="http://schemas.microsoft.com/office/powerpoint/2010/main" val="262127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B4958-F4BD-19E6-3EE7-6A9BC0F8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C2F70D9-5A64-665E-B1F3-301BE0E41103}"/>
              </a:ext>
            </a:extLst>
          </p:cNvPr>
          <p:cNvSpPr txBox="1"/>
          <p:nvPr/>
        </p:nvSpPr>
        <p:spPr>
          <a:xfrm>
            <a:off x="684897" y="51686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A784D4FA-E625-3F4E-F39F-DF9794FEC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9" y="2275503"/>
            <a:ext cx="4799902" cy="1562271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57DC33D6-2FA3-7FFD-0555-4D24BF96E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984" y="248863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1B432F37-E3B2-9193-14A6-1EA1B8C5B7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562" y="280150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4C74EFC7-E640-6FB7-342A-D077D8B6C0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106" y="337758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0F1CDE-F8DC-A2E8-7386-C86645B9C7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9110" y="0"/>
            <a:ext cx="6423942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6C60032-D9CD-3807-73F3-F4E2E8E8B826}"/>
              </a:ext>
            </a:extLst>
          </p:cNvPr>
          <p:cNvSpPr txBox="1">
            <a:spLocks/>
          </p:cNvSpPr>
          <p:nvPr/>
        </p:nvSpPr>
        <p:spPr>
          <a:xfrm>
            <a:off x="5857644" y="174038"/>
            <a:ext cx="5762856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Why Carbon Market Readiness Matters?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A5875DA-6AF3-E43B-9D9A-9403CDF0896C}"/>
              </a:ext>
            </a:extLst>
          </p:cNvPr>
          <p:cNvSpPr txBox="1">
            <a:spLocks/>
          </p:cNvSpPr>
          <p:nvPr/>
        </p:nvSpPr>
        <p:spPr>
          <a:xfrm>
            <a:off x="6462889" y="1295234"/>
            <a:ext cx="5587302" cy="176614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400" kern="0" dirty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24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Raise revenues and mobilize investment to support low-carbon development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kern="0" dirty="0">
              <a:solidFill>
                <a:schemeClr val="bg1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4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Supports NDC achievement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kern="0" dirty="0">
              <a:solidFill>
                <a:schemeClr val="bg1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4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Build investor confidence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kern="0" dirty="0">
              <a:solidFill>
                <a:schemeClr val="bg1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4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 Generate co-benefits such as job creation, Technology Transfer, improved livelihood ecosystem services </a:t>
            </a:r>
          </a:p>
          <a:p>
            <a:endParaRPr lang="en-US" sz="2800" b="1" kern="0" dirty="0">
              <a:solidFill>
                <a:schemeClr val="accent4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800" b="1" u="sng" kern="0" dirty="0">
                <a:solidFill>
                  <a:schemeClr val="accent4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 dirty="0"/>
              <a:t>	</a:t>
            </a:r>
          </a:p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pic>
        <p:nvPicPr>
          <p:cNvPr id="8" name="Graphic 7" descr="Dollar with solid fill">
            <a:extLst>
              <a:ext uri="{FF2B5EF4-FFF2-40B4-BE49-F238E27FC236}">
                <a16:creationId xmlns:a16="http://schemas.microsoft.com/office/drawing/2014/main" id="{7AA4DED9-EDA6-F721-EB09-81E7DC188C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91754" y="1825831"/>
            <a:ext cx="572271" cy="536619"/>
          </a:xfrm>
          <a:prstGeom prst="rect">
            <a:avLst/>
          </a:prstGeom>
        </p:spPr>
      </p:pic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56D3EBD4-AA95-3B00-7FF8-AE7C47E743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91751" y="2680969"/>
            <a:ext cx="661809" cy="594982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223DE68F-014B-DF49-EDFA-8C20E9AB15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67355" y="3376766"/>
            <a:ext cx="803427" cy="803427"/>
          </a:xfrm>
          <a:prstGeom prst="rect">
            <a:avLst/>
          </a:prstGeom>
        </p:spPr>
      </p:pic>
      <p:pic>
        <p:nvPicPr>
          <p:cNvPr id="19" name="Graphic 18" descr="Business Growth with solid fill">
            <a:extLst>
              <a:ext uri="{FF2B5EF4-FFF2-40B4-BE49-F238E27FC236}">
                <a16:creationId xmlns:a16="http://schemas.microsoft.com/office/drawing/2014/main" id="{E35D5F3A-5F7B-7B56-4EAF-0DC376563E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50884" y="4101419"/>
            <a:ext cx="714210" cy="9144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B42170-E340-7EEA-B91F-F9ECD9101213}"/>
              </a:ext>
            </a:extLst>
          </p:cNvPr>
          <p:cNvCxnSpPr>
            <a:cxnSpLocks/>
          </p:cNvCxnSpPr>
          <p:nvPr/>
        </p:nvCxnSpPr>
        <p:spPr>
          <a:xfrm>
            <a:off x="5729110" y="1485307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481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308A82-1D3C-2A52-9DA1-0A659805BB7B}"/>
              </a:ext>
            </a:extLst>
          </p:cNvPr>
          <p:cNvSpPr/>
          <p:nvPr/>
        </p:nvSpPr>
        <p:spPr>
          <a:xfrm>
            <a:off x="11255188" y="6172336"/>
            <a:ext cx="65890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B709343-67B6-BFCD-9777-7D816EDA2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D377C1F-1D81-5CA5-15FB-39A5D4041E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441016"/>
              </p:ext>
            </p:extLst>
          </p:nvPr>
        </p:nvGraphicFramePr>
        <p:xfrm>
          <a:off x="826287" y="866855"/>
          <a:ext cx="1007285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77F8CF4-217C-5449-640A-16A87F6D0407}"/>
              </a:ext>
            </a:extLst>
          </p:cNvPr>
          <p:cNvSpPr txBox="1"/>
          <p:nvPr/>
        </p:nvSpPr>
        <p:spPr>
          <a:xfrm>
            <a:off x="529736" y="315525"/>
            <a:ext cx="94454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+mj-lt"/>
                <a:ea typeface="+mj-ea"/>
                <a:cs typeface="+mj-cs"/>
              </a:rPr>
              <a:t>Components of Carbon Market Readiness </a:t>
            </a:r>
          </a:p>
        </p:txBody>
      </p:sp>
    </p:spTree>
    <p:extLst>
      <p:ext uri="{BB962C8B-B14F-4D97-AF65-F5344CB8AC3E}">
        <p14:creationId xmlns:p14="http://schemas.microsoft.com/office/powerpoint/2010/main" val="3991707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BBD768-8AD4-7DC9-4C7F-82D854886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BE3E94-A61E-F9CB-B924-ADCE2A403367}"/>
              </a:ext>
            </a:extLst>
          </p:cNvPr>
          <p:cNvSpPr/>
          <p:nvPr/>
        </p:nvSpPr>
        <p:spPr>
          <a:xfrm>
            <a:off x="11255188" y="6172336"/>
            <a:ext cx="65890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C60FB718-D335-F9B7-3FF9-531CB435A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62FBAF-4F06-AD12-FF49-2A2FFB6914D5}"/>
              </a:ext>
            </a:extLst>
          </p:cNvPr>
          <p:cNvSpPr txBox="1"/>
          <p:nvPr/>
        </p:nvSpPr>
        <p:spPr>
          <a:xfrm>
            <a:off x="529736" y="315525"/>
            <a:ext cx="94454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+mj-lt"/>
                <a:ea typeface="+mj-ea"/>
                <a:cs typeface="+mj-cs"/>
              </a:rPr>
              <a:t>Guidance Tools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0A77A-0DC7-1481-51AE-E7788EE384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85"/>
          <a:stretch>
            <a:fillRect/>
          </a:stretch>
        </p:blipFill>
        <p:spPr>
          <a:xfrm>
            <a:off x="2501055" y="2109550"/>
            <a:ext cx="7945962" cy="1428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823A93-1CBE-E266-1266-483F9CFCCA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5635" y="3349967"/>
            <a:ext cx="2042515" cy="27875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B7C719-6711-D94E-6FC6-28D0C580CC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0735" y="3444139"/>
            <a:ext cx="2049398" cy="2787571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067103-B8A4-38A0-8344-EC9B06277F87}"/>
              </a:ext>
            </a:extLst>
          </p:cNvPr>
          <p:cNvCxnSpPr>
            <a:cxnSpLocks/>
          </p:cNvCxnSpPr>
          <p:nvPr/>
        </p:nvCxnSpPr>
        <p:spPr>
          <a:xfrm>
            <a:off x="234618" y="1323467"/>
            <a:ext cx="9635234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EFB9C090-BAD6-6D37-9510-C18802B50F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86" y="2711786"/>
            <a:ext cx="2189815" cy="73234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C22B72C-A8A0-F35D-4FC5-84E837519F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5978" y="3391564"/>
            <a:ext cx="2151590" cy="278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00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6B63-D4AB-9D91-E7CC-7F2D06138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680" y="1461910"/>
            <a:ext cx="4772209" cy="68417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randview Display"/>
              </a:rPr>
              <a:t>Decision framework published during COP29 turns complexity into 7 key decisions for host economies</a:t>
            </a:r>
            <a:endParaRPr lang="en-US" dirty="0"/>
          </a:p>
        </p:txBody>
      </p:sp>
      <p:pic>
        <p:nvPicPr>
          <p:cNvPr id="5" name="Content Placeholder 4" descr="A diagram of a flowchart&#10;&#10;AI-generated content may be incorrect.">
            <a:extLst>
              <a:ext uri="{FF2B5EF4-FFF2-40B4-BE49-F238E27FC236}">
                <a16:creationId xmlns:a16="http://schemas.microsoft.com/office/drawing/2014/main" id="{EAB1D3D5-1B52-B756-8DA6-3D9BC2B42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8424" b="12210"/>
          <a:stretch>
            <a:fillRect/>
          </a:stretch>
        </p:blipFill>
        <p:spPr>
          <a:xfrm>
            <a:off x="5333925" y="370"/>
            <a:ext cx="6368430" cy="68575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3AA0F-C109-43BD-4280-5132DCB16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58"/>
            <a:fld id="{44D554E2-B447-4977-96C3-5592611697CB}" type="slidenum">
              <a:rPr lang="en-US" smtClean="0">
                <a:solidFill>
                  <a:srgbClr val="253A67"/>
                </a:solidFill>
              </a:rPr>
              <a:pPr defTabSz="914358"/>
              <a:t>7</a:t>
            </a:fld>
            <a:endParaRPr lang="en-US">
              <a:solidFill>
                <a:srgbClr val="253A67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65390F-C3B7-45CD-0077-EECF6A527400}"/>
              </a:ext>
            </a:extLst>
          </p:cNvPr>
          <p:cNvSpPr txBox="1"/>
          <p:nvPr/>
        </p:nvSpPr>
        <p:spPr>
          <a:xfrm>
            <a:off x="3825552" y="6499873"/>
            <a:ext cx="2214098" cy="31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Can be accessed </a:t>
            </a:r>
            <a:r>
              <a:rPr lang="en-US" sz="1400">
                <a:hlinkClick r:id="rId4"/>
              </a:rPr>
              <a:t>here</a:t>
            </a:r>
            <a:endParaRPr lang="en-US" sz="1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FD7306-7548-9CB7-94CD-9EE7FBA1BBF8}"/>
              </a:ext>
            </a:extLst>
          </p:cNvPr>
          <p:cNvSpPr txBox="1"/>
          <p:nvPr/>
        </p:nvSpPr>
        <p:spPr>
          <a:xfrm>
            <a:off x="489645" y="3906060"/>
            <a:ext cx="47722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01A3F">
                    <a:lumMod val="90000"/>
                    <a:lumOff val="10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Jointly developed in collaboration with the Paris Agreement Article 6 Implementation Partnership (A6IP),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101A3F">
                    <a:lumMod val="90000"/>
                    <a:lumOff val="10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the Global Green Growth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01A3F">
                    <a:lumMod val="90000"/>
                    <a:lumOff val="10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Institute (GGGI), the Integrity Council for the Voluntary Carbon Market (ICVCM), the United Nations Development Program (UNDP), the Voluntary Carbon Markets Integrity Initiative (VCMI) </a:t>
            </a:r>
          </a:p>
        </p:txBody>
      </p:sp>
    </p:spTree>
    <p:extLst>
      <p:ext uri="{BB962C8B-B14F-4D97-AF65-F5344CB8AC3E}">
        <p14:creationId xmlns:p14="http://schemas.microsoft.com/office/powerpoint/2010/main" val="387573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B1CF4B-761B-D44C-3FAF-F98308D9B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0D84-95F5-A9C7-E49D-AD65D06C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229433"/>
            <a:ext cx="10515600" cy="892078"/>
          </a:xfrm>
        </p:spPr>
        <p:txBody>
          <a:bodyPr>
            <a:normAutofit fontScale="90000"/>
          </a:bodyPr>
          <a:lstStyle/>
          <a:p>
            <a:r>
              <a:rPr lang="en-US" dirty="0"/>
              <a:t>Mitigation Action Assessment Protocol- World Bank tool for assessing readiness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568FD-EE22-6E9B-CDBB-AA4D0C127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76299"/>
            <a:ext cx="5329084" cy="4499101"/>
          </a:xfrm>
        </p:spPr>
        <p:txBody>
          <a:bodyPr>
            <a:normAutofit/>
          </a:bodyPr>
          <a:lstStyle/>
          <a:p>
            <a:r>
              <a:rPr lang="en-US" dirty="0"/>
              <a:t>Assists in understanding economies’ level of readiness to participate in carbon markets by identifying key gaps and capacity building needs</a:t>
            </a:r>
          </a:p>
          <a:p>
            <a:r>
              <a:rPr lang="en-US" dirty="0"/>
              <a:t>This helps develop the necessary institutional framework and market infrastructure for effective carbon market participation.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C67605-3F7D-A050-0D92-122A53CBC526}"/>
              </a:ext>
            </a:extLst>
          </p:cNvPr>
          <p:cNvSpPr/>
          <p:nvPr/>
        </p:nvSpPr>
        <p:spPr>
          <a:xfrm>
            <a:off x="11255188" y="6172336"/>
            <a:ext cx="65890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ABCC5FF-D025-848D-76FC-E242FDDBB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F065E63-10EB-D9C6-5FCD-A8F7A1D414C1}"/>
              </a:ext>
            </a:extLst>
          </p:cNvPr>
          <p:cNvGrpSpPr/>
          <p:nvPr/>
        </p:nvGrpSpPr>
        <p:grpSpPr>
          <a:xfrm>
            <a:off x="5803900" y="1358900"/>
            <a:ext cx="6176377" cy="5295341"/>
            <a:chOff x="3700463" y="476234"/>
            <a:chExt cx="7343776" cy="6096007"/>
          </a:xfrm>
        </p:grpSpPr>
        <p:sp>
          <p:nvSpPr>
            <p:cNvPr id="17" name="Freeform 1">
              <a:extLst>
                <a:ext uri="{FF2B5EF4-FFF2-40B4-BE49-F238E27FC236}">
                  <a16:creationId xmlns:a16="http://schemas.microsoft.com/office/drawing/2014/main" id="{805608AF-2EBF-C2B5-4D84-79101218A720}"/>
                </a:ext>
              </a:extLst>
            </p:cNvPr>
            <p:cNvSpPr/>
            <p:nvPr/>
          </p:nvSpPr>
          <p:spPr>
            <a:xfrm>
              <a:off x="3700463" y="805011"/>
              <a:ext cx="7343776" cy="1110183"/>
            </a:xfrm>
            <a:custGeom>
              <a:avLst/>
              <a:gdLst>
                <a:gd name="connsiteX0" fmla="*/ 0 w 11262179"/>
                <a:gd name="connsiteY0" fmla="*/ 0 h 963900"/>
                <a:gd name="connsiteX1" fmla="*/ 11262179 w 11262179"/>
                <a:gd name="connsiteY1" fmla="*/ 0 h 963900"/>
                <a:gd name="connsiteX2" fmla="*/ 11262179 w 11262179"/>
                <a:gd name="connsiteY2" fmla="*/ 963900 h 963900"/>
                <a:gd name="connsiteX3" fmla="*/ 0 w 11262179"/>
                <a:gd name="connsiteY3" fmla="*/ 963900 h 963900"/>
                <a:gd name="connsiteX4" fmla="*/ 0 w 11262179"/>
                <a:gd name="connsiteY4" fmla="*/ 0 h 9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9" h="963900">
                  <a:moveTo>
                    <a:pt x="0" y="0"/>
                  </a:moveTo>
                  <a:lnTo>
                    <a:pt x="11262179" y="0"/>
                  </a:lnTo>
                  <a:lnTo>
                    <a:pt x="11262179" y="963900"/>
                  </a:lnTo>
                  <a:lnTo>
                    <a:pt x="0" y="963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C1ED">
                <a:alpha val="90000"/>
              </a:srgbClr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548640" tIns="182880" rIns="91440" bIns="120904" numCol="1" spcCol="1270" anchor="t" anchorCtr="0">
              <a:noAutofit/>
            </a:bodyPr>
            <a:lstStyle/>
            <a:p>
              <a:pPr marL="0" marR="0" lvl="1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Rosario Medium" pitchFamily="2" charset="77"/>
                  <a:ea typeface="+mn-ea"/>
                  <a:cs typeface="Rosario Medium" pitchFamily="2" charset="77"/>
                </a:rPr>
                <a:t>Assesses the consistency of climate policies with the mitigation goals established in the NDC, as well as the processes for monitoring the implementation of the measures and their accounting</a:t>
              </a:r>
            </a:p>
          </p:txBody>
        </p:sp>
        <p:sp>
          <p:nvSpPr>
            <p:cNvPr id="18" name="Rounded Rectangle 3">
              <a:extLst>
                <a:ext uri="{FF2B5EF4-FFF2-40B4-BE49-F238E27FC236}">
                  <a16:creationId xmlns:a16="http://schemas.microsoft.com/office/drawing/2014/main" id="{A4028BC8-63D5-D261-076C-59984FCDD2F9}"/>
                </a:ext>
              </a:extLst>
            </p:cNvPr>
            <p:cNvSpPr/>
            <p:nvPr/>
          </p:nvSpPr>
          <p:spPr>
            <a:xfrm>
              <a:off x="3846381" y="476234"/>
              <a:ext cx="4894848" cy="476786"/>
            </a:xfrm>
            <a:prstGeom prst="roundRect">
              <a:avLst/>
            </a:prstGeom>
            <a:solidFill>
              <a:srgbClr val="253A67"/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322476" tIns="24498" rIns="322476" bIns="24498" numCol="1" spcCol="1270" anchor="ctr" anchorCtr="0">
              <a:noAutofit/>
            </a:bodyPr>
            <a:lstStyle/>
            <a:p>
              <a:pPr marL="0" marR="0" lvl="0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Rosario Medium" pitchFamily="2" charset="77"/>
                </a:rPr>
                <a:t>Climate Change Strategy and NDC</a:t>
              </a:r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10473FB9-7672-ABB5-C470-5FE0A6FBE68E}"/>
                </a:ext>
              </a:extLst>
            </p:cNvPr>
            <p:cNvSpPr/>
            <p:nvPr/>
          </p:nvSpPr>
          <p:spPr>
            <a:xfrm>
              <a:off x="3700463" y="2357302"/>
              <a:ext cx="7343776" cy="1110183"/>
            </a:xfrm>
            <a:custGeom>
              <a:avLst/>
              <a:gdLst>
                <a:gd name="connsiteX0" fmla="*/ 0 w 11262179"/>
                <a:gd name="connsiteY0" fmla="*/ 0 h 963900"/>
                <a:gd name="connsiteX1" fmla="*/ 11262179 w 11262179"/>
                <a:gd name="connsiteY1" fmla="*/ 0 h 963900"/>
                <a:gd name="connsiteX2" fmla="*/ 11262179 w 11262179"/>
                <a:gd name="connsiteY2" fmla="*/ 963900 h 963900"/>
                <a:gd name="connsiteX3" fmla="*/ 0 w 11262179"/>
                <a:gd name="connsiteY3" fmla="*/ 963900 h 963900"/>
                <a:gd name="connsiteX4" fmla="*/ 0 w 11262179"/>
                <a:gd name="connsiteY4" fmla="*/ 0 h 9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9" h="963900">
                  <a:moveTo>
                    <a:pt x="0" y="0"/>
                  </a:moveTo>
                  <a:lnTo>
                    <a:pt x="11262179" y="0"/>
                  </a:lnTo>
                  <a:lnTo>
                    <a:pt x="11262179" y="963900"/>
                  </a:lnTo>
                  <a:lnTo>
                    <a:pt x="0" y="963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C1ED">
                <a:alpha val="90000"/>
              </a:srgbClr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548640" tIns="182880" rIns="91440" bIns="120904" numCol="1" spcCol="1270" anchor="t" anchorCtr="0">
              <a:noAutofit/>
            </a:bodyPr>
            <a:lstStyle/>
            <a:p>
              <a:pPr marL="0" marR="0" lvl="1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Rosario Medium" pitchFamily="2" charset="77"/>
                  <a:ea typeface="+mn-ea"/>
                  <a:cs typeface="Rosario Medium" pitchFamily="2" charset="77"/>
                </a:rPr>
                <a:t>Highlights requirements and best practices for the national institutional framework for managing mitigation outcome transactions</a:t>
              </a:r>
            </a:p>
          </p:txBody>
        </p:sp>
        <p:sp>
          <p:nvSpPr>
            <p:cNvPr id="20" name="Rounded Rectangle 6">
              <a:extLst>
                <a:ext uri="{FF2B5EF4-FFF2-40B4-BE49-F238E27FC236}">
                  <a16:creationId xmlns:a16="http://schemas.microsoft.com/office/drawing/2014/main" id="{1E1BEE1B-BFB4-4074-3FDD-81F6FF5E061E}"/>
                </a:ext>
              </a:extLst>
            </p:cNvPr>
            <p:cNvSpPr/>
            <p:nvPr/>
          </p:nvSpPr>
          <p:spPr>
            <a:xfrm>
              <a:off x="3846381" y="2028525"/>
              <a:ext cx="4894848" cy="476786"/>
            </a:xfrm>
            <a:prstGeom prst="roundRect">
              <a:avLst/>
            </a:prstGeom>
            <a:solidFill>
              <a:srgbClr val="253A67"/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322476" tIns="24498" rIns="322476" bIns="24498" numCol="1" spcCol="1270" anchor="ctr" anchorCtr="0">
              <a:noAutofit/>
            </a:bodyPr>
            <a:lstStyle/>
            <a:p>
              <a:pPr marL="0" marR="0" lvl="0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Rosario Medium" pitchFamily="2" charset="77"/>
                </a:rPr>
                <a:t>Institutionalization</a:t>
              </a: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5C176270-D887-9BAB-0661-70A2C1A9AE2F}"/>
                </a:ext>
              </a:extLst>
            </p:cNvPr>
            <p:cNvSpPr/>
            <p:nvPr/>
          </p:nvSpPr>
          <p:spPr>
            <a:xfrm>
              <a:off x="3700463" y="3909594"/>
              <a:ext cx="7343776" cy="1110360"/>
            </a:xfrm>
            <a:custGeom>
              <a:avLst/>
              <a:gdLst>
                <a:gd name="connsiteX0" fmla="*/ 0 w 11262179"/>
                <a:gd name="connsiteY0" fmla="*/ 0 h 1204874"/>
                <a:gd name="connsiteX1" fmla="*/ 11262179 w 11262179"/>
                <a:gd name="connsiteY1" fmla="*/ 0 h 1204874"/>
                <a:gd name="connsiteX2" fmla="*/ 11262179 w 11262179"/>
                <a:gd name="connsiteY2" fmla="*/ 1204874 h 1204874"/>
                <a:gd name="connsiteX3" fmla="*/ 0 w 11262179"/>
                <a:gd name="connsiteY3" fmla="*/ 1204874 h 1204874"/>
                <a:gd name="connsiteX4" fmla="*/ 0 w 11262179"/>
                <a:gd name="connsiteY4" fmla="*/ 0 h 1204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9" h="1204874">
                  <a:moveTo>
                    <a:pt x="0" y="0"/>
                  </a:moveTo>
                  <a:lnTo>
                    <a:pt x="11262179" y="0"/>
                  </a:lnTo>
                  <a:lnTo>
                    <a:pt x="11262179" y="1204874"/>
                  </a:lnTo>
                  <a:lnTo>
                    <a:pt x="0" y="1204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C1ED">
                <a:alpha val="90000"/>
              </a:srgbClr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548640" tIns="91440" rIns="91440" bIns="120904" numCol="1" spcCol="1270" anchor="t" anchorCtr="0">
              <a:noAutofit/>
            </a:bodyPr>
            <a:lstStyle/>
            <a:p>
              <a:pPr marL="0" marR="0" lvl="1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Rosario Medium" pitchFamily="2" charset="77"/>
                  <a:ea typeface="+mn-ea"/>
                  <a:cs typeface="Rosario Medium" pitchFamily="2" charset="77"/>
                </a:rPr>
                <a:t>Assesses how the country has established a carbon market participation strategy and decided on eligible mitigation actions. This is the basis to assess the policy framework and the processes for operationalization.</a:t>
              </a:r>
            </a:p>
          </p:txBody>
        </p:sp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957F854B-9D1E-C15D-6591-72AE2D5D4141}"/>
                </a:ext>
              </a:extLst>
            </p:cNvPr>
            <p:cNvSpPr/>
            <p:nvPr/>
          </p:nvSpPr>
          <p:spPr>
            <a:xfrm>
              <a:off x="3846381" y="3580818"/>
              <a:ext cx="4894848" cy="476786"/>
            </a:xfrm>
            <a:prstGeom prst="roundRect">
              <a:avLst/>
            </a:prstGeom>
            <a:solidFill>
              <a:srgbClr val="253A67"/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322476" tIns="24498" rIns="322476" bIns="24498" numCol="1" spcCol="1270" anchor="ctr" anchorCtr="0">
              <a:noAutofit/>
            </a:bodyPr>
            <a:lstStyle/>
            <a:p>
              <a:pPr marL="0" marR="0" lvl="0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Rosario Medium" pitchFamily="2" charset="77"/>
                </a:rPr>
                <a:t>Policy Framework and Activity Cycle</a:t>
              </a: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3FC696C0-2117-E044-821D-3F3E5A58691D}"/>
                </a:ext>
              </a:extLst>
            </p:cNvPr>
            <p:cNvSpPr/>
            <p:nvPr/>
          </p:nvSpPr>
          <p:spPr>
            <a:xfrm>
              <a:off x="3700463" y="5462059"/>
              <a:ext cx="7343776" cy="1110182"/>
            </a:xfrm>
            <a:custGeom>
              <a:avLst/>
              <a:gdLst>
                <a:gd name="connsiteX0" fmla="*/ 0 w 11262179"/>
                <a:gd name="connsiteY0" fmla="*/ 0 h 963900"/>
                <a:gd name="connsiteX1" fmla="*/ 11262179 w 11262179"/>
                <a:gd name="connsiteY1" fmla="*/ 0 h 963900"/>
                <a:gd name="connsiteX2" fmla="*/ 11262179 w 11262179"/>
                <a:gd name="connsiteY2" fmla="*/ 963900 h 963900"/>
                <a:gd name="connsiteX3" fmla="*/ 0 w 11262179"/>
                <a:gd name="connsiteY3" fmla="*/ 963900 h 963900"/>
                <a:gd name="connsiteX4" fmla="*/ 0 w 11262179"/>
                <a:gd name="connsiteY4" fmla="*/ 0 h 9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179" h="963900">
                  <a:moveTo>
                    <a:pt x="0" y="0"/>
                  </a:moveTo>
                  <a:lnTo>
                    <a:pt x="11262179" y="0"/>
                  </a:lnTo>
                  <a:lnTo>
                    <a:pt x="11262179" y="963900"/>
                  </a:lnTo>
                  <a:lnTo>
                    <a:pt x="0" y="963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C1ED">
                <a:alpha val="90000"/>
              </a:srgbClr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548640" tIns="182880" rIns="91440" bIns="120904" numCol="1" spcCol="1270" anchor="t" anchorCtr="0">
              <a:noAutofit/>
            </a:bodyPr>
            <a:lstStyle/>
            <a:p>
              <a:pPr marL="0" marR="0" lvl="1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Rosario Medium" pitchFamily="2" charset="77"/>
                  <a:ea typeface="+mn-ea"/>
                  <a:cs typeface="Rosario Medium" pitchFamily="2" charset="77"/>
                </a:rPr>
                <a:t>Examines the processes and infrastructure, such as access to a carbon transaction register, that support the transparent management of mitigation activities and carbon transactions</a:t>
              </a:r>
            </a:p>
          </p:txBody>
        </p:sp>
        <p:sp>
          <p:nvSpPr>
            <p:cNvPr id="24" name="Rounded Rectangle 10">
              <a:extLst>
                <a:ext uri="{FF2B5EF4-FFF2-40B4-BE49-F238E27FC236}">
                  <a16:creationId xmlns:a16="http://schemas.microsoft.com/office/drawing/2014/main" id="{29016CFB-6BE3-024F-66D2-7BA49FAA6189}"/>
                </a:ext>
              </a:extLst>
            </p:cNvPr>
            <p:cNvSpPr/>
            <p:nvPr/>
          </p:nvSpPr>
          <p:spPr>
            <a:xfrm>
              <a:off x="3846381" y="5133285"/>
              <a:ext cx="4894848" cy="476786"/>
            </a:xfrm>
            <a:prstGeom prst="roundRect">
              <a:avLst/>
            </a:prstGeom>
            <a:solidFill>
              <a:srgbClr val="253A67"/>
            </a:solidFill>
            <a:ln w="34925" cap="flat" cmpd="sng" algn="in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spcFirstLastPara="0" vert="horz" wrap="square" lIns="322476" tIns="24498" rIns="322476" bIns="24498" numCol="1" spcCol="1270" anchor="ctr" anchorCtr="0">
              <a:noAutofit/>
            </a:bodyPr>
            <a:lstStyle/>
            <a:p>
              <a:pPr marL="0" marR="0" lvl="0" indent="0" defTabSz="7556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E5F1FB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Rosario Medium" pitchFamily="2" charset="77"/>
                </a:rPr>
                <a:t>Reporting and Infrastructure</a:t>
              </a:r>
              <a:endPara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E5F1FB"/>
                </a:solidFill>
                <a:effectLst/>
                <a:uLnTx/>
                <a:uFillTx/>
                <a:latin typeface="Montserrat" pitchFamily="2" charset="77"/>
                <a:ea typeface="+mn-ea"/>
                <a:cs typeface="Rosario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655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14476-21DE-30BF-16D6-7365D99F1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36" y="197802"/>
            <a:ext cx="10469311" cy="684178"/>
          </a:xfrm>
        </p:spPr>
        <p:txBody>
          <a:bodyPr>
            <a:noAutofit/>
          </a:bodyPr>
          <a:lstStyle/>
          <a:p>
            <a:r>
              <a:rPr lang="en-US" sz="3600" dirty="0">
                <a:latin typeface="Grandview Display"/>
              </a:rPr>
              <a:t>Country Guidance for Navigating Carbon Markets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D0E4F9-4DBD-77A0-B41A-64F358EB5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42" y="1455779"/>
            <a:ext cx="3061360" cy="3875660"/>
          </a:xfrm>
          <a:prstGeom prst="rect">
            <a:avLst/>
          </a:prstGeom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DCDECA74-F681-964A-6D95-948B7555D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987" y="56209"/>
            <a:ext cx="1102515" cy="107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D4409-8205-EE52-2E39-BE7C699AB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836" y="1407353"/>
            <a:ext cx="8655265" cy="47611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478374-F5A5-1BB3-0275-CFB6592A542C}"/>
              </a:ext>
            </a:extLst>
          </p:cNvPr>
          <p:cNvSpPr txBox="1"/>
          <p:nvPr/>
        </p:nvSpPr>
        <p:spPr>
          <a:xfrm>
            <a:off x="8856002" y="5372752"/>
            <a:ext cx="3206500" cy="1150878"/>
          </a:xfrm>
          <a:prstGeom prst="rect">
            <a:avLst/>
          </a:prstGeom>
          <a:ln w="12700">
            <a:solidFill>
              <a:schemeClr val="tx1"/>
            </a:solidFill>
            <a:prstDash val="sysDash"/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defTabSz="1507846">
              <a:lnSpc>
                <a:spcPct val="110000"/>
              </a:lnSpc>
              <a:spcBef>
                <a:spcPts val="0"/>
              </a:spcBef>
              <a:spcAft>
                <a:spcPts val="989"/>
              </a:spcAft>
              <a:buFont typeface="Wingdings" panose="05000000000000000000" pitchFamily="2" charset="2"/>
              <a:buNone/>
              <a:defRPr sz="1600" b="1" baseline="0">
                <a:solidFill>
                  <a:schemeClr val="accent4"/>
                </a:solidFill>
                <a:latin typeface="Univers Condensed" panose="020B050602020205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04707" indent="-301569" defTabSz="1507846">
              <a:lnSpc>
                <a:spcPct val="110000"/>
              </a:lnSpc>
              <a:spcBef>
                <a:spcPts val="0"/>
              </a:spcBef>
              <a:spcAft>
                <a:spcPts val="989"/>
              </a:spcAft>
              <a:buFont typeface="Arial" panose="020B0604020202020204" pitchFamily="34" charset="0"/>
              <a:buChar char="•"/>
              <a:defRPr sz="3298" b="0" i="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07846" indent="-301569" defTabSz="1507846">
              <a:lnSpc>
                <a:spcPct val="110000"/>
              </a:lnSpc>
              <a:spcBef>
                <a:spcPts val="0"/>
              </a:spcBef>
              <a:spcAft>
                <a:spcPts val="989"/>
              </a:spcAft>
              <a:buFont typeface="Wingdings" panose="05000000000000000000" pitchFamily="2" charset="2"/>
              <a:buChar char="§"/>
              <a:defRPr sz="2968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10984" indent="-301569" defTabSz="1507846">
              <a:lnSpc>
                <a:spcPct val="110000"/>
              </a:lnSpc>
              <a:spcBef>
                <a:spcPts val="0"/>
              </a:spcBef>
              <a:spcAft>
                <a:spcPts val="989"/>
              </a:spcAft>
              <a:buFont typeface="Arial" panose="020B0604020202020204" pitchFamily="34" charset="0"/>
              <a:buChar char="•"/>
              <a:defRPr sz="2968" i="0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714122" indent="-301569" defTabSz="1507846">
              <a:lnSpc>
                <a:spcPct val="110000"/>
              </a:lnSpc>
              <a:spcBef>
                <a:spcPts val="0"/>
              </a:spcBef>
              <a:spcAft>
                <a:spcPts val="989"/>
              </a:spcAft>
              <a:buFont typeface="Wingdings" panose="05000000000000000000" pitchFamily="2" charset="2"/>
              <a:buChar char="§"/>
              <a:defRPr sz="2638" baseline="0">
                <a:solidFill>
                  <a:schemeClr val="tx2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23537" indent="-633295" defTabSz="1507846">
              <a:lnSpc>
                <a:spcPct val="94000"/>
              </a:lnSpc>
              <a:spcBef>
                <a:spcPts val="824"/>
              </a:spcBef>
              <a:spcAft>
                <a:spcPts val="330"/>
              </a:spcAft>
              <a:buFont typeface="Franklin Gothic Book" panose="020B0503020102020204" pitchFamily="34" charset="0"/>
              <a:buChar char="–"/>
              <a:defRPr sz="2638" i="1" baseline="0">
                <a:solidFill>
                  <a:schemeClr val="tx2"/>
                </a:solidFill>
              </a:defRPr>
            </a:lvl6pPr>
            <a:lvl7pPr marL="5277460" indent="-633295" defTabSz="1507846">
              <a:lnSpc>
                <a:spcPct val="94000"/>
              </a:lnSpc>
              <a:spcBef>
                <a:spcPts val="824"/>
              </a:spcBef>
              <a:spcAft>
                <a:spcPts val="330"/>
              </a:spcAft>
              <a:buFont typeface="Franklin Gothic Book" panose="020B0503020102020204" pitchFamily="34" charset="0"/>
              <a:buChar char="■"/>
              <a:defRPr sz="2309" baseline="0">
                <a:solidFill>
                  <a:schemeClr val="tx2"/>
                </a:solidFill>
              </a:defRPr>
            </a:lvl7pPr>
            <a:lvl8pPr marL="6031382" indent="-633295" defTabSz="1507846">
              <a:lnSpc>
                <a:spcPct val="94000"/>
              </a:lnSpc>
              <a:spcBef>
                <a:spcPts val="824"/>
              </a:spcBef>
              <a:spcAft>
                <a:spcPts val="330"/>
              </a:spcAft>
              <a:buFont typeface="Franklin Gothic Book" panose="020B0503020102020204" pitchFamily="34" charset="0"/>
              <a:buChar char="–"/>
              <a:defRPr sz="2309" i="1" baseline="0">
                <a:solidFill>
                  <a:schemeClr val="tx2"/>
                </a:solidFill>
              </a:defRPr>
            </a:lvl8pPr>
            <a:lvl9pPr marL="6785305" indent="-633295" defTabSz="1507846">
              <a:lnSpc>
                <a:spcPct val="94000"/>
              </a:lnSpc>
              <a:spcBef>
                <a:spcPts val="824"/>
              </a:spcBef>
              <a:spcAft>
                <a:spcPts val="330"/>
              </a:spcAft>
              <a:buFont typeface="Franklin Gothic Book" panose="020B0503020102020204" pitchFamily="34" charset="0"/>
              <a:buChar char="■"/>
              <a:defRPr sz="2309" baseline="0">
                <a:solidFill>
                  <a:schemeClr val="tx2"/>
                </a:solidFill>
              </a:defRPr>
            </a:lvl9pPr>
          </a:lstStyle>
          <a:p>
            <a:r>
              <a:rPr lang="en-US"/>
              <a:t>Also establishes a common foundation for harmonized approaches and aligned messaging among capacity-building partners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98080E-70E5-F250-F8DB-6B2F49C80DF1}"/>
              </a:ext>
            </a:extLst>
          </p:cNvPr>
          <p:cNvSpPr txBox="1"/>
          <p:nvPr/>
        </p:nvSpPr>
        <p:spPr>
          <a:xfrm>
            <a:off x="480060" y="1111168"/>
            <a:ext cx="11231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accent1">
                    <a:lumMod val="90000"/>
                    <a:lumOff val="10000"/>
                  </a:schemeClr>
                </a:solidFill>
              </a:rPr>
              <a:t>Developed jointly with same technical partners with the addition of </a:t>
            </a:r>
            <a:r>
              <a:rPr lang="de-DE" sz="1400" b="0" i="0" u="none" strike="noStrike" baseline="0">
                <a:solidFill>
                  <a:schemeClr val="accent1">
                    <a:lumMod val="90000"/>
                    <a:lumOff val="10000"/>
                  </a:schemeClr>
                </a:solidFill>
              </a:rPr>
              <a:t>GIZ</a:t>
            </a:r>
            <a:r>
              <a:rPr lang="de-DE" sz="1400">
                <a:solidFill>
                  <a:schemeClr val="accent1">
                    <a:lumMod val="90000"/>
                    <a:lumOff val="10000"/>
                  </a:schemeClr>
                </a:solidFill>
              </a:rPr>
              <a:t> (</a:t>
            </a:r>
            <a:r>
              <a:rPr lang="en-US" sz="1400">
                <a:solidFill>
                  <a:schemeClr val="accent1">
                    <a:lumMod val="90000"/>
                    <a:lumOff val="10000"/>
                  </a:schemeClr>
                </a:solidFill>
              </a:rPr>
              <a:t>Deutsche </a:t>
            </a:r>
            <a:r>
              <a:rPr lang="de-DE" sz="1400">
                <a:solidFill>
                  <a:schemeClr val="accent1">
                    <a:lumMod val="90000"/>
                    <a:lumOff val="10000"/>
                  </a:schemeClr>
                </a:solidFill>
              </a:rPr>
              <a:t>Gesellschaft für Internationale Zusammenarbeit) </a:t>
            </a:r>
            <a:r>
              <a:rPr lang="de-DE" sz="1400" b="0" i="0" u="none" strike="noStrike" baseline="0">
                <a:solidFill>
                  <a:schemeClr val="accent1">
                    <a:lumMod val="90000"/>
                    <a:lumOff val="10000"/>
                  </a:schemeClr>
                </a:solidFill>
              </a:rPr>
              <a:t>and UNFCCC 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50504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1B9624-2E34-E66C-BFA7-A426E9EE0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CD3F-9ED2-503B-66A0-BB125FD55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229433"/>
            <a:ext cx="10515600" cy="63742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Grandview Display"/>
              </a:rPr>
              <a:t>What institutional and governance systems are required to participate?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FA874C-DE7C-69F2-7648-A878964F0C79}"/>
              </a:ext>
            </a:extLst>
          </p:cNvPr>
          <p:cNvSpPr/>
          <p:nvPr/>
        </p:nvSpPr>
        <p:spPr>
          <a:xfrm>
            <a:off x="11255188" y="6172336"/>
            <a:ext cx="65890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72993D3E-0EA4-9141-F5DC-F1B7BC34E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232A5A-252B-40EE-F1EA-24F1F10105F1}"/>
              </a:ext>
            </a:extLst>
          </p:cNvPr>
          <p:cNvSpPr txBox="1">
            <a:spLocks/>
          </p:cNvSpPr>
          <p:nvPr/>
        </p:nvSpPr>
        <p:spPr>
          <a:xfrm>
            <a:off x="411734" y="1114212"/>
            <a:ext cx="11445500" cy="684178"/>
          </a:xfrm>
          <a:prstGeom prst="rect">
            <a:avLst/>
          </a:prstGeom>
          <a:solidFill>
            <a:srgbClr val="68C1ED"/>
          </a:solidFill>
          <a:ln w="19050" cap="flat" cmpd="sng" algn="in">
            <a:solidFill>
              <a:sysClr val="window" lastClr="FFFFFF"/>
            </a:solidFill>
            <a:prstDash val="solid"/>
          </a:ln>
          <a:effectLst/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182871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="0" kern="1200" baseline="0">
                <a:solidFill>
                  <a:schemeClr val="lt1"/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8614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 baseline="0">
                <a:solidFill>
                  <a:schemeClr val="lt1"/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358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800" kern="1200" baseline="0">
                <a:solidFill>
                  <a:schemeClr val="lt1"/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80101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i="0" kern="1200" baseline="0">
                <a:solidFill>
                  <a:schemeClr val="lt1"/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45844" indent="-182871" algn="l" defTabSz="914358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600" kern="1200" baseline="0">
                <a:solidFill>
                  <a:schemeClr val="lt1"/>
                </a:solidFill>
                <a:latin typeface="Avenir Next LT Pro" panose="020B0504020202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743073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00252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57430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14609" indent="-384030" algn="l" defTabSz="914358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8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Open Sans"/>
                <a:cs typeface="Open Sans"/>
              </a:rPr>
              <a:t>To engage effectively in carbon markets, host economies must establish strong institutions, decision-making processes and robust governance frameworks.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 panose="020B05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9A1F94-1A24-64AC-A229-56170F05DF2F}"/>
              </a:ext>
            </a:extLst>
          </p:cNvPr>
          <p:cNvSpPr txBox="1"/>
          <p:nvPr/>
        </p:nvSpPr>
        <p:spPr>
          <a:xfrm>
            <a:off x="320853" y="2156793"/>
            <a:ext cx="11871147" cy="1708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Providing strategic direction such as sectoral / technological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Establishing institutions and processes for registration, issuance and approval of activities seeking authorization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Providing clarity on framework for authorized credits, including pricing, corresponding adjustments and infrastructure for meeting reporting requirements under the Paris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Specifying how revenues from corresponding adjustment, if any, will be collected and allocated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536078-DBA7-D632-2E3D-F7E388DB43CE}"/>
              </a:ext>
            </a:extLst>
          </p:cNvPr>
          <p:cNvSpPr txBox="1"/>
          <p:nvPr/>
        </p:nvSpPr>
        <p:spPr>
          <a:xfrm>
            <a:off x="3153785" y="1876755"/>
            <a:ext cx="620528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/>
              <a:t>What are key elements of a carbon market policy framework ?</a:t>
            </a:r>
          </a:p>
        </p:txBody>
      </p:sp>
      <p:sp>
        <p:nvSpPr>
          <p:cNvPr id="12" name="Callout: Down Arrow 11">
            <a:extLst>
              <a:ext uri="{FF2B5EF4-FFF2-40B4-BE49-F238E27FC236}">
                <a16:creationId xmlns:a16="http://schemas.microsoft.com/office/drawing/2014/main" id="{548ED09A-8D7A-F8EA-20D6-ADE55DAB9505}"/>
              </a:ext>
            </a:extLst>
          </p:cNvPr>
          <p:cNvSpPr/>
          <p:nvPr/>
        </p:nvSpPr>
        <p:spPr>
          <a:xfrm>
            <a:off x="616434" y="3594297"/>
            <a:ext cx="11161060" cy="515470"/>
          </a:xfrm>
          <a:prstGeom prst="downArrowCallout">
            <a:avLst/>
          </a:prstGeom>
          <a:solidFill>
            <a:srgbClr val="101A3F"/>
          </a:solidFill>
          <a:ln w="34925" cap="flat" cmpd="sng" algn="in">
            <a:solidFill>
              <a:srgbClr val="101A3F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Other policy considerations that can help provide clarity and certainty to the private sector: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4F2FCD-1FBE-9921-DC62-EF45DCC425AF}"/>
              </a:ext>
            </a:extLst>
          </p:cNvPr>
          <p:cNvSpPr txBox="1"/>
          <p:nvPr/>
        </p:nvSpPr>
        <p:spPr>
          <a:xfrm>
            <a:off x="6196964" y="4188080"/>
            <a:ext cx="5839352" cy="24347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/>
              <a:t>Supporting financial integrity by:</a:t>
            </a:r>
            <a:endParaRPr lang="en-US" dirty="0"/>
          </a:p>
          <a:p>
            <a:pPr lvl="1"/>
            <a:r>
              <a:rPr lang="en-US" sz="1700" dirty="0"/>
              <a:t>Defining </a:t>
            </a:r>
            <a:r>
              <a:rPr lang="en-US" sz="1700" i="1" dirty="0"/>
              <a:t>legal nature of carbon credits</a:t>
            </a:r>
            <a:r>
              <a:rPr lang="en-US" sz="1700" dirty="0"/>
              <a:t> and provision of complementary guidance on tax and accounting</a:t>
            </a:r>
            <a:endParaRPr lang="en-US" dirty="0"/>
          </a:p>
          <a:p>
            <a:pPr lvl="1"/>
            <a:r>
              <a:rPr lang="en-US" sz="1700" dirty="0"/>
              <a:t>Strengthening</a:t>
            </a:r>
            <a:r>
              <a:rPr lang="en-US" sz="1700" i="1" dirty="0"/>
              <a:t> registry regulations</a:t>
            </a:r>
            <a:r>
              <a:rPr lang="en-US" sz="1700" dirty="0"/>
              <a:t> to improve data security and transparency</a:t>
            </a:r>
            <a:endParaRPr lang="en-US" dirty="0"/>
          </a:p>
          <a:p>
            <a:pPr lvl="1"/>
            <a:r>
              <a:rPr lang="en-US" sz="1700" dirty="0"/>
              <a:t>Establishing strong </a:t>
            </a:r>
            <a:r>
              <a:rPr lang="en-US" sz="1700" i="1" dirty="0"/>
              <a:t>governance and risk management</a:t>
            </a:r>
            <a:r>
              <a:rPr lang="en-US" sz="1700" dirty="0"/>
              <a:t> frameworks to prevent fraudulent activities such as by implementing </a:t>
            </a:r>
            <a:r>
              <a:rPr lang="en-US" sz="1700" i="1" dirty="0"/>
              <a:t>AML, KYC and anti-corruption</a:t>
            </a:r>
            <a:r>
              <a:rPr lang="en-US" sz="1700" dirty="0"/>
              <a:t> measures</a:t>
            </a:r>
            <a:endParaRPr lang="en-US" dirty="0"/>
          </a:p>
        </p:txBody>
      </p:sp>
      <p:pic>
        <p:nvPicPr>
          <p:cNvPr id="26" name="Graphic 25" descr="Gavel with solid fill">
            <a:extLst>
              <a:ext uri="{FF2B5EF4-FFF2-40B4-BE49-F238E27FC236}">
                <a16:creationId xmlns:a16="http://schemas.microsoft.com/office/drawing/2014/main" id="{59BF359D-2DA2-499B-ABEB-E296F73AC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67182" y="4513591"/>
            <a:ext cx="477371" cy="443754"/>
          </a:xfrm>
          <a:prstGeom prst="rect">
            <a:avLst/>
          </a:prstGeom>
        </p:spPr>
      </p:pic>
      <p:pic>
        <p:nvPicPr>
          <p:cNvPr id="27" name="Graphic 26" descr="Folder Search with solid fill">
            <a:extLst>
              <a:ext uri="{FF2B5EF4-FFF2-40B4-BE49-F238E27FC236}">
                <a16:creationId xmlns:a16="http://schemas.microsoft.com/office/drawing/2014/main" id="{595DF96F-2393-693D-51C1-9797BBF1FC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89593" y="5179396"/>
            <a:ext cx="432548" cy="488576"/>
          </a:xfrm>
          <a:prstGeom prst="rect">
            <a:avLst/>
          </a:prstGeom>
        </p:spPr>
      </p:pic>
      <p:pic>
        <p:nvPicPr>
          <p:cNvPr id="28" name="Graphic 27" descr="Lock with solid fill">
            <a:extLst>
              <a:ext uri="{FF2B5EF4-FFF2-40B4-BE49-F238E27FC236}">
                <a16:creationId xmlns:a16="http://schemas.microsoft.com/office/drawing/2014/main" id="{C54BCF37-F502-D29C-B0CB-9F64B9E20C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89593" y="5890023"/>
            <a:ext cx="555813" cy="46616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9FBE69A-B941-037D-B07C-67350E2F7BAA}"/>
              </a:ext>
            </a:extLst>
          </p:cNvPr>
          <p:cNvSpPr txBox="1"/>
          <p:nvPr/>
        </p:nvSpPr>
        <p:spPr>
          <a:xfrm>
            <a:off x="277906" y="3976952"/>
            <a:ext cx="5842384" cy="2724150"/>
          </a:xfrm>
          <a:prstGeom prst="roundRect">
            <a:avLst/>
          </a:prstGeom>
          <a:solidFill>
            <a:sysClr val="window" lastClr="FFFFFF"/>
          </a:solidFill>
          <a:ln w="34925" cap="flat" cmpd="sng" algn="in">
            <a:solidFill>
              <a:srgbClr val="101A3F"/>
            </a:solidFill>
            <a:prstDash val="solid"/>
          </a:ln>
          <a:effectLst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Ensuring social integrity by:</a:t>
            </a:r>
          </a:p>
          <a:p>
            <a:pPr marL="457200" lvl="2" defTabSz="914400"/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Securing 'free, prior and informed' consent from Indigenous Peoples and local communities (IPLCs) and recognizing their rights</a:t>
            </a:r>
          </a:p>
          <a:p>
            <a:pPr marL="457200" lvl="2" defTabSz="914400"/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Establishing social safeguards and grievance mechanisms</a:t>
            </a:r>
          </a:p>
          <a:p>
            <a:pPr marL="457200" lvl="2" defTabSz="914400"/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Engaging with IPLCs as partners rather than passive beneficiaries</a:t>
            </a:r>
          </a:p>
          <a:p>
            <a:pPr marL="457200" lvl="2" defTabSz="914400"/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253A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Implementing robust benefit sharing mechanisms</a:t>
            </a:r>
          </a:p>
        </p:txBody>
      </p:sp>
      <p:pic>
        <p:nvPicPr>
          <p:cNvPr id="30" name="Graphic 29" descr="Shield Tick with solid fill">
            <a:extLst>
              <a:ext uri="{FF2B5EF4-FFF2-40B4-BE49-F238E27FC236}">
                <a16:creationId xmlns:a16="http://schemas.microsoft.com/office/drawing/2014/main" id="{8B06E35A-E853-E4CF-A6CA-B893B4C8FD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4124" y="5339027"/>
            <a:ext cx="454960" cy="499783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6DCF6FD-F566-1000-9BFD-BC2E31321697}"/>
              </a:ext>
            </a:extLst>
          </p:cNvPr>
          <p:cNvGrpSpPr/>
          <p:nvPr/>
        </p:nvGrpSpPr>
        <p:grpSpPr>
          <a:xfrm>
            <a:off x="297244" y="4644262"/>
            <a:ext cx="690282" cy="1687606"/>
            <a:chOff x="282388" y="4114800"/>
            <a:chExt cx="690282" cy="1687606"/>
          </a:xfrm>
        </p:grpSpPr>
        <p:pic>
          <p:nvPicPr>
            <p:cNvPr id="32" name="Graphic 31" descr="Boardroom with solid fill">
              <a:extLst>
                <a:ext uri="{FF2B5EF4-FFF2-40B4-BE49-F238E27FC236}">
                  <a16:creationId xmlns:a16="http://schemas.microsoft.com/office/drawing/2014/main" id="{0BCF35B4-ABD5-1FA4-2229-28A4FA459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94446" y="5224182"/>
              <a:ext cx="567019" cy="578224"/>
            </a:xfrm>
            <a:prstGeom prst="rect">
              <a:avLst/>
            </a:prstGeom>
          </p:spPr>
        </p:pic>
        <p:pic>
          <p:nvPicPr>
            <p:cNvPr id="33" name="Graphic 32" descr="Comment Like with solid fill">
              <a:extLst>
                <a:ext uri="{FF2B5EF4-FFF2-40B4-BE49-F238E27FC236}">
                  <a16:creationId xmlns:a16="http://schemas.microsoft.com/office/drawing/2014/main" id="{388259E9-EED8-BCAE-7390-11C6BA5F0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82388" y="4114800"/>
              <a:ext cx="690282" cy="64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984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2A616-9F7C-CCDC-39FB-C86C1504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F4D6-5DD9-956D-8D60-8A93363C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754" y="2367813"/>
            <a:ext cx="5727747" cy="165303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Carbon Market Readiness </a:t>
            </a:r>
            <a:br>
              <a:rPr lang="en-US" b="1" dirty="0">
                <a:solidFill>
                  <a:srgbClr val="002060"/>
                </a:solidFill>
              </a:rPr>
            </a:br>
            <a:br>
              <a:rPr lang="en-US" b="1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Ghana  Experience </a:t>
            </a:r>
            <a:br>
              <a:rPr lang="en-US" sz="6000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509485-4633-BE97-8A7B-75BE62534DD4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F6EFD-1132-D8C8-F49E-D5348CA35736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F780076-5C0C-245F-5DFD-BDAB3D57C2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84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7CDE8-08FE-673E-2C64-FF41C808C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633E0-50E4-14B7-6772-4F7992831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8086"/>
            <a:ext cx="11452198" cy="625474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ptos" panose="020B0004020202020204" pitchFamily="34" charset="0"/>
              </a:rPr>
              <a:t>Mapping of Carbon Market Readiness shows different levels of readiness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949A3-C2B4-D01F-978F-CAC3090E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2F9FE-68D5-4A70-8536-0881718DD170}" type="slidenum">
              <a:rPr lang="de-DE" smtClean="0"/>
              <a:t>12</a:t>
            </a:fld>
            <a:endParaRPr lang="de-DE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02C8EF-0271-FB28-911C-9CBAD5B05516}"/>
              </a:ext>
            </a:extLst>
          </p:cNvPr>
          <p:cNvCxnSpPr>
            <a:cxnSpLocks/>
          </p:cNvCxnSpPr>
          <p:nvPr/>
        </p:nvCxnSpPr>
        <p:spPr>
          <a:xfrm>
            <a:off x="532759" y="1516325"/>
            <a:ext cx="1112648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8205251-6834-3C43-2775-922184BC7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43583"/>
              </p:ext>
            </p:extLst>
          </p:nvPr>
        </p:nvGraphicFramePr>
        <p:xfrm>
          <a:off x="89666" y="604842"/>
          <a:ext cx="12012666" cy="6251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569">
                  <a:extLst>
                    <a:ext uri="{9D8B030D-6E8A-4147-A177-3AD203B41FA5}">
                      <a16:colId xmlns:a16="http://schemas.microsoft.com/office/drawing/2014/main" val="1106031374"/>
                    </a:ext>
                  </a:extLst>
                </a:gridCol>
                <a:gridCol w="784929">
                  <a:extLst>
                    <a:ext uri="{9D8B030D-6E8A-4147-A177-3AD203B41FA5}">
                      <a16:colId xmlns:a16="http://schemas.microsoft.com/office/drawing/2014/main" val="2225862882"/>
                    </a:ext>
                  </a:extLst>
                </a:gridCol>
                <a:gridCol w="784929">
                  <a:extLst>
                    <a:ext uri="{9D8B030D-6E8A-4147-A177-3AD203B41FA5}">
                      <a16:colId xmlns:a16="http://schemas.microsoft.com/office/drawing/2014/main" val="1964310502"/>
                    </a:ext>
                  </a:extLst>
                </a:gridCol>
                <a:gridCol w="807089">
                  <a:extLst>
                    <a:ext uri="{9D8B030D-6E8A-4147-A177-3AD203B41FA5}">
                      <a16:colId xmlns:a16="http://schemas.microsoft.com/office/drawing/2014/main" val="1324270074"/>
                    </a:ext>
                  </a:extLst>
                </a:gridCol>
                <a:gridCol w="857756">
                  <a:extLst>
                    <a:ext uri="{9D8B030D-6E8A-4147-A177-3AD203B41FA5}">
                      <a16:colId xmlns:a16="http://schemas.microsoft.com/office/drawing/2014/main" val="637203083"/>
                    </a:ext>
                  </a:extLst>
                </a:gridCol>
                <a:gridCol w="809204">
                  <a:extLst>
                    <a:ext uri="{9D8B030D-6E8A-4147-A177-3AD203B41FA5}">
                      <a16:colId xmlns:a16="http://schemas.microsoft.com/office/drawing/2014/main" val="3441767932"/>
                    </a:ext>
                  </a:extLst>
                </a:gridCol>
                <a:gridCol w="697520">
                  <a:extLst>
                    <a:ext uri="{9D8B030D-6E8A-4147-A177-3AD203B41FA5}">
                      <a16:colId xmlns:a16="http://schemas.microsoft.com/office/drawing/2014/main" val="2810293472"/>
                    </a:ext>
                  </a:extLst>
                </a:gridCol>
                <a:gridCol w="753076">
                  <a:extLst>
                    <a:ext uri="{9D8B030D-6E8A-4147-A177-3AD203B41FA5}">
                      <a16:colId xmlns:a16="http://schemas.microsoft.com/office/drawing/2014/main" val="1820678023"/>
                    </a:ext>
                  </a:extLst>
                </a:gridCol>
                <a:gridCol w="896469">
                  <a:extLst>
                    <a:ext uri="{9D8B030D-6E8A-4147-A177-3AD203B41FA5}">
                      <a16:colId xmlns:a16="http://schemas.microsoft.com/office/drawing/2014/main" val="846603125"/>
                    </a:ext>
                  </a:extLst>
                </a:gridCol>
                <a:gridCol w="717175">
                  <a:extLst>
                    <a:ext uri="{9D8B030D-6E8A-4147-A177-3AD203B41FA5}">
                      <a16:colId xmlns:a16="http://schemas.microsoft.com/office/drawing/2014/main" val="3436083000"/>
                    </a:ext>
                  </a:extLst>
                </a:gridCol>
                <a:gridCol w="896466">
                  <a:extLst>
                    <a:ext uri="{9D8B030D-6E8A-4147-A177-3AD203B41FA5}">
                      <a16:colId xmlns:a16="http://schemas.microsoft.com/office/drawing/2014/main" val="1942769583"/>
                    </a:ext>
                  </a:extLst>
                </a:gridCol>
                <a:gridCol w="866588">
                  <a:extLst>
                    <a:ext uri="{9D8B030D-6E8A-4147-A177-3AD203B41FA5}">
                      <a16:colId xmlns:a16="http://schemas.microsoft.com/office/drawing/2014/main" val="4214146226"/>
                    </a:ext>
                  </a:extLst>
                </a:gridCol>
                <a:gridCol w="717176">
                  <a:extLst>
                    <a:ext uri="{9D8B030D-6E8A-4147-A177-3AD203B41FA5}">
                      <a16:colId xmlns:a16="http://schemas.microsoft.com/office/drawing/2014/main" val="3345063"/>
                    </a:ext>
                  </a:extLst>
                </a:gridCol>
                <a:gridCol w="916391">
                  <a:extLst>
                    <a:ext uri="{9D8B030D-6E8A-4147-A177-3AD203B41FA5}">
                      <a16:colId xmlns:a16="http://schemas.microsoft.com/office/drawing/2014/main" val="1252772170"/>
                    </a:ext>
                  </a:extLst>
                </a:gridCol>
                <a:gridCol w="705329">
                  <a:extLst>
                    <a:ext uri="{9D8B030D-6E8A-4147-A177-3AD203B41FA5}">
                      <a16:colId xmlns:a16="http://schemas.microsoft.com/office/drawing/2014/main" val="3424029006"/>
                    </a:ext>
                  </a:extLst>
                </a:gridCol>
              </a:tblGrid>
              <a:tr h="7483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Burundi*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Ethiopia*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Kenya*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Malawi*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Rwanda*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Tanzania*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Uganda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Zambia*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Eswatini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Sao Tome &amp; Principe*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Somalia*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Mozambique*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Namibia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42644"/>
                  </a:ext>
                </a:extLst>
              </a:tr>
              <a:tr h="826115">
                <a:tc>
                  <a:txBody>
                    <a:bodyPr/>
                    <a:lstStyle/>
                    <a:p>
                      <a:r>
                        <a:rPr lang="en-US" sz="900" b="1" dirty="0"/>
                        <a:t>Carbon Market </a:t>
                      </a:r>
                      <a:r>
                        <a:rPr lang="en-US" sz="900" b="1" dirty="0" err="1"/>
                        <a:t>Frmwk</a:t>
                      </a:r>
                      <a:r>
                        <a:rPr lang="en-US" sz="900" b="1" dirty="0"/>
                        <a:t> /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8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(strategy)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 Place </a:t>
                      </a: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fmwk</a:t>
                      </a: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9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800"/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Place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 (</a:t>
                      </a:r>
                      <a:r>
                        <a:rPr lang="en-US" sz="10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fmwk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</a:t>
                      </a: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000"/>
                    </a:p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(REED)+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97833"/>
                  </a:ext>
                </a:extLst>
              </a:tr>
              <a:tr h="50538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Carbon Market 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Place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🟨 </a:t>
                      </a:r>
                      <a:endParaRPr lang="en-US" sz="10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9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In Progress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 (REED+)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🟨 </a:t>
                      </a:r>
                      <a:endParaRPr lang="en-US" sz="10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9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In Progress  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37254"/>
                  </a:ext>
                </a:extLst>
              </a:tr>
              <a:tr h="767801">
                <a:tc>
                  <a:txBody>
                    <a:bodyPr/>
                    <a:lstStyle/>
                    <a:p>
                      <a:r>
                        <a:rPr lang="en-US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Authorization 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Geographic Institute of Burundi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of Planning &amp; Dev.</a:t>
                      </a:r>
                    </a:p>
                    <a:p>
                      <a:pPr marL="0" algn="l" defTabSz="914400" rtl="0" eaLnBrk="1" latinLnBrk="0" hangingPunct="1"/>
                      <a:endParaRPr lang="en-US" sz="9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of Env., Cl. Change &amp; Forestry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of Nat Resources &amp; Cl. Change 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Rwanda Env. </a:t>
                      </a:r>
                      <a:r>
                        <a:rPr lang="en-US" sz="9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Mgmt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Authority 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Vice President’s Office (DNA)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 of Water &amp; Env. 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of Green Econ &amp; Env.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Ministry of Tourism and Env. Affairs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Directorate-General for Env &amp; Cl.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of Env. &amp; Cl.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Min. of Land, Env.  and Rural Dev.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Nat’l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Office of Cl. Change and REDD+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Ministry of Environment, Forestry and Tourism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5256"/>
                  </a:ext>
                </a:extLst>
              </a:tr>
              <a:tr h="515107">
                <a:tc>
                  <a:txBody>
                    <a:bodyPr/>
                    <a:lstStyle/>
                    <a:p>
                      <a:r>
                        <a:rPr lang="en-US" sz="9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Publication of carbon project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800"/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800"/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Place </a:t>
                      </a:r>
                      <a:endParaRPr lang="en-US" sz="1800"/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88584"/>
                  </a:ext>
                </a:extLst>
              </a:tr>
              <a:tr h="534545">
                <a:tc>
                  <a:txBody>
                    <a:bodyPr/>
                    <a:lstStyle/>
                    <a:p>
                      <a:r>
                        <a:rPr lang="en-US" sz="9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Corr. Adjustment Pricing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3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   ($4/unit)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r>
                        <a:rPr lang="en-US" sz="7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($4/unit)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r>
                        <a:rPr lang="en-US" sz="7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($2/unit)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</a:t>
                      </a:r>
                      <a:r>
                        <a:rPr lang="en-US" sz="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(10%/ITMO)</a:t>
                      </a: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027002"/>
                  </a:ext>
                </a:extLst>
              </a:tr>
              <a:tr h="660892">
                <a:tc>
                  <a:txBody>
                    <a:bodyPr/>
                    <a:lstStyle/>
                    <a:p>
                      <a:r>
                        <a:rPr lang="en-US" sz="9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 to Carbon Registry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 In Place </a:t>
                      </a:r>
                      <a:endParaRPr lang="en-US" sz="1600"/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🟨 </a:t>
                      </a:r>
                      <a:endParaRPr lang="en-US" sz="11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9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In Progress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 Progress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</a:t>
                      </a: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</a:t>
                      </a: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Not in Place </a:t>
                      </a:r>
                      <a:endParaRPr lang="en-US" sz="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🟨 </a:t>
                      </a:r>
                      <a:endParaRPr lang="en-US" sz="11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9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In Progress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🟨 </a:t>
                      </a:r>
                      <a:endParaRPr lang="en-US" sz="11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9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In Progress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🟩 In Place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510759"/>
                  </a:ext>
                </a:extLst>
              </a:tr>
              <a:tr h="641454">
                <a:tc>
                  <a:txBody>
                    <a:bodyPr/>
                    <a:lstStyle/>
                    <a:p>
                      <a:r>
                        <a:rPr lang="en-US" sz="9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Bilateral Agreements/MOU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SWITZ, SWE</a:t>
                      </a:r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SING, SWITZ.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</a:t>
                      </a: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  <a:r>
                        <a:rPr lang="en-U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SING, NOR, SWE, SWITZ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🟩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Taiwan</a:t>
                      </a: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</a:t>
                      </a: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Not in Place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🟥 </a:t>
                      </a:r>
                      <a:r>
                        <a:rPr lang="en-US" sz="10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in Place </a:t>
                      </a:r>
                      <a:endParaRPr lang="en-US" sz="5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10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</a:t>
                      </a: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Not in Place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🟨 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Korea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1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🟥 </a:t>
                      </a:r>
                      <a:r>
                        <a:rPr lang="en-US" sz="10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Not in Place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89437"/>
                  </a:ext>
                </a:extLst>
              </a:tr>
              <a:tr h="787239">
                <a:tc>
                  <a:txBody>
                    <a:bodyPr/>
                    <a:lstStyle/>
                    <a:p>
                      <a:r>
                        <a:rPr lang="en-US" sz="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Carbon Market cap. building partners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WB, East. Africa All/GIZ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GGGI, East. Africa All/GIZ East. Africa All, Ci-Dev; FCDO, RCC</a:t>
                      </a:r>
                    </a:p>
                    <a:p>
                      <a:pPr marL="0" algn="l" defTabSz="914400" rtl="0" eaLnBrk="1" latinLnBrk="0" hangingPunct="1"/>
                      <a:endParaRPr lang="en-US" sz="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GGGI, East. Africa All/GIZ, </a:t>
                      </a:r>
                      <a:r>
                        <a:rPr lang="en-US" sz="800" b="0" i="0" u="none" strike="noStrike" kern="1200" noProof="0" dirty="0">
                          <a:solidFill>
                            <a:schemeClr val="dk1"/>
                          </a:solidFill>
                          <a:effectLst/>
                        </a:rPr>
                        <a:t>ACMI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, </a:t>
                      </a:r>
                      <a:r>
                        <a:rPr lang="en-US" sz="8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Ci-Dev</a:t>
                      </a:r>
                      <a:endParaRPr lang="en-US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sz="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RCC (AFE)</a:t>
                      </a:r>
                    </a:p>
                    <a:p>
                      <a:pPr marL="0" algn="l" defTabSz="914400" rtl="0" eaLnBrk="1" latinLnBrk="0" hangingPunct="1"/>
                      <a:endParaRPr lang="en-US" sz="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GGGI, East. Africa All/GIZ</a:t>
                      </a:r>
                    </a:p>
                    <a:p>
                      <a:pPr marL="0" algn="l" defTabSz="914400" rtl="0" eaLnBrk="1" latinLnBrk="0" hangingPunct="1"/>
                      <a:endParaRPr lang="en-US" sz="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 (PMI)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GGGI, East. Africa All/GIZ</a:t>
                      </a:r>
                    </a:p>
                    <a:p>
                      <a:pPr marL="0" algn="l" defTabSz="914400" rtl="0" eaLnBrk="1" latinLnBrk="0" hangingPunct="1"/>
                      <a:endParaRPr lang="en-US" sz="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GGGI; East. Africa All; WB (Ci-Dev; FCPF)</a:t>
                      </a:r>
                    </a:p>
                    <a:p>
                      <a:pPr marL="0" algn="l" defTabSz="914400" rtl="0" eaLnBrk="1" latinLnBrk="0" hangingPunct="1"/>
                      <a:endParaRPr lang="en-US" sz="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GGGI, E</a:t>
                      </a:r>
                      <a:r>
                        <a:rPr lang="en-US" sz="8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ast. Africa All</a:t>
                      </a:r>
                      <a:endParaRPr lang="en-US" sz="800" b="0" i="0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RCC (AFE)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fr-CA" sz="8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Rabobank and FAO </a:t>
                      </a:r>
                      <a:endParaRPr lang="en-US" sz="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FCPF, East. Africa All, </a:t>
                      </a:r>
                      <a:r>
                        <a:rPr lang="en-US" sz="900" b="0" i="0" u="none" strike="noStrike" kern="1200" noProof="0">
                          <a:solidFill>
                            <a:schemeClr val="dk1"/>
                          </a:solidFill>
                          <a:effectLst/>
                        </a:rPr>
                        <a:t>ACMI</a:t>
                      </a:r>
                      <a:endParaRPr lang="en-US" sz="800" b="0" i="0" u="none" strike="noStrike" kern="1200" noProof="0">
                        <a:solidFill>
                          <a:schemeClr val="dk1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Calibri"/>
                        </a:rPr>
                        <a:t>Ci-Dev; FCPF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US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UNDP,  WB PMI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6913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CEAF375-4546-B7CD-11AF-3A44E6BDBA71}"/>
              </a:ext>
            </a:extLst>
          </p:cNvPr>
          <p:cNvSpPr txBox="1"/>
          <p:nvPr/>
        </p:nvSpPr>
        <p:spPr>
          <a:xfrm>
            <a:off x="7326" y="6684368"/>
            <a:ext cx="1661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/>
              <a:t>* Approved ASCENT operation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F37E8EA-4087-E178-D11C-F62FAEC65AA4}"/>
              </a:ext>
            </a:extLst>
          </p:cNvPr>
          <p:cNvSpPr/>
          <p:nvPr/>
        </p:nvSpPr>
        <p:spPr>
          <a:xfrm>
            <a:off x="44060" y="-8086"/>
            <a:ext cx="839746" cy="776526"/>
          </a:xfrm>
          <a:prstGeom prst="ellipse">
            <a:avLst/>
          </a:prstGeom>
          <a:blipFill rotWithShape="0">
            <a:blip r:embed="rId2"/>
            <a:srcRect/>
            <a:stretch>
              <a:fillRect t="-4000" b="-4000"/>
            </a:stretch>
          </a:blipFill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4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FF9170-1CA2-3469-B06A-C4C9630C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DBAE-3AB6-1DE4-C2EC-0E5C32A88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2641" y="3168925"/>
            <a:ext cx="5118146" cy="165303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Table discussion </a:t>
            </a:r>
            <a:r>
              <a:rPr lang="en-US" dirty="0">
                <a:solidFill>
                  <a:srgbClr val="002060"/>
                </a:solidFill>
              </a:rPr>
              <a:t>: </a:t>
            </a:r>
            <a:br>
              <a:rPr lang="en-US" dirty="0">
                <a:solidFill>
                  <a:srgbClr val="002060"/>
                </a:solidFill>
              </a:rPr>
            </a:b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Your Country’s Carbon Market Readiness </a:t>
            </a:r>
            <a:br>
              <a:rPr lang="en-US" sz="6000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50B54F-0AC0-A259-9D74-1B53D1CFB6F4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1DF601-29D8-8C9E-0368-CEA41071EB15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79214F7B-4B40-D212-7CF0-202C4BB07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25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CENT Carbon Power Point template_1" id="{851D655E-AE41-B243-951D-259F13673233}" vid="{D0CDA7E5-F59A-3E41-AAA9-F08398E91D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f3b46c-1eea-48ad-acab-85e3850001ce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8563622FBB8C469F524D5E31BDBD94" ma:contentTypeVersion="13" ma:contentTypeDescription="Create a new document." ma:contentTypeScope="" ma:versionID="7e6d93adb20dae3f08ccad22b66cc8d9">
  <xsd:schema xmlns:xsd="http://www.w3.org/2001/XMLSchema" xmlns:xs="http://www.w3.org/2001/XMLSchema" xmlns:p="http://schemas.microsoft.com/office/2006/metadata/properties" xmlns:ns1="http://schemas.microsoft.com/sharepoint/v3" xmlns:ns2="9ef3b46c-1eea-48ad-acab-85e3850001ce" targetNamespace="http://schemas.microsoft.com/office/2006/metadata/properties" ma:root="true" ma:fieldsID="81ee514fc311b32d345d5aa14188a28c" ns1:_="" ns2:_="">
    <xsd:import namespace="http://schemas.microsoft.com/sharepoint/v3"/>
    <xsd:import namespace="9ef3b46c-1eea-48ad-acab-85e3850001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3b46c-1eea-48ad-acab-85e3850001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F396D5-B33E-4B0C-8F13-B9085EB0FC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AB4EA-99D3-4847-8710-5351D240317A}">
  <ds:schemaRefs>
    <ds:schemaRef ds:uri="1142020a-be4d-43ca-b63d-a8f3dff1a6cb"/>
    <ds:schemaRef ds:uri="253a963d-dd36-43a4-b369-d7bbea8edbdd"/>
    <ds:schemaRef ds:uri="9ef3b46c-1eea-48ad-acab-85e3850001ce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0941D81-BE69-4A70-AA89-2BF071F01E14}">
  <ds:schemaRefs>
    <ds:schemaRef ds:uri="9ef3b46c-1eea-48ad-acab-85e3850001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ASCENT Carbon Power Point template_1 (003)</Template>
  <TotalTime>3268</TotalTime>
  <Words>1678</Words>
  <Application>Microsoft Office PowerPoint</Application>
  <PresentationFormat>Widescreen</PresentationFormat>
  <Paragraphs>318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Aptos</vt:lpstr>
      <vt:lpstr>Aptos SemiBold</vt:lpstr>
      <vt:lpstr>Arial</vt:lpstr>
      <vt:lpstr>Avenir Next LT Pro</vt:lpstr>
      <vt:lpstr>Calibri</vt:lpstr>
      <vt:lpstr>Calibri Light</vt:lpstr>
      <vt:lpstr>Franklin Gothic Book</vt:lpstr>
      <vt:lpstr>Grandview</vt:lpstr>
      <vt:lpstr>Grandview Display</vt:lpstr>
      <vt:lpstr>Montserrat</vt:lpstr>
      <vt:lpstr>Rosario Medium</vt:lpstr>
      <vt:lpstr>Univers Condensed</vt:lpstr>
      <vt:lpstr>Wingdings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Decision framework published during COP29 turns complexity into 7 key decisions for host economies</vt:lpstr>
      <vt:lpstr>Mitigation Action Assessment Protocol- World Bank tool for assessing readiness</vt:lpstr>
      <vt:lpstr>Country Guidance for Navigating Carbon Markets </vt:lpstr>
      <vt:lpstr>What institutional and governance systems are required to participate?</vt:lpstr>
      <vt:lpstr>Carbon Market Readiness   Ghana  Experience  </vt:lpstr>
      <vt:lpstr>Mapping of Carbon Market Readiness shows different levels of readiness</vt:lpstr>
      <vt:lpstr>Table discussion :   Your Country’s Carbon Market Readiness  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Ashia Bio Sawe</dc:creator>
  <cp:lastModifiedBy>Ashia Bio Sawe</cp:lastModifiedBy>
  <cp:revision>8</cp:revision>
  <dcterms:created xsi:type="dcterms:W3CDTF">2026-02-06T13:46:24Z</dcterms:created>
  <dcterms:modified xsi:type="dcterms:W3CDTF">2026-02-11T02:32:17Z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0x010100EC8563622FBB8C469F524D5E31BDBD94</vt:lpwstr>
  </property>
  <property fmtid="{D5CDD505-2E9C-101B-9397-08002B2CF9AE}" pid="3" name="MediaServiceImageTags">
    <vt:lpwstr/>
  </property>
  <property fmtid="{D5CDD505-2E9C-101B-9397-08002B2CF9AE}" pid="4" name="MSIP_Label_f1bf45b6-5649-4236-82a3-f45024cd282e_Enabled">
    <vt:lpwstr>true</vt:lpwstr>
  </property>
  <property fmtid="{D5CDD505-2E9C-101B-9397-08002B2CF9AE}" pid="5" name="MSIP_Label_f1bf45b6-5649-4236-82a3-f45024cd282e_SetDate">
    <vt:lpwstr>2025-09-14T15:29:10Z</vt:lpwstr>
  </property>
  <property fmtid="{D5CDD505-2E9C-101B-9397-08002B2CF9AE}" pid="6" name="MSIP_Label_f1bf45b6-5649-4236-82a3-f45024cd282e_Method">
    <vt:lpwstr>Privileged</vt:lpwstr>
  </property>
  <property fmtid="{D5CDD505-2E9C-101B-9397-08002B2CF9AE}" pid="7" name="MSIP_Label_f1bf45b6-5649-4236-82a3-f45024cd282e_Name">
    <vt:lpwstr>Official Use Only</vt:lpwstr>
  </property>
  <property fmtid="{D5CDD505-2E9C-101B-9397-08002B2CF9AE}" pid="8" name="MSIP_Label_f1bf45b6-5649-4236-82a3-f45024cd282e_SiteId">
    <vt:lpwstr>31a2fec0-266b-4c67-b56e-2796d8f59c36</vt:lpwstr>
  </property>
  <property fmtid="{D5CDD505-2E9C-101B-9397-08002B2CF9AE}" pid="9" name="MSIP_Label_f1bf45b6-5649-4236-82a3-f45024cd282e_ActionId">
    <vt:lpwstr>2dcde70d-7d1a-4684-8ca7-9cc878b5bc30</vt:lpwstr>
  </property>
  <property fmtid="{D5CDD505-2E9C-101B-9397-08002B2CF9AE}" pid="10" name="MSIP_Label_f1bf45b6-5649-4236-82a3-f45024cd282e_ContentBits">
    <vt:lpwstr>2</vt:lpwstr>
  </property>
  <property fmtid="{D5CDD505-2E9C-101B-9397-08002B2CF9AE}" pid="11" name="MSIP_Label_f1bf45b6-5649-4236-82a3-f45024cd282e_Tag">
    <vt:lpwstr>10, 0, 1, 2</vt:lpwstr>
  </property>
  <property fmtid="{D5CDD505-2E9C-101B-9397-08002B2CF9AE}" pid="12" name="ClassificationContentMarkingFooterLocations">
    <vt:lpwstr>Tema de Office:9</vt:lpwstr>
  </property>
  <property fmtid="{D5CDD505-2E9C-101B-9397-08002B2CF9AE}" pid="13" name="ClassificationContentMarkingFooterText">
    <vt:lpwstr>Official Use Only</vt:lpwstr>
  </property>
</Properties>
</file>