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  <p:sldMasterId id="2147483673" r:id="rId7"/>
  </p:sldMasterIdLst>
  <p:notesMasterIdLst>
    <p:notesMasterId r:id="rId23"/>
  </p:notesMasterIdLst>
  <p:sldIdLst>
    <p:sldId id="272" r:id="rId8"/>
    <p:sldId id="2147483573" r:id="rId9"/>
    <p:sldId id="2147483580" r:id="rId10"/>
    <p:sldId id="2147483579" r:id="rId11"/>
    <p:sldId id="2147483584" r:id="rId12"/>
    <p:sldId id="2147483585" r:id="rId13"/>
    <p:sldId id="2147483588" r:id="rId14"/>
    <p:sldId id="2147483597" r:id="rId15"/>
    <p:sldId id="2147483586" r:id="rId16"/>
    <p:sldId id="2147483598" r:id="rId17"/>
    <p:sldId id="2147483599" r:id="rId18"/>
    <p:sldId id="2147483600" r:id="rId19"/>
    <p:sldId id="2147483601" r:id="rId20"/>
    <p:sldId id="2147483589" r:id="rId21"/>
    <p:sldId id="2147483593" r:id="rId22"/>
  </p:sldIdLst>
  <p:sldSz cx="12192000" cy="6858000"/>
  <p:notesSz cx="6858000" cy="9144000"/>
  <p:custDataLst>
    <p:tags r:id="rId2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19D2000-AB60-BC1F-6FAE-1CE5A86C93D4}" name="Martina Bosi" initials="MB" userId="S::mbosi@worldbank.org::7b2f4eb4-72dc-4a26-b453-89a0589149d7" providerId="AD"/>
  <p188:author id="{5099FD11-AE44-49E5-DD85-81B97CC363F1}" name="Markus Pohlmann" initials="MP" userId="S::mpohlmann@worldbank.org::f5278750-b272-4be8-b13b-d1c068a2ff8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FFFFFF"/>
    <a:srgbClr val="009FDA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7D286-D688-DF3D-0D73-FC9CE8E6A9B9}" v="44" dt="2026-02-10T12:52:47.151"/>
    <p1510:client id="{3AFEA9B6-0216-AC11-4F88-7EB916892A6A}" v="25" dt="2026-02-10T15:51:59.214"/>
    <p1510:client id="{4B700F20-5772-4083-9792-9898343EC5F9}" v="1" dt="2026-02-11T11:27:17.033"/>
    <p1510:client id="{92C85FE4-1E9A-009D-D842-6ADC6F72ABDE}" v="3228" dt="2026-02-10T12:51:49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3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tags" Target="tags/tag1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91E10-C427-4F6A-8A23-918817313FC5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37BC6-93C8-49AE-85D9-5A3BEE1524B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014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69114-DCD3-795F-014A-82998BD29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5085DC-2669-52DE-29F9-2F7689196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11F70F-300D-8688-606F-00FFEDEE7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4279E-D458-ABAF-F6C5-07E0DC6DF6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036131-C392-444B-A885-D640DD12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673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CB1DD-C116-BD75-E815-3FD1816380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25B70-91DA-0182-9567-081B95082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0A77F-3EA7-AA3A-F32F-1009E876C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FCB1A-8B58-C870-3660-D0063852F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BD2CF-02A7-1461-4A91-964E26B21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71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80E18-5B47-740F-C410-26F110220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AD483-6D88-6B98-CA48-9B6BDB3D5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4EEBE-7D3C-FCE7-B7A0-C5F5545F9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C5FEC-0F7B-839A-2FBA-31868526E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4B2B7-B59D-48CC-F218-1B42C5D6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510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F568E-BC65-8A5D-D330-B1FAAE613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C140B-E277-2640-DBB1-B5EB3DC6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214CA-2DC1-FDE8-D2EF-12D8F240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53E64-6EAA-AB3A-97FC-08732E7CC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82B2B-DC8D-E895-9DF4-A2CADF4ED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0299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75AFF-3A60-5D22-6F94-CA06C4B3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53516-4E92-E42D-6213-EB06404D35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8E01A-0264-1CAD-2D93-E9EEC72145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164FB8-2FD3-F9C7-00C4-A97735704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E9ABE-7BBF-7E8F-6C98-9578BA6F6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068B5-7984-02EA-EAA3-FAE314B2D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090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36804-3A70-BF38-87E9-6A3B92D0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4E703-85F2-646C-7C74-D32AF8840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B247A-1637-E6FC-30EC-87239F77F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6CEE2-D562-1FA9-844C-66D66FA33E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DFE879-D8CD-B539-F68D-94063E4DD6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2F7685-A850-E899-709A-A21FA10A7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4563BA-274C-DE03-9C9F-2BD4B6ADA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B40842-051A-792B-8240-3383ABDE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49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186E0-6E06-45FD-754D-389DCE9C4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62EAB0-60BC-D093-04EA-2FE9B7A9F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AE604-BD69-5E9E-A66B-9D9D358F3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37E116-00FD-4105-C1C4-89AD3E9D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70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D9D29F-4E5A-A2A9-E3C3-17C2DBF16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E1180C-0276-388C-2767-66244D07E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49167-DC22-E0D1-9772-FD70B0BA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1998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72338-7B3B-4537-9220-34CD6D9E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16A94-5A9B-6DE1-889A-38D0ECFE4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B1CED-3C71-ABEF-B266-A6F2661F8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6419D-BB2D-7412-15A6-821EA50A1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137AD-C0E6-7FC1-EB2D-015730A17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368A9-8806-A2CE-8E72-863A41CA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186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32A6-9F69-B979-8DEC-BBCB81A9F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EB9ADD-0745-B040-DF17-55DB6B8FF3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44065-1161-FDA3-F0DA-99FA5CF464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6CBBA-6E7F-0F6D-5813-1606EE78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74466-21F7-F894-925A-5D499864F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80267-D3F6-2842-E0E6-F3C2A2199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4050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3CC10-6D23-4411-D0EE-468369F70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4867A6-DC58-3A02-12CC-027B23A74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B29D7-E294-697C-8420-04969A3EB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57840-27DA-02D8-8E6C-88E87DD8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86258-2999-1379-6476-FBFE9F2DD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74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C2F89-C002-9394-F87A-7E8C3F7F94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5061F4-27A2-C278-9E1E-427D5461A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A93B0-108B-F2CF-06C7-97D126F4D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D31F3-475F-8974-D861-0455D50E1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8F199-8B24-5704-5CBC-A511000E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4217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95700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870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6756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6397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8012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739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8758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2508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9565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1386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7670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555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7F305A-D672-0443-0C50-54120C655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1FAAE-1146-D7D6-25CC-339FE6C6E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51E59-23A8-6DAA-A7E0-1D8A8B82E7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01CA3A-A892-4D13-A8C1-2009FC9B9341}" type="datetimeFigureOut">
              <a:rPr lang="de-DE" smtClean="0"/>
              <a:t>12.02.2026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E9530-6AC6-6CD0-92DE-EAE79F0EF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20381-386E-FEB2-EACF-8C625FFC2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6F54A0-5352-48EB-8C1D-18775C6C8BC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964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8D868-3DB8-499C-BCFA-2E2815E3C614}" type="datetimeFigureOut">
              <a:rPr lang="es-ES" smtClean="0"/>
              <a:t>12/02/2026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314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8FA8AF7-64A7-59DC-0C06-B8E25894543A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EB88465-1349-F947-D60C-BE0E8980D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37" y="1931164"/>
            <a:ext cx="6642847" cy="2995672"/>
          </a:xfrm>
          <a:prstGeom prst="rect">
            <a:avLst/>
          </a:prstGeom>
        </p:spPr>
      </p:pic>
      <p:sp>
        <p:nvSpPr>
          <p:cNvPr id="44" name="Off-page Connector 43">
            <a:extLst>
              <a:ext uri="{FF2B5EF4-FFF2-40B4-BE49-F238E27FC236}">
                <a16:creationId xmlns:a16="http://schemas.microsoft.com/office/drawing/2014/main" id="{7A6D5F81-4297-B9DD-58E5-4AE89B8AE08B}"/>
              </a:ext>
            </a:extLst>
          </p:cNvPr>
          <p:cNvSpPr/>
          <p:nvPr/>
        </p:nvSpPr>
        <p:spPr>
          <a:xfrm rot="19781445">
            <a:off x="7147396" y="-1384985"/>
            <a:ext cx="3877234" cy="5843899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ff-page Connector 44">
            <a:extLst>
              <a:ext uri="{FF2B5EF4-FFF2-40B4-BE49-F238E27FC236}">
                <a16:creationId xmlns:a16="http://schemas.microsoft.com/office/drawing/2014/main" id="{323F0DC5-CA93-9F4F-4BC3-54669A8DDECA}"/>
              </a:ext>
            </a:extLst>
          </p:cNvPr>
          <p:cNvSpPr/>
          <p:nvPr/>
        </p:nvSpPr>
        <p:spPr>
          <a:xfrm rot="12159772">
            <a:off x="7637702" y="889307"/>
            <a:ext cx="4092443" cy="7229663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DCBE494F-E85E-DB71-79D5-529FC3998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2082746B-BB9F-9E70-5D9D-10B4000A9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82" y="471759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CBB96217-4883-886F-FCFC-D4B48C21F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80CD-45F9-2A3F-805B-92098DB1F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ff-page Connector 43">
            <a:extLst>
              <a:ext uri="{FF2B5EF4-FFF2-40B4-BE49-F238E27FC236}">
                <a16:creationId xmlns:a16="http://schemas.microsoft.com/office/drawing/2014/main" id="{3D53AEA8-AC81-06E7-E283-99E81A673A98}"/>
              </a:ext>
            </a:extLst>
          </p:cNvPr>
          <p:cNvSpPr/>
          <p:nvPr/>
        </p:nvSpPr>
        <p:spPr>
          <a:xfrm rot="19781445">
            <a:off x="7147396" y="-1384985"/>
            <a:ext cx="3877234" cy="5843899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ff-page Connector 44">
            <a:extLst>
              <a:ext uri="{FF2B5EF4-FFF2-40B4-BE49-F238E27FC236}">
                <a16:creationId xmlns:a16="http://schemas.microsoft.com/office/drawing/2014/main" id="{1891AC41-D52C-59AF-5285-A21E93E42126}"/>
              </a:ext>
            </a:extLst>
          </p:cNvPr>
          <p:cNvSpPr/>
          <p:nvPr/>
        </p:nvSpPr>
        <p:spPr>
          <a:xfrm rot="12159772">
            <a:off x="7637702" y="889307"/>
            <a:ext cx="4092443" cy="7229663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3E751DEE-DD7E-4A07-9D3B-B68A142D9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09C418A0-B504-4D1F-50E8-F7395E88D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82" y="471759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7564496F-E5B7-1725-3132-07D00D66EF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908903-A03A-9F91-1964-B916F68B4367}"/>
              </a:ext>
            </a:extLst>
          </p:cNvPr>
          <p:cNvSpPr txBox="1"/>
          <p:nvPr/>
        </p:nvSpPr>
        <p:spPr>
          <a:xfrm>
            <a:off x="649236" y="2582226"/>
            <a:ext cx="620409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Day 3: 9:00-9:30</a:t>
            </a:r>
          </a:p>
          <a:p>
            <a:pPr>
              <a:spcAft>
                <a:spcPts val="1200"/>
              </a:spcAft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Session 1 </a:t>
            </a:r>
          </a:p>
          <a:p>
            <a:pPr>
              <a:spcAft>
                <a:spcPts val="1200"/>
              </a:spcAft>
            </a:pPr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Key Carbon Market Trends </a:t>
            </a:r>
            <a:endParaRPr lang="de-DE" sz="3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72613E-A044-E777-B571-D7E3BBFC2CD7}"/>
              </a:ext>
            </a:extLst>
          </p:cNvPr>
          <p:cNvSpPr txBox="1"/>
          <p:nvPr/>
        </p:nvSpPr>
        <p:spPr>
          <a:xfrm>
            <a:off x="460046" y="618618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5" name="Rechteck: abgerundete Ecken 9">
            <a:extLst>
              <a:ext uri="{FF2B5EF4-FFF2-40B4-BE49-F238E27FC236}">
                <a16:creationId xmlns:a16="http://schemas.microsoft.com/office/drawing/2014/main" id="{153E14D6-70FE-3876-17EC-9D8106D28A74}"/>
              </a:ext>
            </a:extLst>
          </p:cNvPr>
          <p:cNvSpPr/>
          <p:nvPr/>
        </p:nvSpPr>
        <p:spPr>
          <a:xfrm flipV="1">
            <a:off x="638901" y="2187698"/>
            <a:ext cx="5920405" cy="86354"/>
          </a:xfrm>
          <a:prstGeom prst="roundRect">
            <a:avLst/>
          </a:prstGeom>
          <a:solidFill>
            <a:srgbClr val="1AA4E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: abgerundete Ecken 9">
            <a:extLst>
              <a:ext uri="{FF2B5EF4-FFF2-40B4-BE49-F238E27FC236}">
                <a16:creationId xmlns:a16="http://schemas.microsoft.com/office/drawing/2014/main" id="{FB7346E4-384A-6C6A-ED7B-5D1FF7CE7D83}"/>
              </a:ext>
            </a:extLst>
          </p:cNvPr>
          <p:cNvSpPr/>
          <p:nvPr/>
        </p:nvSpPr>
        <p:spPr>
          <a:xfrm flipV="1">
            <a:off x="649236" y="5009000"/>
            <a:ext cx="5920405" cy="86354"/>
          </a:xfrm>
          <a:prstGeom prst="roundRect">
            <a:avLst/>
          </a:prstGeom>
          <a:solidFill>
            <a:srgbClr val="1AA4E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806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853D32-9920-E07C-314C-C36B21CB0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707C0BA-CFBA-5031-181C-F22BD54A65D6}"/>
              </a:ext>
            </a:extLst>
          </p:cNvPr>
          <p:cNvSpPr/>
          <p:nvPr/>
        </p:nvSpPr>
        <p:spPr>
          <a:xfrm>
            <a:off x="944880" y="2042160"/>
            <a:ext cx="10149840" cy="1022955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A9A2F3-8DAA-580B-16D0-3ACA24287597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A61969-2A84-9FAC-8AFD-63A055AA51AB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6B9EA8FD-CF79-6465-0A32-8C4D60288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9920C5-2F02-C293-162E-DFD84E84B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706108"/>
            <a:ext cx="10515600" cy="662782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002060"/>
                </a:solidFill>
                <a:latin typeface="Aptos Display"/>
              </a:rPr>
              <a:t>Session Outline: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7A5B48B-3EE4-C515-EE6D-5BFAA33A5A80}"/>
              </a:ext>
            </a:extLst>
          </p:cNvPr>
          <p:cNvSpPr/>
          <p:nvPr/>
        </p:nvSpPr>
        <p:spPr>
          <a:xfrm>
            <a:off x="1173480" y="3405267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A00377F-13A7-F679-8B01-A375F448B774}"/>
              </a:ext>
            </a:extLst>
          </p:cNvPr>
          <p:cNvSpPr/>
          <p:nvPr/>
        </p:nvSpPr>
        <p:spPr>
          <a:xfrm>
            <a:off x="1173480" y="2198341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BA2CAD-1AC9-29B2-E3FD-3C50EFFF9822}"/>
              </a:ext>
            </a:extLst>
          </p:cNvPr>
          <p:cNvSpPr txBox="1"/>
          <p:nvPr/>
        </p:nvSpPr>
        <p:spPr>
          <a:xfrm>
            <a:off x="2055970" y="2348706"/>
            <a:ext cx="76506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Aptos"/>
                <a:cs typeface="Arial"/>
              </a:rPr>
              <a:t>Key Insights from Buyer Outreach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00AF40-4189-11A4-7268-73D8F4EDD784}"/>
              </a:ext>
            </a:extLst>
          </p:cNvPr>
          <p:cNvSpPr txBox="1"/>
          <p:nvPr/>
        </p:nvSpPr>
        <p:spPr>
          <a:xfrm>
            <a:off x="2055970" y="3512411"/>
            <a:ext cx="855153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latin typeface="Aptos"/>
                <a:cs typeface="Arial"/>
              </a:rPr>
              <a:t>ASCENT Carbon Transaction Options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7ABCF6E-E69B-CF8D-CE5C-2B53CA89785D}"/>
              </a:ext>
            </a:extLst>
          </p:cNvPr>
          <p:cNvSpPr/>
          <p:nvPr/>
        </p:nvSpPr>
        <p:spPr>
          <a:xfrm>
            <a:off x="1173480" y="4612193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24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E07FE6-50B5-390A-3A53-D44985554C92}"/>
              </a:ext>
            </a:extLst>
          </p:cNvPr>
          <p:cNvSpPr txBox="1"/>
          <p:nvPr/>
        </p:nvSpPr>
        <p:spPr>
          <a:xfrm>
            <a:off x="2055970" y="4730854"/>
            <a:ext cx="855153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latin typeface="Aptos"/>
                <a:cs typeface="Arial"/>
              </a:rPr>
              <a:t>Envisioned Monetization Support for ASCENT Countries</a:t>
            </a:r>
          </a:p>
        </p:txBody>
      </p:sp>
    </p:spTree>
    <p:extLst>
      <p:ext uri="{BB962C8B-B14F-4D97-AF65-F5344CB8AC3E}">
        <p14:creationId xmlns:p14="http://schemas.microsoft.com/office/powerpoint/2010/main" val="975274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ABDC68-31DB-FCB7-EDE4-4A5C2B6C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3CC75C-A5BA-ED0B-18FC-E318D4CD7517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E2AD4D-51BF-BE0F-E70F-221ADDABB62E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68D7EE9E-99F0-9484-423B-C9A94AED3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34CF2C4-ACD7-EA91-3991-690086E32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706108"/>
            <a:ext cx="10515600" cy="662782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rgbClr val="002060"/>
                </a:solidFill>
                <a:latin typeface="Aptos Display"/>
              </a:rPr>
              <a:t>What have we learned from Buyers?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79B03F-0409-289D-8AC1-F5B6ABFD2B94}"/>
              </a:ext>
            </a:extLst>
          </p:cNvPr>
          <p:cNvSpPr txBox="1"/>
          <p:nvPr/>
        </p:nvSpPr>
        <p:spPr>
          <a:xfrm>
            <a:off x="213076" y="2179676"/>
            <a:ext cx="3588362" cy="4493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>
              <a:defRPr b="1"/>
            </a:lvl1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ASCENT Carbon Credits 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Reliable credit delivery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Authorization/Corresponding Adjustments and CORSIA-Eligibility (higher price potential)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Robust environmental and social safeguards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Trust and credibility in transactions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High integrity methodologies</a:t>
            </a:r>
            <a:endParaRPr lang="de-DE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  <a:p>
            <a:r>
              <a:rPr lang="en-US"/>
              <a:t> </a:t>
            </a:r>
            <a:endParaRPr lang="de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2D0B07-CF5E-91CB-5F3B-7D228CD86E7F}"/>
              </a:ext>
            </a:extLst>
          </p:cNvPr>
          <p:cNvSpPr txBox="1"/>
          <p:nvPr/>
        </p:nvSpPr>
        <p:spPr>
          <a:xfrm>
            <a:off x="4030885" y="2179676"/>
            <a:ext cx="3580436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>
              <a:defRPr b="1"/>
            </a:lvl1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Small and dispersed projects with high transaction costs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Country capacity constraints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Uncertainty linked to authorization and regulatory frameworks (red flag for buyers)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Unclear transaction responsibilities within governments</a:t>
            </a:r>
            <a:endParaRPr lang="de-DE" sz="20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75B2A2-9619-311E-410D-EFC6675CA72E}"/>
              </a:ext>
            </a:extLst>
          </p:cNvPr>
          <p:cNvCxnSpPr>
            <a:cxnSpLocks/>
          </p:cNvCxnSpPr>
          <p:nvPr/>
        </p:nvCxnSpPr>
        <p:spPr>
          <a:xfrm>
            <a:off x="3848148" y="1504385"/>
            <a:ext cx="0" cy="457847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32F3248-3759-EB03-1B96-BA5405F94A0D}"/>
              </a:ext>
            </a:extLst>
          </p:cNvPr>
          <p:cNvSpPr/>
          <p:nvPr/>
        </p:nvSpPr>
        <p:spPr>
          <a:xfrm rot="5400000">
            <a:off x="6287992" y="3490731"/>
            <a:ext cx="3779361" cy="466847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097FE5A-7CB9-992E-F5FB-83972149CF32}"/>
              </a:ext>
            </a:extLst>
          </p:cNvPr>
          <p:cNvSpPr/>
          <p:nvPr/>
        </p:nvSpPr>
        <p:spPr>
          <a:xfrm>
            <a:off x="223529" y="1404522"/>
            <a:ext cx="3402805" cy="663544"/>
          </a:xfrm>
          <a:prstGeom prst="roundRect">
            <a:avLst/>
          </a:prstGeom>
          <a:solidFill>
            <a:srgbClr val="009FD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Buyers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Want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24C269A-F372-110D-F47D-366600214C7A}"/>
              </a:ext>
            </a:extLst>
          </p:cNvPr>
          <p:cNvSpPr/>
          <p:nvPr/>
        </p:nvSpPr>
        <p:spPr>
          <a:xfrm>
            <a:off x="4106200" y="1416245"/>
            <a:ext cx="3574757" cy="663544"/>
          </a:xfrm>
          <a:prstGeom prst="roundRect">
            <a:avLst/>
          </a:prstGeom>
          <a:solidFill>
            <a:srgbClr val="009FD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Buyers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Don’t Want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8C5467-1D82-ED77-C3BF-B4DA432EE28E}"/>
              </a:ext>
            </a:extLst>
          </p:cNvPr>
          <p:cNvCxnSpPr>
            <a:cxnSpLocks/>
          </p:cNvCxnSpPr>
          <p:nvPr/>
        </p:nvCxnSpPr>
        <p:spPr>
          <a:xfrm>
            <a:off x="7949621" y="1360391"/>
            <a:ext cx="0" cy="474591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CB79B99-0FC7-5E14-7D3C-9E37B2F2997E}"/>
              </a:ext>
            </a:extLst>
          </p:cNvPr>
          <p:cNvSpPr txBox="1"/>
          <p:nvPr/>
        </p:nvSpPr>
        <p:spPr>
          <a:xfrm>
            <a:off x="8426308" y="2179676"/>
            <a:ext cx="3747959" cy="401648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>
              <a:defRPr b="1"/>
            </a:lvl1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Marketing of ASCENT credits is key to communicate value and attract demand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WBG involvement seen as crucial for trust and credibility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Credit supply aggregation may simplify transactions, reduce delivery risk and lower transaction costs for buyers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Clarity on authorization process critical for ASCENT countries</a:t>
            </a:r>
            <a:endParaRPr lang="en-US" sz="2000">
              <a:ea typeface="Calibri"/>
              <a:cs typeface="Calibri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651898B-CA36-EFA1-9F7E-C3ADCAF8BA47}"/>
              </a:ext>
            </a:extLst>
          </p:cNvPr>
          <p:cNvCxnSpPr>
            <a:cxnSpLocks/>
          </p:cNvCxnSpPr>
          <p:nvPr/>
        </p:nvCxnSpPr>
        <p:spPr>
          <a:xfrm>
            <a:off x="7949621" y="1360391"/>
            <a:ext cx="4242379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CB00C24-C36B-DE57-81F1-EA6C194EA386}"/>
              </a:ext>
            </a:extLst>
          </p:cNvPr>
          <p:cNvCxnSpPr>
            <a:cxnSpLocks/>
          </p:cNvCxnSpPr>
          <p:nvPr/>
        </p:nvCxnSpPr>
        <p:spPr>
          <a:xfrm>
            <a:off x="7949621" y="6106310"/>
            <a:ext cx="4242379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F0C5700-E55E-1EDB-CDF3-9CDD9252C9E3}"/>
              </a:ext>
            </a:extLst>
          </p:cNvPr>
          <p:cNvSpPr/>
          <p:nvPr/>
        </p:nvSpPr>
        <p:spPr>
          <a:xfrm>
            <a:off x="8496105" y="1416245"/>
            <a:ext cx="3508702" cy="661522"/>
          </a:xfrm>
          <a:prstGeom prst="roundRect">
            <a:avLst/>
          </a:prstGeom>
          <a:solidFill>
            <a:srgbClr val="009FD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Implications</a:t>
            </a:r>
          </a:p>
        </p:txBody>
      </p:sp>
    </p:spTree>
    <p:extLst>
      <p:ext uri="{BB962C8B-B14F-4D97-AF65-F5344CB8AC3E}">
        <p14:creationId xmlns:p14="http://schemas.microsoft.com/office/powerpoint/2010/main" val="34238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913728-0B9F-0D7A-82DC-75ACBC024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1F67C9-6B6A-803C-F69D-59FD88BAE9D7}"/>
              </a:ext>
            </a:extLst>
          </p:cNvPr>
          <p:cNvSpPr txBox="1"/>
          <p:nvPr/>
        </p:nvSpPr>
        <p:spPr>
          <a:xfrm>
            <a:off x="966761" y="6189249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412B30-EB98-AC65-9F32-C927D06DAFAF}"/>
              </a:ext>
            </a:extLst>
          </p:cNvPr>
          <p:cNvSpPr/>
          <p:nvPr/>
        </p:nvSpPr>
        <p:spPr>
          <a:xfrm>
            <a:off x="282388" y="6189249"/>
            <a:ext cx="68437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42FFE2F-46EE-322A-CBD4-5BC092B4A2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49391"/>
            <a:ext cx="1280023" cy="55133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CD58C8E-126C-6C1F-72D5-EB0D0E8B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1176633"/>
            <a:ext cx="5430520" cy="662782"/>
          </a:xfrm>
        </p:spPr>
        <p:txBody>
          <a:bodyPr>
            <a:normAutofit/>
          </a:bodyPr>
          <a:lstStyle/>
          <a:p>
            <a:r>
              <a:rPr lang="en-US" sz="3000" b="1">
                <a:solidFill>
                  <a:srgbClr val="002060"/>
                </a:solidFill>
                <a:latin typeface="Aptos Display"/>
              </a:rPr>
              <a:t>If Buyer’s Needs are fully met…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4D2F0A-4F07-0BE4-77F5-CE8E0658B72B}"/>
              </a:ext>
            </a:extLst>
          </p:cNvPr>
          <p:cNvSpPr txBox="1"/>
          <p:nvPr/>
        </p:nvSpPr>
        <p:spPr>
          <a:xfrm>
            <a:off x="457198" y="2271116"/>
            <a:ext cx="4988561" cy="38779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>
              <a:defRPr b="1"/>
            </a:lvl1pPr>
          </a:lstStyle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600" b="0"/>
              <a:t>High Integrity</a:t>
            </a:r>
            <a:endParaRPr lang="de-DE" sz="2600" b="0">
              <a:ea typeface="Calibri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600" b="0"/>
              <a:t>Reliable </a:t>
            </a:r>
            <a:r>
              <a:rPr lang="de-DE" sz="2600" b="0" err="1"/>
              <a:t>Delivery</a:t>
            </a:r>
            <a:r>
              <a:rPr lang="de-DE" sz="2600" b="0"/>
              <a:t> </a:t>
            </a:r>
            <a:r>
              <a:rPr lang="de-DE" sz="2600" b="0" err="1"/>
              <a:t>of</a:t>
            </a:r>
            <a:r>
              <a:rPr lang="de-DE" sz="2600" b="0"/>
              <a:t> Carbon </a:t>
            </a:r>
            <a:r>
              <a:rPr lang="de-DE" sz="2600" b="0" err="1"/>
              <a:t>Credits</a:t>
            </a:r>
            <a:endParaRPr lang="de-DE" sz="2600" b="0">
              <a:ea typeface="Calibri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600" b="0" err="1"/>
              <a:t>Certainty</a:t>
            </a:r>
            <a:r>
              <a:rPr lang="de-DE" sz="2600" b="0"/>
              <a:t> </a:t>
            </a:r>
            <a:r>
              <a:rPr lang="de-DE" sz="2600" b="0" err="1"/>
              <a:t>linked</a:t>
            </a:r>
            <a:r>
              <a:rPr lang="de-DE" sz="2600" b="0"/>
              <a:t> </a:t>
            </a:r>
            <a:r>
              <a:rPr lang="de-DE" sz="2600" b="0" err="1"/>
              <a:t>to</a:t>
            </a:r>
            <a:r>
              <a:rPr lang="de-DE" sz="2600" b="0"/>
              <a:t> </a:t>
            </a:r>
            <a:r>
              <a:rPr lang="de-DE" sz="2600" b="0" err="1"/>
              <a:t>Corresponding</a:t>
            </a:r>
            <a:r>
              <a:rPr lang="de-DE" sz="2600" b="0"/>
              <a:t> Adjustments / CORSIA-</a:t>
            </a:r>
            <a:r>
              <a:rPr lang="de-DE" sz="2600" b="0" err="1"/>
              <a:t>Eligibility</a:t>
            </a:r>
            <a:endParaRPr lang="de-DE" sz="2600" b="0">
              <a:ea typeface="Calibri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600" b="0" err="1"/>
              <a:t>Certainty</a:t>
            </a:r>
            <a:r>
              <a:rPr lang="de-DE" sz="2600" b="0"/>
              <a:t> </a:t>
            </a:r>
            <a:r>
              <a:rPr lang="de-DE" sz="2600" b="0" err="1"/>
              <a:t>of</a:t>
            </a:r>
            <a:r>
              <a:rPr lang="de-DE" sz="2600" b="0"/>
              <a:t> </a:t>
            </a:r>
            <a:r>
              <a:rPr lang="de-DE" sz="2600" b="0" err="1"/>
              <a:t>Regulatory</a:t>
            </a:r>
            <a:r>
              <a:rPr lang="de-DE" sz="2600" b="0"/>
              <a:t> Frameworks</a:t>
            </a:r>
            <a:endParaRPr lang="de-DE" sz="2600" b="0">
              <a:ea typeface="Calibri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de-DE" sz="2400" b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C14DAD-1FAB-8F54-97BA-1FC03C021DF5}"/>
              </a:ext>
            </a:extLst>
          </p:cNvPr>
          <p:cNvSpPr txBox="1"/>
          <p:nvPr/>
        </p:nvSpPr>
        <p:spPr>
          <a:xfrm>
            <a:off x="6203965" y="1835687"/>
            <a:ext cx="5572871" cy="40010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>
              <a:defRPr b="1"/>
            </a:lvl1pPr>
          </a:lstStyle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600" b="0">
                <a:solidFill>
                  <a:schemeClr val="bg1"/>
                </a:solidFill>
              </a:rPr>
              <a:t>Many </a:t>
            </a:r>
            <a:r>
              <a:rPr lang="de-DE" sz="2600" b="0" err="1">
                <a:solidFill>
                  <a:schemeClr val="bg1"/>
                </a:solidFill>
              </a:rPr>
              <a:t>buyers</a:t>
            </a:r>
            <a:r>
              <a:rPr lang="de-DE" sz="2600" b="0">
                <a:solidFill>
                  <a:schemeClr val="bg1"/>
                </a:solidFill>
              </a:rPr>
              <a:t> </a:t>
            </a:r>
            <a:r>
              <a:rPr lang="de-DE" sz="2600" b="0" err="1">
                <a:solidFill>
                  <a:schemeClr val="bg1"/>
                </a:solidFill>
              </a:rPr>
              <a:t>may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be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willing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to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pay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prices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around</a:t>
            </a:r>
            <a:r>
              <a:rPr lang="de-DE" sz="2600" b="0">
                <a:solidFill>
                  <a:schemeClr val="bg1"/>
                </a:solidFill>
              </a:rPr>
              <a:t> US$ 20-30 </a:t>
            </a:r>
            <a:r>
              <a:rPr lang="de-DE" sz="2600" b="0" err="1">
                <a:solidFill>
                  <a:schemeClr val="bg1"/>
                </a:solidFill>
              </a:rPr>
              <a:t>or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even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higher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if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u="sng">
                <a:solidFill>
                  <a:schemeClr val="bg1"/>
                </a:solidFill>
              </a:rPr>
              <a:t>ALL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required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criteria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are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met</a:t>
            </a:r>
            <a:endParaRPr lang="de-DE" sz="2600" b="0" err="1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600" b="0">
                <a:solidFill>
                  <a:schemeClr val="bg1"/>
                </a:solidFill>
              </a:rPr>
              <a:t>Private </a:t>
            </a:r>
            <a:r>
              <a:rPr lang="de-DE" sz="2600" b="0" err="1">
                <a:solidFill>
                  <a:schemeClr val="bg1"/>
                </a:solidFill>
              </a:rPr>
              <a:t>Sector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buyers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have</a:t>
            </a:r>
            <a:r>
              <a:rPr lang="de-DE" sz="2600" b="0">
                <a:solidFill>
                  <a:schemeClr val="bg1"/>
                </a:solidFill>
              </a:rPr>
              <a:t> a positive </a:t>
            </a:r>
            <a:r>
              <a:rPr lang="de-DE" sz="2600" b="0" err="1">
                <a:solidFill>
                  <a:schemeClr val="bg1"/>
                </a:solidFill>
              </a:rPr>
              <a:t>outlook</a:t>
            </a:r>
            <a:r>
              <a:rPr lang="de-DE" sz="2600" b="0">
                <a:solidFill>
                  <a:schemeClr val="bg1"/>
                </a:solidFill>
              </a:rPr>
              <a:t> on </a:t>
            </a:r>
            <a:r>
              <a:rPr lang="de-DE" sz="2600" b="0" err="1">
                <a:solidFill>
                  <a:schemeClr val="bg1"/>
                </a:solidFill>
              </a:rPr>
              <a:t>compliance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market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credit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demand</a:t>
            </a:r>
            <a:endParaRPr lang="de-DE" sz="2600" b="0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600" b="0">
                <a:solidFill>
                  <a:schemeClr val="bg1"/>
                </a:solidFill>
              </a:rPr>
              <a:t>Public </a:t>
            </a:r>
            <a:r>
              <a:rPr lang="de-DE" sz="2600" b="0" err="1">
                <a:solidFill>
                  <a:schemeClr val="bg1"/>
                </a:solidFill>
              </a:rPr>
              <a:t>Sector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buyers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have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increasing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targets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for</a:t>
            </a:r>
            <a:r>
              <a:rPr lang="de-DE" sz="2600" b="0">
                <a:solidFill>
                  <a:schemeClr val="bg1"/>
                </a:solidFill>
              </a:rPr>
              <a:t> ITMO </a:t>
            </a:r>
            <a:r>
              <a:rPr lang="de-DE" sz="2600" b="0" err="1">
                <a:solidFill>
                  <a:schemeClr val="bg1"/>
                </a:solidFill>
              </a:rPr>
              <a:t>purchases</a:t>
            </a:r>
            <a:r>
              <a:rPr lang="de-DE" sz="2600" b="0">
                <a:solidFill>
                  <a:schemeClr val="bg1"/>
                </a:solidFill>
              </a:rPr>
              <a:t> but </a:t>
            </a:r>
            <a:r>
              <a:rPr lang="de-DE" sz="2600" b="0" err="1">
                <a:solidFill>
                  <a:schemeClr val="bg1"/>
                </a:solidFill>
              </a:rPr>
              <a:t>face</a:t>
            </a:r>
            <a:r>
              <a:rPr lang="de-DE" sz="2600" b="0">
                <a:solidFill>
                  <a:schemeClr val="bg1"/>
                </a:solidFill>
              </a:rPr>
              <a:t> a lack </a:t>
            </a:r>
            <a:r>
              <a:rPr lang="de-DE" sz="2600" b="0" err="1">
                <a:solidFill>
                  <a:schemeClr val="bg1"/>
                </a:solidFill>
              </a:rPr>
              <a:t>of</a:t>
            </a:r>
            <a:r>
              <a:rPr lang="de-DE" sz="2600" b="0">
                <a:solidFill>
                  <a:schemeClr val="bg1"/>
                </a:solidFill>
              </a:rPr>
              <a:t> </a:t>
            </a:r>
            <a:r>
              <a:rPr lang="de-DE" sz="2600" b="0" err="1">
                <a:solidFill>
                  <a:schemeClr val="bg1"/>
                </a:solidFill>
              </a:rPr>
              <a:t>eligible</a:t>
            </a:r>
            <a:r>
              <a:rPr lang="de-DE" sz="2600" b="0">
                <a:solidFill>
                  <a:schemeClr val="bg1"/>
                </a:solidFill>
              </a:rPr>
              <a:t>, high-quality </a:t>
            </a:r>
            <a:r>
              <a:rPr lang="de-DE" sz="2600" b="0" err="1">
                <a:solidFill>
                  <a:schemeClr val="bg1"/>
                </a:solidFill>
              </a:rPr>
              <a:t>projects</a:t>
            </a:r>
            <a:endParaRPr lang="de-DE" sz="2600" b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15" name="Graphic 14" descr="Money outline">
            <a:extLst>
              <a:ext uri="{FF2B5EF4-FFF2-40B4-BE49-F238E27FC236}">
                <a16:creationId xmlns:a16="http://schemas.microsoft.com/office/drawing/2014/main" id="{0F625815-2861-02BA-A2C3-2BE0A76216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374" y="1981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997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8F6D7-D147-B3E8-D380-795E3C766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62664C-C20E-BC8E-48AE-38152395BACD}"/>
              </a:ext>
            </a:extLst>
          </p:cNvPr>
          <p:cNvSpPr/>
          <p:nvPr/>
        </p:nvSpPr>
        <p:spPr>
          <a:xfrm>
            <a:off x="944880" y="3231765"/>
            <a:ext cx="10149840" cy="1022955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B06A5-3377-A8D6-0211-190CB747C3EA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285A44-53DF-8197-F70B-B2479934CA62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79E53EE-6F66-62B9-7FB7-911724381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F179EF-8C25-F38B-2FD4-8416A4C1F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706108"/>
            <a:ext cx="10515600" cy="662782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002060"/>
                </a:solidFill>
                <a:latin typeface="Aptos Display"/>
              </a:rPr>
              <a:t>Session Outline: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F5773EA-7AF9-487F-E8B5-66D7811367DC}"/>
              </a:ext>
            </a:extLst>
          </p:cNvPr>
          <p:cNvSpPr/>
          <p:nvPr/>
        </p:nvSpPr>
        <p:spPr>
          <a:xfrm>
            <a:off x="1173480" y="3405267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9FEE141-FF78-C27A-4ED6-C81A3A2076AD}"/>
              </a:ext>
            </a:extLst>
          </p:cNvPr>
          <p:cNvSpPr/>
          <p:nvPr/>
        </p:nvSpPr>
        <p:spPr>
          <a:xfrm>
            <a:off x="1173480" y="2198341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75DD6D-A305-A5E9-8C97-AA362C4EA189}"/>
              </a:ext>
            </a:extLst>
          </p:cNvPr>
          <p:cNvSpPr txBox="1"/>
          <p:nvPr/>
        </p:nvSpPr>
        <p:spPr>
          <a:xfrm>
            <a:off x="2055970" y="2348706"/>
            <a:ext cx="76506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latin typeface="Aptos"/>
                <a:cs typeface="Arial"/>
              </a:rPr>
              <a:t>Key Insights from Buyer Outreach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930CA5-59AD-E8F9-BEF9-25FE61025681}"/>
              </a:ext>
            </a:extLst>
          </p:cNvPr>
          <p:cNvSpPr txBox="1"/>
          <p:nvPr/>
        </p:nvSpPr>
        <p:spPr>
          <a:xfrm>
            <a:off x="2055970" y="3512411"/>
            <a:ext cx="855153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Aptos"/>
                <a:cs typeface="Arial"/>
              </a:rPr>
              <a:t>ASCENT Carbon Transaction Options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F80BF2A-4E67-74B2-4E79-0B06945A40D4}"/>
              </a:ext>
            </a:extLst>
          </p:cNvPr>
          <p:cNvSpPr/>
          <p:nvPr/>
        </p:nvSpPr>
        <p:spPr>
          <a:xfrm>
            <a:off x="1173480" y="4612193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24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D7ABF9-E5BE-FFE0-EC0B-FC82FDB12D03}"/>
              </a:ext>
            </a:extLst>
          </p:cNvPr>
          <p:cNvSpPr txBox="1"/>
          <p:nvPr/>
        </p:nvSpPr>
        <p:spPr>
          <a:xfrm>
            <a:off x="2055970" y="4730854"/>
            <a:ext cx="855153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latin typeface="Aptos"/>
                <a:cs typeface="Arial"/>
              </a:rPr>
              <a:t>Envisioned Monetization Support for ASCENT Countries</a:t>
            </a:r>
          </a:p>
        </p:txBody>
      </p:sp>
    </p:spTree>
    <p:extLst>
      <p:ext uri="{BB962C8B-B14F-4D97-AF65-F5344CB8AC3E}">
        <p14:creationId xmlns:p14="http://schemas.microsoft.com/office/powerpoint/2010/main" val="1516367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010A7-9B75-107B-5C54-48DA5BD16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812420-0F86-EB80-4F6D-C72EDEC5E624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21E7C07-5558-70C2-2882-568254024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0A69BE-1F2C-A4A1-9660-6D6A0D15F481}"/>
              </a:ext>
            </a:extLst>
          </p:cNvPr>
          <p:cNvSpPr/>
          <p:nvPr/>
        </p:nvSpPr>
        <p:spPr>
          <a:xfrm>
            <a:off x="532766" y="1226780"/>
            <a:ext cx="2254894" cy="308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403423"/>
            <a:r>
              <a:rPr lang="en-US" sz="2200" b="1">
                <a:solidFill>
                  <a:srgbClr val="00B0F0"/>
                </a:solidFill>
                <a:latin typeface="Aptos" panose="02110004020202020204"/>
              </a:rPr>
              <a:t>Buyers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604707-2F39-9446-687F-F6DEC745C2D7}"/>
              </a:ext>
            </a:extLst>
          </p:cNvPr>
          <p:cNvSpPr/>
          <p:nvPr/>
        </p:nvSpPr>
        <p:spPr>
          <a:xfrm>
            <a:off x="4313648" y="2580057"/>
            <a:ext cx="3486677" cy="530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 sz="2000" b="1">
                <a:solidFill>
                  <a:srgbClr val="A02B93"/>
                </a:solidFill>
                <a:latin typeface="Aptos" panose="02110004020202020204"/>
              </a:rPr>
              <a:t>ASCENT/M300 Carbon CRMF</a:t>
            </a:r>
            <a:r>
              <a:rPr lang="en-US" b="1">
                <a:solidFill>
                  <a:srgbClr val="A02B93"/>
                </a:solidFill>
                <a:latin typeface="Aptos" panose="02110004020202020204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3910CE-759D-DC31-E7F0-99111F24689D}"/>
              </a:ext>
            </a:extLst>
          </p:cNvPr>
          <p:cNvSpPr/>
          <p:nvPr/>
        </p:nvSpPr>
        <p:spPr>
          <a:xfrm>
            <a:off x="9189867" y="1676744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Zambia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2099B-AFC7-DA4F-74E4-448FDB651895}"/>
              </a:ext>
            </a:extLst>
          </p:cNvPr>
          <p:cNvSpPr/>
          <p:nvPr/>
        </p:nvSpPr>
        <p:spPr>
          <a:xfrm>
            <a:off x="9189867" y="2171669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Tanzania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8F0CC6-4BEC-578D-8714-2CE4599C1FDC}"/>
              </a:ext>
            </a:extLst>
          </p:cNvPr>
          <p:cNvSpPr/>
          <p:nvPr/>
        </p:nvSpPr>
        <p:spPr>
          <a:xfrm>
            <a:off x="9189867" y="2666595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Rwanda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0CDDC-8100-4FDD-2B8A-39EAF9EEBECD}"/>
              </a:ext>
            </a:extLst>
          </p:cNvPr>
          <p:cNvSpPr/>
          <p:nvPr/>
        </p:nvSpPr>
        <p:spPr>
          <a:xfrm>
            <a:off x="9189867" y="3161521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Uganda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060E60-0143-F926-EE12-ED7E5C84D581}"/>
              </a:ext>
            </a:extLst>
          </p:cNvPr>
          <p:cNvSpPr/>
          <p:nvPr/>
        </p:nvSpPr>
        <p:spPr>
          <a:xfrm>
            <a:off x="9189867" y="3656447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Ethiopia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3DC6F5-8D68-47AE-E6A7-EC994B66922E}"/>
              </a:ext>
            </a:extLst>
          </p:cNvPr>
          <p:cNvSpPr/>
          <p:nvPr/>
        </p:nvSpPr>
        <p:spPr>
          <a:xfrm>
            <a:off x="9189867" y="4151372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Country &lt;…&gt;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A979BAA8-BBD5-FEEA-CBD0-A3DED3C4CDD1}"/>
              </a:ext>
            </a:extLst>
          </p:cNvPr>
          <p:cNvCxnSpPr>
            <a:cxnSpLocks/>
            <a:stCxn id="9" idx="1"/>
            <a:endCxn id="14" idx="1"/>
          </p:cNvCxnSpPr>
          <p:nvPr/>
        </p:nvCxnSpPr>
        <p:spPr>
          <a:xfrm rot="10800000" flipV="1">
            <a:off x="9189867" y="1878086"/>
            <a:ext cx="8467" cy="2474628"/>
          </a:xfrm>
          <a:prstGeom prst="bentConnector3">
            <a:avLst>
              <a:gd name="adj1" fmla="val 1800000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3E23D6EF-0BE9-2680-CE93-D9FCDD187EE4}"/>
              </a:ext>
            </a:extLst>
          </p:cNvPr>
          <p:cNvCxnSpPr>
            <a:cxnSpLocks/>
            <a:stCxn id="10" idx="1"/>
            <a:endCxn id="13" idx="1"/>
          </p:cNvCxnSpPr>
          <p:nvPr/>
        </p:nvCxnSpPr>
        <p:spPr>
          <a:xfrm rot="10800000" flipV="1">
            <a:off x="9189867" y="2373012"/>
            <a:ext cx="8467" cy="1484777"/>
          </a:xfrm>
          <a:prstGeom prst="bentConnector3">
            <a:avLst>
              <a:gd name="adj1" fmla="val 1800000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0C9119BD-04A9-5559-2786-6ADD3350BF3A}"/>
              </a:ext>
            </a:extLst>
          </p:cNvPr>
          <p:cNvCxnSpPr>
            <a:cxnSpLocks/>
            <a:stCxn id="11" idx="1"/>
            <a:endCxn id="12" idx="1"/>
          </p:cNvCxnSpPr>
          <p:nvPr/>
        </p:nvCxnSpPr>
        <p:spPr>
          <a:xfrm rot="10800000" flipV="1">
            <a:off x="9189867" y="2867937"/>
            <a:ext cx="8467" cy="494926"/>
          </a:xfrm>
          <a:prstGeom prst="bentConnector3">
            <a:avLst>
              <a:gd name="adj1" fmla="val 1800000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996C03B-C6B9-1FCD-3D7F-BC4EC7E2E33D}"/>
              </a:ext>
            </a:extLst>
          </p:cNvPr>
          <p:cNvSpPr/>
          <p:nvPr/>
        </p:nvSpPr>
        <p:spPr>
          <a:xfrm>
            <a:off x="9189867" y="4646298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Company 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331BC3-55FA-B919-AE3D-5DB7EC1FA2BF}"/>
              </a:ext>
            </a:extLst>
          </p:cNvPr>
          <p:cNvSpPr/>
          <p:nvPr/>
        </p:nvSpPr>
        <p:spPr>
          <a:xfrm>
            <a:off x="9189867" y="5141224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Company B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8D25A8-0AEF-33F2-0B12-7646971B602D}"/>
              </a:ext>
            </a:extLst>
          </p:cNvPr>
          <p:cNvSpPr/>
          <p:nvPr/>
        </p:nvSpPr>
        <p:spPr>
          <a:xfrm>
            <a:off x="9189867" y="5636155"/>
            <a:ext cx="2097396" cy="4026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Company &lt;…&gt;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26841A68-FB2D-1EF1-AAD8-B92E296CE78A}"/>
              </a:ext>
            </a:extLst>
          </p:cNvPr>
          <p:cNvCxnSpPr>
            <a:cxnSpLocks/>
            <a:stCxn id="19" idx="1"/>
            <a:endCxn id="18" idx="1"/>
          </p:cNvCxnSpPr>
          <p:nvPr/>
        </p:nvCxnSpPr>
        <p:spPr>
          <a:xfrm rot="10800000">
            <a:off x="9189867" y="4847641"/>
            <a:ext cx="8467" cy="494926"/>
          </a:xfrm>
          <a:prstGeom prst="bentConnector3">
            <a:avLst>
              <a:gd name="adj1" fmla="val 1800000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BF4FC2EA-1736-CA21-ED07-FB6C830783DC}"/>
              </a:ext>
            </a:extLst>
          </p:cNvPr>
          <p:cNvCxnSpPr>
            <a:cxnSpLocks/>
            <a:stCxn id="20" idx="1"/>
            <a:endCxn id="14" idx="1"/>
          </p:cNvCxnSpPr>
          <p:nvPr/>
        </p:nvCxnSpPr>
        <p:spPr>
          <a:xfrm rot="10800000">
            <a:off x="9189867" y="4352716"/>
            <a:ext cx="8467" cy="1484783"/>
          </a:xfrm>
          <a:prstGeom prst="bentConnector3">
            <a:avLst>
              <a:gd name="adj1" fmla="val 1800000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Arrow: Left 22">
            <a:extLst>
              <a:ext uri="{FF2B5EF4-FFF2-40B4-BE49-F238E27FC236}">
                <a16:creationId xmlns:a16="http://schemas.microsoft.com/office/drawing/2014/main" id="{B034E27E-D135-424D-6E8D-B03FA76DCA5D}"/>
              </a:ext>
            </a:extLst>
          </p:cNvPr>
          <p:cNvSpPr/>
          <p:nvPr/>
        </p:nvSpPr>
        <p:spPr>
          <a:xfrm>
            <a:off x="7926895" y="1972596"/>
            <a:ext cx="1112215" cy="490507"/>
          </a:xfrm>
          <a:prstGeom prst="lef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3423"/>
            <a:endParaRPr lang="en-US" sz="1588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FB7866-4B6B-4E7D-177F-0CC79FF0E3CC}"/>
              </a:ext>
            </a:extLst>
          </p:cNvPr>
          <p:cNvSpPr/>
          <p:nvPr/>
        </p:nvSpPr>
        <p:spPr>
          <a:xfrm>
            <a:off x="513047" y="1726539"/>
            <a:ext cx="2344055" cy="519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Sovereign buyers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6AF381-1E54-1015-A7CE-F5999728FB09}"/>
              </a:ext>
            </a:extLst>
          </p:cNvPr>
          <p:cNvSpPr/>
          <p:nvPr/>
        </p:nvSpPr>
        <p:spPr>
          <a:xfrm>
            <a:off x="513047" y="4002085"/>
            <a:ext cx="2344055" cy="519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Buyer Pools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A68905-99BB-7D0D-204E-41557EB33C4A}"/>
              </a:ext>
            </a:extLst>
          </p:cNvPr>
          <p:cNvSpPr/>
          <p:nvPr/>
        </p:nvSpPr>
        <p:spPr>
          <a:xfrm>
            <a:off x="513047" y="2485055"/>
            <a:ext cx="2344055" cy="519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Corporate buyers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762046D-9125-8D7F-9925-38CD96FF2163}"/>
              </a:ext>
            </a:extLst>
          </p:cNvPr>
          <p:cNvSpPr/>
          <p:nvPr/>
        </p:nvSpPr>
        <p:spPr>
          <a:xfrm>
            <a:off x="513047" y="5519119"/>
            <a:ext cx="2344055" cy="519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schemeClr val="bg1"/>
                </a:solidFill>
                <a:latin typeface="Aptos" panose="02110004020202020204"/>
              </a:rPr>
              <a:t>IFC buy-in facility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DEBD2E-73AC-A358-146C-4A1F242081CE}"/>
              </a:ext>
            </a:extLst>
          </p:cNvPr>
          <p:cNvSpPr/>
          <p:nvPr/>
        </p:nvSpPr>
        <p:spPr>
          <a:xfrm>
            <a:off x="513047" y="3243569"/>
            <a:ext cx="2344055" cy="519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Intermediaries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4021E6-0851-C30F-FE0F-7CEFB91EB897}"/>
              </a:ext>
            </a:extLst>
          </p:cNvPr>
          <p:cNvSpPr/>
          <p:nvPr/>
        </p:nvSpPr>
        <p:spPr>
          <a:xfrm>
            <a:off x="513047" y="4760601"/>
            <a:ext cx="2344055" cy="51972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>
                <a:solidFill>
                  <a:prstClr val="white"/>
                </a:solidFill>
                <a:latin typeface="Aptos" panose="02110004020202020204"/>
              </a:rPr>
              <a:t>Brokers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E5092853-5F4A-B9AA-2EE2-9B7A01912C6E}"/>
              </a:ext>
            </a:extLst>
          </p:cNvPr>
          <p:cNvCxnSpPr>
            <a:cxnSpLocks/>
            <a:stCxn id="24" idx="3"/>
            <a:endCxn id="26" idx="3"/>
          </p:cNvCxnSpPr>
          <p:nvPr/>
        </p:nvCxnSpPr>
        <p:spPr>
          <a:xfrm>
            <a:off x="2857102" y="1986400"/>
            <a:ext cx="12700" cy="758516"/>
          </a:xfrm>
          <a:prstGeom prst="bentConnector3">
            <a:avLst>
              <a:gd name="adj1" fmla="val 180000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98CA058D-97B0-D919-3EF1-34B5D7F714DA}"/>
              </a:ext>
            </a:extLst>
          </p:cNvPr>
          <p:cNvCxnSpPr>
            <a:cxnSpLocks/>
            <a:stCxn id="24" idx="3"/>
            <a:endCxn id="28" idx="3"/>
          </p:cNvCxnSpPr>
          <p:nvPr/>
        </p:nvCxnSpPr>
        <p:spPr>
          <a:xfrm>
            <a:off x="2857102" y="1986400"/>
            <a:ext cx="12700" cy="1517030"/>
          </a:xfrm>
          <a:prstGeom prst="bentConnector3">
            <a:avLst>
              <a:gd name="adj1" fmla="val 180000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2BC270A2-A19B-642F-BA07-6E9E32FA91BA}"/>
              </a:ext>
            </a:extLst>
          </p:cNvPr>
          <p:cNvCxnSpPr>
            <a:cxnSpLocks/>
            <a:stCxn id="29" idx="3"/>
            <a:endCxn id="25" idx="3"/>
          </p:cNvCxnSpPr>
          <p:nvPr/>
        </p:nvCxnSpPr>
        <p:spPr>
          <a:xfrm flipV="1">
            <a:off x="2857102" y="4261946"/>
            <a:ext cx="12700" cy="758516"/>
          </a:xfrm>
          <a:prstGeom prst="bentConnector3">
            <a:avLst>
              <a:gd name="adj1" fmla="val 180000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1D0E7D9C-CA74-AE9D-4524-8385507987EB}"/>
              </a:ext>
            </a:extLst>
          </p:cNvPr>
          <p:cNvCxnSpPr>
            <a:cxnSpLocks/>
            <a:stCxn id="24" idx="3"/>
            <a:endCxn id="27" idx="3"/>
          </p:cNvCxnSpPr>
          <p:nvPr/>
        </p:nvCxnSpPr>
        <p:spPr>
          <a:xfrm>
            <a:off x="2857102" y="1986400"/>
            <a:ext cx="12700" cy="3792580"/>
          </a:xfrm>
          <a:prstGeom prst="bentConnector3">
            <a:avLst>
              <a:gd name="adj1" fmla="val 180000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77F4639-006B-4ABF-7F4F-82EE7307AB4C}"/>
              </a:ext>
            </a:extLst>
          </p:cNvPr>
          <p:cNvGrpSpPr/>
          <p:nvPr/>
        </p:nvGrpSpPr>
        <p:grpSpPr>
          <a:xfrm>
            <a:off x="5485446" y="4621012"/>
            <a:ext cx="1026542" cy="483659"/>
            <a:chOff x="5302349" y="2801359"/>
            <a:chExt cx="1026542" cy="483659"/>
          </a:xfrm>
        </p:grpSpPr>
        <p:sp>
          <p:nvSpPr>
            <p:cNvPr id="35" name="Arrow: Left 34">
              <a:extLst>
                <a:ext uri="{FF2B5EF4-FFF2-40B4-BE49-F238E27FC236}">
                  <a16:creationId xmlns:a16="http://schemas.microsoft.com/office/drawing/2014/main" id="{B96899B7-F900-CD52-98B8-FEAB2C5C1B2E}"/>
                </a:ext>
              </a:extLst>
            </p:cNvPr>
            <p:cNvSpPr/>
            <p:nvPr/>
          </p:nvSpPr>
          <p:spPr>
            <a:xfrm rot="5400000">
              <a:off x="5836248" y="2792374"/>
              <a:ext cx="447612" cy="537675"/>
            </a:xfrm>
            <a:prstGeom prst="lef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03423"/>
              <a:endParaRPr lang="en-US" sz="1588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36" name="Arrow: Left 35">
              <a:extLst>
                <a:ext uri="{FF2B5EF4-FFF2-40B4-BE49-F238E27FC236}">
                  <a16:creationId xmlns:a16="http://schemas.microsoft.com/office/drawing/2014/main" id="{49B7F4D3-78B6-E860-444D-25E06BA00F49}"/>
                </a:ext>
              </a:extLst>
            </p:cNvPr>
            <p:cNvSpPr/>
            <p:nvPr/>
          </p:nvSpPr>
          <p:spPr>
            <a:xfrm rot="5400000" flipH="1">
              <a:off x="5314944" y="2788764"/>
              <a:ext cx="463677" cy="488867"/>
            </a:xfrm>
            <a:prstGeom prst="lef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03423"/>
              <a:endParaRPr lang="en-US" sz="1588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37" name="Arrow: Left 36">
            <a:extLst>
              <a:ext uri="{FF2B5EF4-FFF2-40B4-BE49-F238E27FC236}">
                <a16:creationId xmlns:a16="http://schemas.microsoft.com/office/drawing/2014/main" id="{C3FAB4E0-9814-DD52-A0CD-E683D19FC923}"/>
              </a:ext>
            </a:extLst>
          </p:cNvPr>
          <p:cNvSpPr/>
          <p:nvPr/>
        </p:nvSpPr>
        <p:spPr>
          <a:xfrm flipH="1">
            <a:off x="3098679" y="1972596"/>
            <a:ext cx="1067211" cy="490507"/>
          </a:xfrm>
          <a:prstGeom prst="lef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3423"/>
            <a:endParaRPr lang="en-US" sz="1588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D357B3-476C-7B3B-7BA7-0836157877AB}"/>
              </a:ext>
            </a:extLst>
          </p:cNvPr>
          <p:cNvSpPr/>
          <p:nvPr/>
        </p:nvSpPr>
        <p:spPr>
          <a:xfrm>
            <a:off x="4472746" y="3867566"/>
            <a:ext cx="3109866" cy="4721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 defTabSz="403423"/>
            <a:r>
              <a:rPr lang="en-US" sz="2000" b="1">
                <a:solidFill>
                  <a:schemeClr val="bg1"/>
                </a:solidFill>
                <a:latin typeface="Aptos" panose="02110004020202020204"/>
              </a:rPr>
              <a:t>Exchange / Auction</a:t>
            </a:r>
            <a:r>
              <a:rPr lang="en-US" sz="1550" b="1">
                <a:solidFill>
                  <a:schemeClr val="bg1"/>
                </a:solidFill>
                <a:latin typeface="Aptos" panose="02110004020202020204"/>
              </a:rPr>
              <a:t> </a:t>
            </a:r>
          </a:p>
        </p:txBody>
      </p:sp>
      <p:sp>
        <p:nvSpPr>
          <p:cNvPr id="39" name="Arrow: Left 38">
            <a:extLst>
              <a:ext uri="{FF2B5EF4-FFF2-40B4-BE49-F238E27FC236}">
                <a16:creationId xmlns:a16="http://schemas.microsoft.com/office/drawing/2014/main" id="{C20FCC51-F703-2E86-489F-511F24B80F28}"/>
              </a:ext>
            </a:extLst>
          </p:cNvPr>
          <p:cNvSpPr/>
          <p:nvPr/>
        </p:nvSpPr>
        <p:spPr>
          <a:xfrm>
            <a:off x="7926895" y="2687756"/>
            <a:ext cx="1112215" cy="490507"/>
          </a:xfrm>
          <a:prstGeom prst="lef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3423"/>
            <a:endParaRPr lang="en-US" sz="1588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0" name="Arrow: Left 39">
            <a:extLst>
              <a:ext uri="{FF2B5EF4-FFF2-40B4-BE49-F238E27FC236}">
                <a16:creationId xmlns:a16="http://schemas.microsoft.com/office/drawing/2014/main" id="{9227389F-2590-8045-7586-302AA30224D7}"/>
              </a:ext>
            </a:extLst>
          </p:cNvPr>
          <p:cNvSpPr/>
          <p:nvPr/>
        </p:nvSpPr>
        <p:spPr>
          <a:xfrm flipH="1">
            <a:off x="3098679" y="2687756"/>
            <a:ext cx="1067211" cy="490507"/>
          </a:xfrm>
          <a:prstGeom prst="lef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3423"/>
            <a:endParaRPr lang="en-US" sz="1588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1" name="Arrow: Left 40">
            <a:extLst>
              <a:ext uri="{FF2B5EF4-FFF2-40B4-BE49-F238E27FC236}">
                <a16:creationId xmlns:a16="http://schemas.microsoft.com/office/drawing/2014/main" id="{A444A086-FBD7-75E8-A090-B8452CFB8210}"/>
              </a:ext>
            </a:extLst>
          </p:cNvPr>
          <p:cNvSpPr/>
          <p:nvPr/>
        </p:nvSpPr>
        <p:spPr>
          <a:xfrm flipH="1">
            <a:off x="3098679" y="4038337"/>
            <a:ext cx="1067211" cy="490507"/>
          </a:xfrm>
          <a:prstGeom prst="lef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3423"/>
            <a:endParaRPr lang="en-US" sz="1588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2" name="Arrow: Left 41">
            <a:extLst>
              <a:ext uri="{FF2B5EF4-FFF2-40B4-BE49-F238E27FC236}">
                <a16:creationId xmlns:a16="http://schemas.microsoft.com/office/drawing/2014/main" id="{CB821C59-0DAB-43BF-FD45-593DA65B903B}"/>
              </a:ext>
            </a:extLst>
          </p:cNvPr>
          <p:cNvSpPr/>
          <p:nvPr/>
        </p:nvSpPr>
        <p:spPr>
          <a:xfrm>
            <a:off x="7926895" y="4038337"/>
            <a:ext cx="1112215" cy="490507"/>
          </a:xfrm>
          <a:prstGeom prst="lef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3423"/>
            <a:endParaRPr lang="en-US" sz="1588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7ADEB99-136D-B348-4D2A-70AEE0E199B0}"/>
              </a:ext>
            </a:extLst>
          </p:cNvPr>
          <p:cNvSpPr/>
          <p:nvPr/>
        </p:nvSpPr>
        <p:spPr>
          <a:xfrm>
            <a:off x="4133707" y="5205002"/>
            <a:ext cx="3779554" cy="1264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 sz="2200" b="1">
                <a:solidFill>
                  <a:srgbClr val="0070C0"/>
                </a:solidFill>
                <a:latin typeface="Aptos" panose="02110004020202020204"/>
              </a:rPr>
              <a:t>M300/ASCENT Carbon “Marketplace” Partner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651D835-0753-C2E0-D51D-50E125006598}"/>
              </a:ext>
            </a:extLst>
          </p:cNvPr>
          <p:cNvSpPr/>
          <p:nvPr/>
        </p:nvSpPr>
        <p:spPr>
          <a:xfrm>
            <a:off x="4472746" y="1925005"/>
            <a:ext cx="3109866" cy="514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03423"/>
            <a:r>
              <a:rPr lang="en-US" sz="2000" b="1">
                <a:solidFill>
                  <a:prstClr val="black"/>
                </a:solidFill>
                <a:latin typeface="Aptos" panose="02110004020202020204"/>
              </a:rPr>
              <a:t>Bilateral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FFD417A-AA08-C902-316E-914F7024A48A}"/>
              </a:ext>
            </a:extLst>
          </p:cNvPr>
          <p:cNvSpPr/>
          <p:nvPr/>
        </p:nvSpPr>
        <p:spPr>
          <a:xfrm>
            <a:off x="4215294" y="1529985"/>
            <a:ext cx="3636983" cy="294374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 defTabSz="403423"/>
            <a:r>
              <a:rPr lang="en-US" sz="2000" b="1">
                <a:solidFill>
                  <a:prstClr val="black"/>
                </a:solidFill>
                <a:latin typeface="Aptos" panose="02110004020202020204"/>
              </a:rPr>
              <a:t>Transaction options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5E1160C-C0A0-A3CE-D1BC-FFB2CF2C3369}"/>
              </a:ext>
            </a:extLst>
          </p:cNvPr>
          <p:cNvSpPr/>
          <p:nvPr/>
        </p:nvSpPr>
        <p:spPr>
          <a:xfrm>
            <a:off x="4461540" y="3268656"/>
            <a:ext cx="3123598" cy="48771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 defTabSz="403423"/>
            <a:r>
              <a:rPr lang="en-US" sz="2000" b="1">
                <a:solidFill>
                  <a:schemeClr val="bg1"/>
                </a:solidFill>
                <a:latin typeface="Aptos" panose="02110004020202020204"/>
              </a:rPr>
              <a:t>Intermediaries / Brokers</a:t>
            </a:r>
          </a:p>
        </p:txBody>
      </p:sp>
      <p:sp>
        <p:nvSpPr>
          <p:cNvPr id="48" name="Arrow: Left 47">
            <a:extLst>
              <a:ext uri="{FF2B5EF4-FFF2-40B4-BE49-F238E27FC236}">
                <a16:creationId xmlns:a16="http://schemas.microsoft.com/office/drawing/2014/main" id="{733A9305-4B87-EDA8-9CEB-7EEA712BC4ED}"/>
              </a:ext>
            </a:extLst>
          </p:cNvPr>
          <p:cNvSpPr/>
          <p:nvPr/>
        </p:nvSpPr>
        <p:spPr>
          <a:xfrm flipH="1">
            <a:off x="3098679" y="3377059"/>
            <a:ext cx="1067211" cy="490507"/>
          </a:xfrm>
          <a:prstGeom prst="lef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3423"/>
            <a:endParaRPr lang="en-US" sz="1588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9" name="Arrow: Left 48">
            <a:extLst>
              <a:ext uri="{FF2B5EF4-FFF2-40B4-BE49-F238E27FC236}">
                <a16:creationId xmlns:a16="http://schemas.microsoft.com/office/drawing/2014/main" id="{622E0556-9C7B-50FE-7EC7-0EBBB5CB5A66}"/>
              </a:ext>
            </a:extLst>
          </p:cNvPr>
          <p:cNvSpPr/>
          <p:nvPr/>
        </p:nvSpPr>
        <p:spPr>
          <a:xfrm>
            <a:off x="7926895" y="3377059"/>
            <a:ext cx="1112215" cy="490507"/>
          </a:xfrm>
          <a:prstGeom prst="lef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3423"/>
            <a:endParaRPr lang="en-US" sz="1588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D0BD1F2-B6CC-EE67-69F2-EC1143C86E32}"/>
              </a:ext>
            </a:extLst>
          </p:cNvPr>
          <p:cNvSpPr/>
          <p:nvPr/>
        </p:nvSpPr>
        <p:spPr>
          <a:xfrm>
            <a:off x="9038514" y="1042554"/>
            <a:ext cx="2400101" cy="552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403423"/>
            <a:r>
              <a:rPr lang="en-US" sz="2200" b="1">
                <a:solidFill>
                  <a:srgbClr val="92D050"/>
                </a:solidFill>
                <a:latin typeface="Aptos" panose="02110004020202020204"/>
              </a:rPr>
              <a:t>Sellers</a:t>
            </a:r>
            <a:endParaRPr lang="en-US" sz="2200">
              <a:solidFill>
                <a:srgbClr val="92D050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B5B13A-B0CE-E8CF-1144-25C845B0CA4E}"/>
              </a:ext>
            </a:extLst>
          </p:cNvPr>
          <p:cNvSpPr txBox="1"/>
          <p:nvPr/>
        </p:nvSpPr>
        <p:spPr>
          <a:xfrm>
            <a:off x="192958" y="591305"/>
            <a:ext cx="10168678" cy="523220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r>
              <a:rPr lang="en-US" sz="2800" b="1">
                <a:latin typeface="Aptos Display"/>
                <a:ea typeface="Calibri"/>
                <a:cs typeface="Arial"/>
              </a:rPr>
              <a:t>What are possible transaction options?</a:t>
            </a:r>
          </a:p>
        </p:txBody>
      </p:sp>
    </p:spTree>
    <p:extLst>
      <p:ext uri="{BB962C8B-B14F-4D97-AF65-F5344CB8AC3E}">
        <p14:creationId xmlns:p14="http://schemas.microsoft.com/office/powerpoint/2010/main" val="298221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58F45D-E090-2F51-8A84-FF6620308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9DB1C3-498E-C467-992E-3D520AE3AFC8}"/>
              </a:ext>
            </a:extLst>
          </p:cNvPr>
          <p:cNvSpPr/>
          <p:nvPr/>
        </p:nvSpPr>
        <p:spPr>
          <a:xfrm>
            <a:off x="11085662" y="62108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8010C921-92CE-F2B2-90D1-FF460829F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08B7A5-A2EF-CAED-76A7-BF2A5943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955511"/>
              </p:ext>
            </p:extLst>
          </p:nvPr>
        </p:nvGraphicFramePr>
        <p:xfrm>
          <a:off x="698417" y="1587505"/>
          <a:ext cx="5077089" cy="4820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7089">
                  <a:extLst>
                    <a:ext uri="{9D8B030D-6E8A-4147-A177-3AD203B41FA5}">
                      <a16:colId xmlns:a16="http://schemas.microsoft.com/office/drawing/2014/main" val="274897234"/>
                    </a:ext>
                  </a:extLst>
                </a:gridCol>
              </a:tblGrid>
              <a:tr h="654624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SELLER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541769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Lack of transparency (buyers, pricing)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834760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Lack of buyer commitment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676025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Lack of seller transaction capacity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168701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Lack of upfront finance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334934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Risk of not meeting own NDC (over-selling)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659663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Buyer demand sensitivity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076999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Buyer integrity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15063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28C8948-3693-20D6-AAC3-309049D91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732259"/>
              </p:ext>
            </p:extLst>
          </p:nvPr>
        </p:nvGraphicFramePr>
        <p:xfrm>
          <a:off x="6515529" y="1587504"/>
          <a:ext cx="5314925" cy="4820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4925">
                  <a:extLst>
                    <a:ext uri="{9D8B030D-6E8A-4147-A177-3AD203B41FA5}">
                      <a16:colId xmlns:a16="http://schemas.microsoft.com/office/drawing/2014/main" val="284710870"/>
                    </a:ext>
                  </a:extLst>
                </a:gridCol>
              </a:tblGrid>
              <a:tr h="654624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BUYER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395981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Environmental integrity of credits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03871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Sufficient financing of project activities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731004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Transaction revenue use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790195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Transaction risks / costs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075576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Legal and regulatory risks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376549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Usability of credits (e.g. Art.6/NDC, CORSIA)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96461"/>
                  </a:ext>
                </a:extLst>
              </a:tr>
              <a:tr h="595113">
                <a:tc>
                  <a:txBody>
                    <a:bodyPr/>
                    <a:lstStyle/>
                    <a:p>
                      <a:r>
                        <a:rPr lang="en-US" sz="2200"/>
                        <a:t>Seller capacity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209032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78E66586-619F-75D9-DF4A-BE5119EF01EC}"/>
              </a:ext>
            </a:extLst>
          </p:cNvPr>
          <p:cNvSpPr/>
          <p:nvPr/>
        </p:nvSpPr>
        <p:spPr>
          <a:xfrm>
            <a:off x="188857" y="1494049"/>
            <a:ext cx="802143" cy="802143"/>
          </a:xfrm>
          <a:prstGeom prst="ellipse">
            <a:avLst/>
          </a:prstGeom>
          <a:solidFill>
            <a:srgbClr val="1AA4E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phic 13" descr="Court outline">
            <a:extLst>
              <a:ext uri="{FF2B5EF4-FFF2-40B4-BE49-F238E27FC236}">
                <a16:creationId xmlns:a16="http://schemas.microsoft.com/office/drawing/2014/main" id="{A2E6F82B-C8B0-7578-340C-876810F8F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3608" y="1532114"/>
            <a:ext cx="620936" cy="620936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651FCE7-65CE-AFEA-7983-2723CF50E2F7}"/>
              </a:ext>
            </a:extLst>
          </p:cNvPr>
          <p:cNvSpPr/>
          <p:nvPr/>
        </p:nvSpPr>
        <p:spPr>
          <a:xfrm>
            <a:off x="6151767" y="1494049"/>
            <a:ext cx="802143" cy="802143"/>
          </a:xfrm>
          <a:prstGeom prst="ellipse">
            <a:avLst/>
          </a:prstGeom>
          <a:solidFill>
            <a:srgbClr val="1AA4E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raphic 17" descr="Money outline">
            <a:extLst>
              <a:ext uri="{FF2B5EF4-FFF2-40B4-BE49-F238E27FC236}">
                <a16:creationId xmlns:a16="http://schemas.microsoft.com/office/drawing/2014/main" id="{90A53B73-CC31-7B6A-AA5F-49A924EC77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85066" y="1565408"/>
            <a:ext cx="577059" cy="5770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313B69-3940-406A-562A-A7BC1C8E42A3}"/>
              </a:ext>
            </a:extLst>
          </p:cNvPr>
          <p:cNvSpPr txBox="1"/>
          <p:nvPr/>
        </p:nvSpPr>
        <p:spPr>
          <a:xfrm>
            <a:off x="192958" y="641547"/>
            <a:ext cx="10168678" cy="523220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r>
              <a:rPr lang="en-US" sz="2800" b="1">
                <a:latin typeface="Aptos Display"/>
                <a:ea typeface="Calibri"/>
                <a:cs typeface="Arial"/>
              </a:rPr>
              <a:t>Seller-Buyer Transaction Pain Points To Be Addressed</a:t>
            </a:r>
          </a:p>
        </p:txBody>
      </p:sp>
    </p:spTree>
    <p:extLst>
      <p:ext uri="{BB962C8B-B14F-4D97-AF65-F5344CB8AC3E}">
        <p14:creationId xmlns:p14="http://schemas.microsoft.com/office/powerpoint/2010/main" val="2474935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AC42D-DD2B-F7D0-FA0F-893677775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9EA22A5-7F4D-E2D1-CE4F-3138FDC141A1}"/>
              </a:ext>
            </a:extLst>
          </p:cNvPr>
          <p:cNvSpPr/>
          <p:nvPr/>
        </p:nvSpPr>
        <p:spPr>
          <a:xfrm>
            <a:off x="944880" y="4442414"/>
            <a:ext cx="10149840" cy="1022955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F0ED75-48A1-F4F8-696F-62F59CE8DDE1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BE9655-0989-A450-E8C8-66C2822BBF12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8B3D934E-B255-7E74-7B06-844C43E46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29755B-4CC6-4677-7B41-459FFBFF7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706108"/>
            <a:ext cx="10515600" cy="662782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002060"/>
                </a:solidFill>
                <a:latin typeface="Aptos Display"/>
              </a:rPr>
              <a:t>Session Outline: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A0A17EE-6D89-D27C-7BA3-F5779E4121C0}"/>
              </a:ext>
            </a:extLst>
          </p:cNvPr>
          <p:cNvSpPr/>
          <p:nvPr/>
        </p:nvSpPr>
        <p:spPr>
          <a:xfrm>
            <a:off x="1173480" y="3405267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0930FA5-E36F-F963-D81A-93AA373823FE}"/>
              </a:ext>
            </a:extLst>
          </p:cNvPr>
          <p:cNvSpPr/>
          <p:nvPr/>
        </p:nvSpPr>
        <p:spPr>
          <a:xfrm>
            <a:off x="1173480" y="2198341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5B4513-4007-0B1B-A595-1A07F43C7AA7}"/>
              </a:ext>
            </a:extLst>
          </p:cNvPr>
          <p:cNvSpPr txBox="1"/>
          <p:nvPr/>
        </p:nvSpPr>
        <p:spPr>
          <a:xfrm>
            <a:off x="2055970" y="2348706"/>
            <a:ext cx="765061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latin typeface="Aptos"/>
                <a:cs typeface="Arial"/>
              </a:rPr>
              <a:t>Key Insights from Buyer Outreach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229636-80FA-8AE1-7853-C222E04F1378}"/>
              </a:ext>
            </a:extLst>
          </p:cNvPr>
          <p:cNvSpPr txBox="1"/>
          <p:nvPr/>
        </p:nvSpPr>
        <p:spPr>
          <a:xfrm>
            <a:off x="2055970" y="3512411"/>
            <a:ext cx="855153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latin typeface="Aptos"/>
                <a:cs typeface="Arial"/>
              </a:rPr>
              <a:t>ASCENT Carbon Transaction Options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79E00D9-B101-36B6-AD2F-19E3433F6611}"/>
              </a:ext>
            </a:extLst>
          </p:cNvPr>
          <p:cNvSpPr/>
          <p:nvPr/>
        </p:nvSpPr>
        <p:spPr>
          <a:xfrm>
            <a:off x="1173480" y="4612193"/>
            <a:ext cx="684703" cy="684703"/>
          </a:xfrm>
          <a:prstGeom prst="ellipse">
            <a:avLst/>
          </a:prstGeom>
          <a:solidFill>
            <a:srgbClr val="1AA4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24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9F13BC-317A-09E9-85E3-88F1D5E963F9}"/>
              </a:ext>
            </a:extLst>
          </p:cNvPr>
          <p:cNvSpPr txBox="1"/>
          <p:nvPr/>
        </p:nvSpPr>
        <p:spPr>
          <a:xfrm>
            <a:off x="2055970" y="4730854"/>
            <a:ext cx="855153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Aptos"/>
                <a:cs typeface="Arial"/>
              </a:rPr>
              <a:t>Potential Monetization Support for ASCENT Countries</a:t>
            </a:r>
          </a:p>
        </p:txBody>
      </p:sp>
    </p:spTree>
    <p:extLst>
      <p:ext uri="{BB962C8B-B14F-4D97-AF65-F5344CB8AC3E}">
        <p14:creationId xmlns:p14="http://schemas.microsoft.com/office/powerpoint/2010/main" val="3699791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9DBDDC-ECBD-267E-214A-3FA4046EB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C7B934-6ACF-998F-66EF-6B4208CE99BC}"/>
              </a:ext>
            </a:extLst>
          </p:cNvPr>
          <p:cNvSpPr/>
          <p:nvPr/>
        </p:nvSpPr>
        <p:spPr>
          <a:xfrm>
            <a:off x="11085662" y="62108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EBE3F340-F06B-CE36-B4B1-260B5A1A7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75AFB8-1396-4EC4-EBAC-788A88BC6DF8}"/>
              </a:ext>
            </a:extLst>
          </p:cNvPr>
          <p:cNvSpPr txBox="1"/>
          <p:nvPr/>
        </p:nvSpPr>
        <p:spPr>
          <a:xfrm>
            <a:off x="204949" y="636094"/>
            <a:ext cx="10168678" cy="523220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r>
              <a:rPr lang="en-US" sz="2800" b="1">
                <a:latin typeface="Aptos Display"/>
                <a:ea typeface="Calibri"/>
                <a:cs typeface="Arial"/>
              </a:rPr>
              <a:t>Key Monetization Support Goals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45AF25-52FE-907F-4BFB-B9F3AE26A56F}"/>
              </a:ext>
            </a:extLst>
          </p:cNvPr>
          <p:cNvSpPr txBox="1"/>
          <p:nvPr/>
        </p:nvSpPr>
        <p:spPr>
          <a:xfrm>
            <a:off x="-22034" y="5741322"/>
            <a:ext cx="1212291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>
                <a:solidFill>
                  <a:schemeClr val="accent1"/>
                </a:solidFill>
                <a:latin typeface="Aptos" panose="02110004020202020204"/>
              </a:rPr>
              <a:t>Which goals are most interesting to you?</a:t>
            </a:r>
            <a:endParaRPr lang="de-DE" sz="3200" b="1">
              <a:solidFill>
                <a:schemeClr val="accent1"/>
              </a:solidFill>
              <a:latin typeface="Aptos" panose="02110004020202020204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1DC30EA-364E-85A8-BAC0-CED9BFCE27B2}"/>
              </a:ext>
            </a:extLst>
          </p:cNvPr>
          <p:cNvSpPr/>
          <p:nvPr/>
        </p:nvSpPr>
        <p:spPr>
          <a:xfrm>
            <a:off x="5096108" y="2369281"/>
            <a:ext cx="1825450" cy="1775208"/>
          </a:xfrm>
          <a:prstGeom prst="ellipse">
            <a:avLst/>
          </a:prstGeom>
          <a:solidFill>
            <a:srgbClr val="009FDA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GOALS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0C27BCC-7237-D644-9F07-D63922623FDB}"/>
              </a:ext>
            </a:extLst>
          </p:cNvPr>
          <p:cNvSpPr/>
          <p:nvPr/>
        </p:nvSpPr>
        <p:spPr>
          <a:xfrm>
            <a:off x="976284" y="1691017"/>
            <a:ext cx="3583912" cy="1356527"/>
          </a:xfrm>
          <a:prstGeom prst="round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SIMPLIFICATION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C735E6C-9700-ECFD-A42F-69B5EF158517}"/>
              </a:ext>
            </a:extLst>
          </p:cNvPr>
          <p:cNvSpPr/>
          <p:nvPr/>
        </p:nvSpPr>
        <p:spPr>
          <a:xfrm>
            <a:off x="7474218" y="1691016"/>
            <a:ext cx="3583912" cy="1356527"/>
          </a:xfrm>
          <a:prstGeom prst="round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STANDARDIZATION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96C4110-A6BA-6D13-A8E7-D7DF1F266849}"/>
              </a:ext>
            </a:extLst>
          </p:cNvPr>
          <p:cNvSpPr/>
          <p:nvPr/>
        </p:nvSpPr>
        <p:spPr>
          <a:xfrm>
            <a:off x="976284" y="3801171"/>
            <a:ext cx="3583912" cy="1356527"/>
          </a:xfrm>
          <a:prstGeom prst="round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DIGITALIZATION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00AB224-03B1-0BCF-9FC7-23DA79CB7ECB}"/>
              </a:ext>
            </a:extLst>
          </p:cNvPr>
          <p:cNvSpPr/>
          <p:nvPr/>
        </p:nvSpPr>
        <p:spPr>
          <a:xfrm>
            <a:off x="7474217" y="3801170"/>
            <a:ext cx="3583912" cy="1356527"/>
          </a:xfrm>
          <a:prstGeom prst="roundRect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>
                <a:solidFill>
                  <a:prstClr val="white"/>
                </a:solidFill>
                <a:latin typeface="Aptos"/>
              </a:rPr>
              <a:t>TRANSPARENCY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905F7D6-5489-8653-6143-FC4CF5B42561}"/>
              </a:ext>
            </a:extLst>
          </p:cNvPr>
          <p:cNvCxnSpPr/>
          <p:nvPr/>
        </p:nvCxnSpPr>
        <p:spPr>
          <a:xfrm>
            <a:off x="4736043" y="2603742"/>
            <a:ext cx="385186" cy="133978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E0196F4-C0AC-6032-827D-BFF34E51DA41}"/>
              </a:ext>
            </a:extLst>
          </p:cNvPr>
          <p:cNvCxnSpPr>
            <a:cxnSpLocks/>
          </p:cNvCxnSpPr>
          <p:nvPr/>
        </p:nvCxnSpPr>
        <p:spPr>
          <a:xfrm flipV="1">
            <a:off x="4752789" y="3876533"/>
            <a:ext cx="360066" cy="217714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E721FF5-3E9B-C377-E8AA-2EBCB695A18B}"/>
              </a:ext>
            </a:extLst>
          </p:cNvPr>
          <p:cNvCxnSpPr>
            <a:cxnSpLocks/>
          </p:cNvCxnSpPr>
          <p:nvPr/>
        </p:nvCxnSpPr>
        <p:spPr>
          <a:xfrm flipV="1">
            <a:off x="6955053" y="2561873"/>
            <a:ext cx="385186" cy="175846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491B443-A339-C6AE-81C4-09C74EBD4FF0}"/>
              </a:ext>
            </a:extLst>
          </p:cNvPr>
          <p:cNvCxnSpPr>
            <a:cxnSpLocks/>
          </p:cNvCxnSpPr>
          <p:nvPr/>
        </p:nvCxnSpPr>
        <p:spPr>
          <a:xfrm>
            <a:off x="6946679" y="3884906"/>
            <a:ext cx="385186" cy="133978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727247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FCE016-51B0-CE68-526C-6B42F61E5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89AC8F44-09BE-32B4-6C4B-E60D0C1C5115}"/>
              </a:ext>
            </a:extLst>
          </p:cNvPr>
          <p:cNvSpPr/>
          <p:nvPr/>
        </p:nvSpPr>
        <p:spPr>
          <a:xfrm>
            <a:off x="19770" y="1588243"/>
            <a:ext cx="12172229" cy="5053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5C69C75-FD19-7D23-0756-3ADC914E9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5E8C03B-AEF4-26C3-807B-DFD642D58880}"/>
              </a:ext>
            </a:extLst>
          </p:cNvPr>
          <p:cNvSpPr/>
          <p:nvPr/>
        </p:nvSpPr>
        <p:spPr>
          <a:xfrm>
            <a:off x="296841" y="1283162"/>
            <a:ext cx="11892031" cy="1678012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CB6E13-46FE-4D62-9BF3-96E27192B066}"/>
              </a:ext>
            </a:extLst>
          </p:cNvPr>
          <p:cNvSpPr txBox="1"/>
          <p:nvPr/>
        </p:nvSpPr>
        <p:spPr>
          <a:xfrm>
            <a:off x="3610916" y="2754379"/>
            <a:ext cx="2742871" cy="2831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b="1"/>
              <a:t>Buyer outreach / </a:t>
            </a:r>
            <a:r>
              <a:rPr lang="de-DE" sz="2100" b="1" err="1"/>
              <a:t>buyer</a:t>
            </a:r>
            <a:r>
              <a:rPr lang="de-DE" sz="2100" b="1"/>
              <a:t> </a:t>
            </a:r>
            <a:r>
              <a:rPr lang="de-DE" sz="2100" b="1" err="1"/>
              <a:t>intelligence</a:t>
            </a:r>
            <a:endParaRPr lang="de-DE" sz="2100" b="1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b="1"/>
              <a:t>Marketing material</a:t>
            </a:r>
            <a:endParaRPr lang="de-DE" sz="2100" b="1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b="1"/>
              <a:t>Country </a:t>
            </a:r>
            <a:r>
              <a:rPr lang="de-DE" sz="2100" b="1" err="1"/>
              <a:t>readiness</a:t>
            </a:r>
            <a:r>
              <a:rPr lang="de-DE" sz="2100" b="1"/>
              <a:t> </a:t>
            </a:r>
            <a:r>
              <a:rPr lang="de-DE" sz="2100" b="1" err="1"/>
              <a:t>profiles</a:t>
            </a:r>
            <a:endParaRPr lang="de-DE" sz="2100" b="1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/>
              <a:t>Buyer-seller </a:t>
            </a:r>
            <a:r>
              <a:rPr lang="de-DE" sz="2100" err="1"/>
              <a:t>roundtables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/>
              <a:t>Buyer </a:t>
            </a:r>
            <a:r>
              <a:rPr lang="de-DE" sz="2100" err="1"/>
              <a:t>roadshows</a:t>
            </a:r>
            <a:endParaRPr lang="de-DE" sz="21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2F665C-DB49-F2BC-2327-BC8CE9393A52}"/>
              </a:ext>
            </a:extLst>
          </p:cNvPr>
          <p:cNvSpPr txBox="1"/>
          <p:nvPr/>
        </p:nvSpPr>
        <p:spPr>
          <a:xfrm>
            <a:off x="9102091" y="2756963"/>
            <a:ext cx="2966108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err="1"/>
              <a:t>Signing</a:t>
            </a:r>
            <a:r>
              <a:rPr lang="de-DE" sz="2100"/>
              <a:t> </a:t>
            </a:r>
            <a:r>
              <a:rPr lang="de-DE" sz="2100" err="1"/>
              <a:t>ceremony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err="1"/>
              <a:t>dMRV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err="1"/>
              <a:t>Delivery</a:t>
            </a:r>
            <a:r>
              <a:rPr lang="de-DE" sz="2100"/>
              <a:t> &amp; </a:t>
            </a:r>
            <a:r>
              <a:rPr lang="de-DE" sz="2100" err="1"/>
              <a:t>issuance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/>
              <a:t>Transfer &amp; </a:t>
            </a:r>
            <a:r>
              <a:rPr lang="de-DE" sz="2100" err="1"/>
              <a:t>accounting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/>
              <a:t>Transaction </a:t>
            </a:r>
            <a:r>
              <a:rPr lang="de-DE" sz="2100" err="1"/>
              <a:t>revenue</a:t>
            </a:r>
            <a:r>
              <a:rPr lang="de-DE" sz="2100"/>
              <a:t> </a:t>
            </a:r>
            <a:r>
              <a:rPr lang="de-DE" sz="2100" err="1"/>
              <a:t>use</a:t>
            </a:r>
            <a:endParaRPr lang="de-DE" sz="21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E2BE9F-6121-0A30-C347-11C51E52FE88}"/>
              </a:ext>
            </a:extLst>
          </p:cNvPr>
          <p:cNvSpPr txBox="1"/>
          <p:nvPr/>
        </p:nvSpPr>
        <p:spPr>
          <a:xfrm>
            <a:off x="3528998" y="1744643"/>
            <a:ext cx="2786514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b="1"/>
              <a:t>Buyer Identification &amp; Intelligence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A4DDF5-6A4C-8667-017D-128ED7D48D55}"/>
              </a:ext>
            </a:extLst>
          </p:cNvPr>
          <p:cNvSpPr txBox="1"/>
          <p:nvPr/>
        </p:nvSpPr>
        <p:spPr>
          <a:xfrm>
            <a:off x="6404588" y="1755072"/>
            <a:ext cx="258188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b="1"/>
              <a:t>Transaction Negotiations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281BB8-8E1A-0686-7249-9F3E74637132}"/>
              </a:ext>
            </a:extLst>
          </p:cNvPr>
          <p:cNvSpPr txBox="1"/>
          <p:nvPr/>
        </p:nvSpPr>
        <p:spPr>
          <a:xfrm>
            <a:off x="8397751" y="1738299"/>
            <a:ext cx="3671638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b="1"/>
              <a:t>Contract Signing &amp; Implementation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DB3F953-C0AF-B450-7D6B-A2C68BA4D375}"/>
              </a:ext>
            </a:extLst>
          </p:cNvPr>
          <p:cNvSpPr/>
          <p:nvPr/>
        </p:nvSpPr>
        <p:spPr>
          <a:xfrm>
            <a:off x="293475" y="1340907"/>
            <a:ext cx="8699074" cy="302558"/>
          </a:xfrm>
          <a:prstGeom prst="rightArrow">
            <a:avLst>
              <a:gd name="adj1" fmla="val 57182"/>
              <a:gd name="adj2" fmla="val 50000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467968-B09B-ECF3-DCF1-0BCFD9297A42}"/>
              </a:ext>
            </a:extLst>
          </p:cNvPr>
          <p:cNvSpPr txBox="1"/>
          <p:nvPr/>
        </p:nvSpPr>
        <p:spPr>
          <a:xfrm>
            <a:off x="3526057" y="1057719"/>
            <a:ext cx="3957006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100" b="1"/>
              <a:t>Transaction Readiness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38B0CC-919B-5FF0-A92B-4D1B67EE2E89}"/>
              </a:ext>
            </a:extLst>
          </p:cNvPr>
          <p:cNvCxnSpPr>
            <a:cxnSpLocks/>
          </p:cNvCxnSpPr>
          <p:nvPr/>
        </p:nvCxnSpPr>
        <p:spPr>
          <a:xfrm>
            <a:off x="3467041" y="1774126"/>
            <a:ext cx="0" cy="467658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6D6EAED-A972-38DF-A806-4911A53AF699}"/>
              </a:ext>
            </a:extLst>
          </p:cNvPr>
          <p:cNvSpPr txBox="1"/>
          <p:nvPr/>
        </p:nvSpPr>
        <p:spPr>
          <a:xfrm>
            <a:off x="576921" y="1754512"/>
            <a:ext cx="23883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b="1"/>
              <a:t>Transaction Readiness</a:t>
            </a:r>
            <a:endParaRPr lang="en-US" sz="2200" b="1"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E9C491-5A61-75AF-3976-929913BDFADB}"/>
              </a:ext>
            </a:extLst>
          </p:cNvPr>
          <p:cNvSpPr txBox="1"/>
          <p:nvPr/>
        </p:nvSpPr>
        <p:spPr>
          <a:xfrm>
            <a:off x="94826" y="2754302"/>
            <a:ext cx="3426491" cy="35548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err="1"/>
              <a:t>Regulatory</a:t>
            </a:r>
            <a:r>
              <a:rPr lang="de-DE" sz="2100"/>
              <a:t> </a:t>
            </a:r>
            <a:r>
              <a:rPr lang="de-DE" sz="2100" err="1"/>
              <a:t>frameworks</a:t>
            </a:r>
            <a:r>
              <a:rPr lang="de-DE" sz="2100"/>
              <a:t> / </a:t>
            </a:r>
            <a:r>
              <a:rPr lang="de-DE" sz="2100" err="1"/>
              <a:t>infrastructure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err="1"/>
              <a:t>Credit</a:t>
            </a:r>
            <a:r>
              <a:rPr lang="de-DE" sz="2100"/>
              <a:t> </a:t>
            </a:r>
            <a:r>
              <a:rPr lang="de-DE" sz="2100" err="1"/>
              <a:t>ownership</a:t>
            </a:r>
            <a:r>
              <a:rPr lang="de-DE" sz="2100"/>
              <a:t> (legal title)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/>
              <a:t>Transaction </a:t>
            </a:r>
            <a:r>
              <a:rPr lang="de-DE" sz="2100" err="1"/>
              <a:t>responsibilities</a:t>
            </a:r>
            <a:r>
              <a:rPr lang="de-DE" sz="2100"/>
              <a:t> in </a:t>
            </a:r>
            <a:r>
              <a:rPr lang="de-DE" sz="2100" err="1"/>
              <a:t>government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/>
              <a:t>Transaction </a:t>
            </a:r>
            <a:r>
              <a:rPr lang="de-DE" sz="2100" err="1"/>
              <a:t>team</a:t>
            </a:r>
            <a:r>
              <a:rPr lang="de-DE" sz="2100"/>
              <a:t> / </a:t>
            </a:r>
            <a:r>
              <a:rPr lang="de-DE" sz="2100" err="1"/>
              <a:t>capacity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b="1"/>
              <a:t>Transaction </a:t>
            </a:r>
            <a:r>
              <a:rPr lang="de-DE" sz="2100" b="1" err="1"/>
              <a:t>training</a:t>
            </a:r>
            <a:endParaRPr lang="de-DE" sz="2100" b="1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b="1"/>
              <a:t>Building „</a:t>
            </a:r>
            <a:r>
              <a:rPr lang="de-DE" sz="2100" b="1" err="1"/>
              <a:t>marketplace</a:t>
            </a:r>
            <a:r>
              <a:rPr lang="de-DE" sz="2100" b="1"/>
              <a:t>“</a:t>
            </a:r>
            <a:endParaRPr lang="de-DE" sz="2100" b="1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b="1"/>
              <a:t>Supply </a:t>
            </a:r>
            <a:r>
              <a:rPr lang="de-DE" sz="2100" b="1" err="1"/>
              <a:t>aggregation</a:t>
            </a:r>
            <a:endParaRPr lang="de-DE" sz="2100" b="1">
              <a:ea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424C41-D95F-2B6E-A901-505320E52AE4}"/>
              </a:ext>
            </a:extLst>
          </p:cNvPr>
          <p:cNvSpPr txBox="1"/>
          <p:nvPr/>
        </p:nvSpPr>
        <p:spPr>
          <a:xfrm>
            <a:off x="6357473" y="2754301"/>
            <a:ext cx="2616239" cy="34394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/>
              <a:t>Transaction </a:t>
            </a:r>
            <a:r>
              <a:rPr lang="de-DE" sz="2100" err="1"/>
              <a:t>option</a:t>
            </a:r>
            <a:r>
              <a:rPr lang="de-DE" sz="2100"/>
              <a:t> </a:t>
            </a:r>
            <a:r>
              <a:rPr lang="de-DE" sz="2100" err="1"/>
              <a:t>selection</a:t>
            </a:r>
            <a:r>
              <a:rPr lang="de-DE" sz="2100"/>
              <a:t> (bilateral, intermediaries, </a:t>
            </a:r>
            <a:r>
              <a:rPr lang="de-DE" sz="2100" err="1"/>
              <a:t>auctions</a:t>
            </a:r>
            <a:r>
              <a:rPr lang="de-DE" sz="2100"/>
              <a:t> etc.)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/>
              <a:t>Buyer-seller </a:t>
            </a:r>
            <a:r>
              <a:rPr lang="de-DE" sz="2100" err="1"/>
              <a:t>matchmaking</a:t>
            </a:r>
            <a:endParaRPr lang="de-DE" sz="2100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b="1" err="1"/>
              <a:t>Facilitation</a:t>
            </a:r>
            <a:r>
              <a:rPr lang="de-DE" sz="2100" b="1"/>
              <a:t> </a:t>
            </a:r>
            <a:r>
              <a:rPr lang="de-DE" sz="2100" b="1" err="1"/>
              <a:t>of</a:t>
            </a:r>
            <a:r>
              <a:rPr lang="de-DE" sz="2100" b="1"/>
              <a:t> </a:t>
            </a:r>
            <a:r>
              <a:rPr lang="de-DE" sz="2100" b="1" err="1"/>
              <a:t>negotiation</a:t>
            </a:r>
            <a:r>
              <a:rPr lang="de-DE" sz="2100" b="1"/>
              <a:t> </a:t>
            </a:r>
            <a:r>
              <a:rPr lang="de-DE" sz="2100" b="1" err="1"/>
              <a:t>process</a:t>
            </a:r>
            <a:endParaRPr lang="de-DE" sz="2100" b="1">
              <a:ea typeface="Calibri"/>
              <a:cs typeface="Calibri"/>
            </a:endParaRPr>
          </a:p>
          <a:p>
            <a:pPr marL="228600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de-DE" sz="2100" b="1"/>
              <a:t>Legal </a:t>
            </a:r>
            <a:r>
              <a:rPr lang="de-DE" sz="2100" b="1" err="1"/>
              <a:t>transaction</a:t>
            </a:r>
            <a:r>
              <a:rPr lang="de-DE" sz="2100" b="1"/>
              <a:t> </a:t>
            </a:r>
            <a:r>
              <a:rPr lang="de-DE" sz="2100" b="1" err="1"/>
              <a:t>templates</a:t>
            </a:r>
            <a:r>
              <a:rPr lang="de-DE" sz="2100" b="1"/>
              <a:t> / </a:t>
            </a:r>
            <a:r>
              <a:rPr lang="de-DE" sz="2100" b="1" err="1"/>
              <a:t>training</a:t>
            </a:r>
            <a:endParaRPr lang="de-DE" sz="2100" b="1" err="1">
              <a:ea typeface="Calibri"/>
              <a:cs typeface="Calibri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7EA818F-C0D6-76A5-98CE-FBAD28D245A6}"/>
              </a:ext>
            </a:extLst>
          </p:cNvPr>
          <p:cNvCxnSpPr>
            <a:cxnSpLocks/>
          </p:cNvCxnSpPr>
          <p:nvPr/>
        </p:nvCxnSpPr>
        <p:spPr>
          <a:xfrm>
            <a:off x="6311129" y="1774126"/>
            <a:ext cx="932" cy="468922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E9B2A88-9A89-2814-EE5F-BCE93A2BD792}"/>
              </a:ext>
            </a:extLst>
          </p:cNvPr>
          <p:cNvCxnSpPr>
            <a:cxnSpLocks/>
          </p:cNvCxnSpPr>
          <p:nvPr/>
        </p:nvCxnSpPr>
        <p:spPr>
          <a:xfrm>
            <a:off x="8986474" y="1774126"/>
            <a:ext cx="1372" cy="468922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C9A8D85-DD20-B06A-9FFC-E8C2650AB8D6}"/>
              </a:ext>
            </a:extLst>
          </p:cNvPr>
          <p:cNvSpPr txBox="1"/>
          <p:nvPr/>
        </p:nvSpPr>
        <p:spPr>
          <a:xfrm>
            <a:off x="204949" y="543984"/>
            <a:ext cx="10168678" cy="523220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r>
              <a:rPr lang="en-US" sz="2800" b="1">
                <a:latin typeface="Aptos Display"/>
                <a:ea typeface="Calibri"/>
                <a:cs typeface="Arial"/>
              </a:rPr>
              <a:t>Potential Monetization Support Areas for ASCENT Countries</a:t>
            </a:r>
          </a:p>
        </p:txBody>
      </p:sp>
    </p:spTree>
    <p:extLst>
      <p:ext uri="{BB962C8B-B14F-4D97-AF65-F5344CB8AC3E}">
        <p14:creationId xmlns:p14="http://schemas.microsoft.com/office/powerpoint/2010/main" val="450860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BEF2A-A8B5-B024-2640-1771A7D2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4C7767C9-6BB0-0935-B9CE-E6B9562D5D50}"/>
              </a:ext>
            </a:extLst>
          </p:cNvPr>
          <p:cNvSpPr/>
          <p:nvPr/>
        </p:nvSpPr>
        <p:spPr>
          <a:xfrm>
            <a:off x="19770" y="2060955"/>
            <a:ext cx="12172229" cy="4609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3BF8D3-1A7A-395C-B48F-91825176FE62}"/>
              </a:ext>
            </a:extLst>
          </p:cNvPr>
          <p:cNvSpPr/>
          <p:nvPr/>
        </p:nvSpPr>
        <p:spPr>
          <a:xfrm>
            <a:off x="3657767" y="5105541"/>
            <a:ext cx="7441934" cy="753671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Any further requested monetization-related support</a:t>
            </a:r>
            <a:endParaRPr lang="en-US" sz="2400" b="1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A73891-F5E2-0F80-3E4E-C74EBF68AF46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76E700-EA16-FD4C-0BDD-4B8B6538E657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DD8301FE-9428-A5FD-AA03-06EF37080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A2749C-8C0B-5F9A-1091-10346931C92D}"/>
              </a:ext>
            </a:extLst>
          </p:cNvPr>
          <p:cNvSpPr txBox="1"/>
          <p:nvPr/>
        </p:nvSpPr>
        <p:spPr>
          <a:xfrm>
            <a:off x="2372676" y="1029562"/>
            <a:ext cx="7225720" cy="954107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0B0004020202020204" pitchFamily="34" charset="0"/>
                <a:ea typeface="Calibri"/>
                <a:cs typeface="Arial"/>
              </a:rPr>
              <a:t>Poll: Identify 3 areas in which WBG support would be most valuable?</a:t>
            </a:r>
          </a:p>
        </p:txBody>
      </p:sp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87F1B7AA-613F-B406-28E7-F888F6D01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330" y="863557"/>
            <a:ext cx="1197397" cy="1197397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742ED1F5-CFB2-C013-A34A-F29B1FCB4AEC}"/>
              </a:ext>
            </a:extLst>
          </p:cNvPr>
          <p:cNvSpPr/>
          <p:nvPr/>
        </p:nvSpPr>
        <p:spPr>
          <a:xfrm>
            <a:off x="1062641" y="1980214"/>
            <a:ext cx="10515380" cy="2096068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D8CFA9-8BA7-3319-7970-CCBA45A09C92}"/>
              </a:ext>
            </a:extLst>
          </p:cNvPr>
          <p:cNvSpPr txBox="1"/>
          <p:nvPr/>
        </p:nvSpPr>
        <p:spPr>
          <a:xfrm>
            <a:off x="3227913" y="2627707"/>
            <a:ext cx="273417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/>
              <a:t>Buyer Identification &amp; Intelligence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CCA744-18A0-D822-40CA-9198DD7F4E47}"/>
              </a:ext>
            </a:extLst>
          </p:cNvPr>
          <p:cNvSpPr txBox="1"/>
          <p:nvPr/>
        </p:nvSpPr>
        <p:spPr>
          <a:xfrm>
            <a:off x="6066985" y="2630171"/>
            <a:ext cx="203793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/>
              <a:t>Transaction Negotiations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B357EC-526A-FE0C-AE4F-1F40C6B92A3D}"/>
              </a:ext>
            </a:extLst>
          </p:cNvPr>
          <p:cNvSpPr txBox="1"/>
          <p:nvPr/>
        </p:nvSpPr>
        <p:spPr>
          <a:xfrm>
            <a:off x="7828157" y="2619332"/>
            <a:ext cx="342097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/>
              <a:t>Contract Signing &amp; Implementation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862E25-89EC-2CC9-4C1D-185FE81996B8}"/>
              </a:ext>
            </a:extLst>
          </p:cNvPr>
          <p:cNvSpPr txBox="1"/>
          <p:nvPr/>
        </p:nvSpPr>
        <p:spPr>
          <a:xfrm>
            <a:off x="1173458" y="2621798"/>
            <a:ext cx="209503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/>
              <a:t>Transaction Readiness</a:t>
            </a:r>
          </a:p>
        </p:txBody>
      </p:sp>
      <p:pic>
        <p:nvPicPr>
          <p:cNvPr id="1026" name="Picture 2" descr="Tick Box Blank Icons - Free SVG &amp; PNG Tick Box Blank Images - Noun Project">
            <a:extLst>
              <a:ext uri="{FF2B5EF4-FFF2-40B4-BE49-F238E27FC236}">
                <a16:creationId xmlns:a16="http://schemas.microsoft.com/office/drawing/2014/main" id="{BF108B1F-F553-DAEC-EC81-83ECFFBAE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967" y="3389131"/>
            <a:ext cx="1307267" cy="134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ick Box Blank Icons - Free SVG &amp; PNG Tick Box Blank Images - Noun Project">
            <a:extLst>
              <a:ext uri="{FF2B5EF4-FFF2-40B4-BE49-F238E27FC236}">
                <a16:creationId xmlns:a16="http://schemas.microsoft.com/office/drawing/2014/main" id="{8CB90C59-2AAD-6D8E-1210-9042795CD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122" y="3389131"/>
            <a:ext cx="1307267" cy="139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Tick Box Blank Icons - Free SVG &amp; PNG Tick Box Blank Images - Noun Project">
            <a:extLst>
              <a:ext uri="{FF2B5EF4-FFF2-40B4-BE49-F238E27FC236}">
                <a16:creationId xmlns:a16="http://schemas.microsoft.com/office/drawing/2014/main" id="{24A286BA-1C64-F51D-0474-B0B99C913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76" y="3422626"/>
            <a:ext cx="1290520" cy="133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Tick Box Blank Icons - Free SVG &amp; PNG Tick Box Blank Images - Noun Project">
            <a:extLst>
              <a:ext uri="{FF2B5EF4-FFF2-40B4-BE49-F238E27FC236}">
                <a16:creationId xmlns:a16="http://schemas.microsoft.com/office/drawing/2014/main" id="{DCBEBF18-1D50-8FFC-4D47-0687D40EB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3932" y="3405878"/>
            <a:ext cx="1307267" cy="131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B7B1AE2-F476-0B25-5DA3-6A328EDAB30A}"/>
              </a:ext>
            </a:extLst>
          </p:cNvPr>
          <p:cNvCxnSpPr>
            <a:cxnSpLocks/>
          </p:cNvCxnSpPr>
          <p:nvPr/>
        </p:nvCxnSpPr>
        <p:spPr>
          <a:xfrm>
            <a:off x="3268803" y="2600960"/>
            <a:ext cx="0" cy="87884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AC418B4-3CA6-352A-EBE3-190CE9A4D72A}"/>
              </a:ext>
            </a:extLst>
          </p:cNvPr>
          <p:cNvCxnSpPr>
            <a:cxnSpLocks/>
          </p:cNvCxnSpPr>
          <p:nvPr/>
        </p:nvCxnSpPr>
        <p:spPr>
          <a:xfrm>
            <a:off x="5985536" y="2600960"/>
            <a:ext cx="0" cy="87884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856F1FD-2870-66E7-D33D-484D662ACBEB}"/>
              </a:ext>
            </a:extLst>
          </p:cNvPr>
          <p:cNvCxnSpPr>
            <a:cxnSpLocks/>
          </p:cNvCxnSpPr>
          <p:nvPr/>
        </p:nvCxnSpPr>
        <p:spPr>
          <a:xfrm>
            <a:off x="8191181" y="2600960"/>
            <a:ext cx="0" cy="87884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Tick Box Blank Icons - Free SVG &amp; PNG Tick Box Blank Images - Noun Project">
            <a:extLst>
              <a:ext uri="{FF2B5EF4-FFF2-40B4-BE49-F238E27FC236}">
                <a16:creationId xmlns:a16="http://schemas.microsoft.com/office/drawing/2014/main" id="{3EB65050-B40D-4365-4186-612CB7FD0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168" y="4786875"/>
            <a:ext cx="1391003" cy="139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19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171A6-3D59-A6DF-A036-D12D946EE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45979B2-9756-C857-63B7-9BAB03762FAD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829CED-4E54-C4E4-4C14-6064BCA04C0B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73FB79BC-5E93-2829-22E2-90418D2BC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09C451C-63B3-ADE6-00FE-06760CAC1140}"/>
              </a:ext>
            </a:extLst>
          </p:cNvPr>
          <p:cNvSpPr txBox="1"/>
          <p:nvPr/>
        </p:nvSpPr>
        <p:spPr>
          <a:xfrm>
            <a:off x="3015529" y="2921168"/>
            <a:ext cx="616094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000" b="1" dirty="0">
                <a:latin typeface="Aptos"/>
                <a:cs typeface="Arial"/>
              </a:rPr>
              <a:t>BACK UP SLIDES</a:t>
            </a:r>
          </a:p>
        </p:txBody>
      </p:sp>
    </p:spTree>
    <p:extLst>
      <p:ext uri="{BB962C8B-B14F-4D97-AF65-F5344CB8AC3E}">
        <p14:creationId xmlns:p14="http://schemas.microsoft.com/office/powerpoint/2010/main" val="3856743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132447-B36F-F342-E762-EEF32874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5675E9E2-B6AA-EBFF-E953-438B41561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1119" y="2730954"/>
            <a:ext cx="1547299" cy="2978437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41B7BA3-CBE4-8558-11BD-E552D77E6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9060" y="2721851"/>
            <a:ext cx="1289218" cy="29871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730D874-8880-F4E8-8265-152F11BF9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9482" y="2741857"/>
            <a:ext cx="1234988" cy="29647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3AC791-6B37-D628-041D-687E727BBC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904" y="2713695"/>
            <a:ext cx="1732540" cy="30004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3AC15E-2826-E179-5350-642199422E14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008683-DB18-9C6E-3C1E-0E14A7C330E1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DDF5B63F-A2B4-FC43-9B7D-7BE02C5F39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C650DC-BE98-551B-57B5-30EA44655775}"/>
              </a:ext>
            </a:extLst>
          </p:cNvPr>
          <p:cNvSpPr txBox="1"/>
          <p:nvPr/>
        </p:nvSpPr>
        <p:spPr>
          <a:xfrm>
            <a:off x="527588" y="1507971"/>
            <a:ext cx="336379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de-DE" sz="2800" b="1"/>
              <a:t>Buyer Outreach &amp; Buyer </a:t>
            </a:r>
            <a:r>
              <a:rPr lang="de-DE" sz="2800" b="1" err="1"/>
              <a:t>Intelligence</a:t>
            </a:r>
            <a:endParaRPr lang="de-DE" sz="28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0154A9-28C8-72D6-8EF0-29E954CEC9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" y="2773557"/>
            <a:ext cx="4114687" cy="2925557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6B140A-FB7A-D96B-D0B1-A495613EFE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4438" y="2735037"/>
            <a:ext cx="1452246" cy="2982480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25415FF-FF2B-C636-8BC1-4A5B643D583E}"/>
              </a:ext>
            </a:extLst>
          </p:cNvPr>
          <p:cNvSpPr txBox="1"/>
          <p:nvPr/>
        </p:nvSpPr>
        <p:spPr>
          <a:xfrm>
            <a:off x="4755320" y="1717312"/>
            <a:ext cx="31293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800" b="1"/>
              <a:t>Marketing Material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518F00-A745-6240-6EB9-F4C160239F89}"/>
              </a:ext>
            </a:extLst>
          </p:cNvPr>
          <p:cNvSpPr txBox="1"/>
          <p:nvPr/>
        </p:nvSpPr>
        <p:spPr>
          <a:xfrm>
            <a:off x="8813737" y="1507971"/>
            <a:ext cx="296375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800" b="1"/>
              <a:t>Country </a:t>
            </a:r>
            <a:r>
              <a:rPr lang="de-DE" sz="2800" b="1" err="1"/>
              <a:t>Readiness</a:t>
            </a:r>
            <a:r>
              <a:rPr lang="de-DE" sz="2800" b="1"/>
              <a:t> </a:t>
            </a:r>
            <a:r>
              <a:rPr lang="de-DE" sz="2800" b="1" err="1"/>
              <a:t>Profiles</a:t>
            </a:r>
            <a:endParaRPr lang="de-DE" sz="2800" b="1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C624B1E-67E6-F4EC-C070-2028FF1A8D28}"/>
              </a:ext>
            </a:extLst>
          </p:cNvPr>
          <p:cNvCxnSpPr>
            <a:cxnSpLocks/>
          </p:cNvCxnSpPr>
          <p:nvPr/>
        </p:nvCxnSpPr>
        <p:spPr>
          <a:xfrm>
            <a:off x="4422579" y="1482086"/>
            <a:ext cx="0" cy="457847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9921E85-F069-46BB-5595-7DAEE726F3DB}"/>
              </a:ext>
            </a:extLst>
          </p:cNvPr>
          <p:cNvCxnSpPr>
            <a:cxnSpLocks/>
          </p:cNvCxnSpPr>
          <p:nvPr/>
        </p:nvCxnSpPr>
        <p:spPr>
          <a:xfrm>
            <a:off x="8395139" y="1482086"/>
            <a:ext cx="0" cy="457847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5F04F0B-7B57-BF57-6C38-9577C8495C94}"/>
              </a:ext>
            </a:extLst>
          </p:cNvPr>
          <p:cNvSpPr txBox="1"/>
          <p:nvPr/>
        </p:nvSpPr>
        <p:spPr>
          <a:xfrm>
            <a:off x="204949" y="569104"/>
            <a:ext cx="10403139" cy="523220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r>
              <a:rPr lang="en-US" sz="2800" b="1">
                <a:latin typeface="Aptos Display"/>
                <a:ea typeface="Calibri"/>
                <a:cs typeface="Arial"/>
              </a:rPr>
              <a:t>Current Monetization Support Offerings for ASCENT Countries (1/2)</a:t>
            </a:r>
          </a:p>
        </p:txBody>
      </p:sp>
    </p:spTree>
    <p:extLst>
      <p:ext uri="{BB962C8B-B14F-4D97-AF65-F5344CB8AC3E}">
        <p14:creationId xmlns:p14="http://schemas.microsoft.com/office/powerpoint/2010/main" val="554145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3D0F20-B0E4-FCB6-455E-216049CB5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004251-8065-22E7-667B-D208AEDC02EF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3116DC-F49C-BCFA-D367-3C5A6DC8D9C3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B993A65C-2E04-FBDC-654C-D27B726ED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35EFAC-5DE4-9845-A0D6-790DA7228D86}"/>
              </a:ext>
            </a:extLst>
          </p:cNvPr>
          <p:cNvSpPr txBox="1"/>
          <p:nvPr/>
        </p:nvSpPr>
        <p:spPr>
          <a:xfrm>
            <a:off x="421652" y="1533092"/>
            <a:ext cx="3523893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  <a:latin typeface="Calibri" panose="020F0502020204030204"/>
              </a:rPr>
              <a:t>Marketplace</a:t>
            </a:r>
            <a:endParaRPr lang="en-US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de-DE" sz="2800" b="1" dirty="0">
                <a:solidFill>
                  <a:prstClr val="black"/>
                </a:solidFill>
                <a:latin typeface="Calibri" panose="020F0502020204030204"/>
              </a:rPr>
              <a:t>(Transparency &amp;</a:t>
            </a: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Aggregation)</a:t>
            </a:r>
            <a:endParaRPr lang="de-DE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44D617-6D87-94EE-EFAA-9447534FA8AE}"/>
              </a:ext>
            </a:extLst>
          </p:cNvPr>
          <p:cNvSpPr txBox="1"/>
          <p:nvPr/>
        </p:nvSpPr>
        <p:spPr>
          <a:xfrm>
            <a:off x="4629324" y="1323752"/>
            <a:ext cx="3523893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/>
            <a:r>
              <a:rPr lang="en-US" sz="2800" b="1">
                <a:solidFill>
                  <a:prstClr val="black"/>
                </a:solidFill>
              </a:rPr>
              <a:t>Standardized Legal Transaction Templates &amp; Training</a:t>
            </a:r>
            <a:endParaRPr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C6BCAF-2CCD-CE76-9519-BF27CCA2780C}"/>
              </a:ext>
            </a:extLst>
          </p:cNvPr>
          <p:cNvSpPr txBox="1"/>
          <p:nvPr/>
        </p:nvSpPr>
        <p:spPr>
          <a:xfrm>
            <a:off x="8813496" y="1315378"/>
            <a:ext cx="337826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/>
            <a:r>
              <a:rPr lang="en-US" sz="2800" b="1">
                <a:solidFill>
                  <a:prstClr val="black"/>
                </a:solidFill>
              </a:rPr>
              <a:t>(Indirect) Transaction Advisory and Negotiation Support</a:t>
            </a:r>
            <a:endParaRPr kumimoji="0" lang="de-DE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D982B5-72C2-7AED-E1EE-5B4ADC6FDBA1}"/>
              </a:ext>
            </a:extLst>
          </p:cNvPr>
          <p:cNvCxnSpPr>
            <a:cxnSpLocks/>
          </p:cNvCxnSpPr>
          <p:nvPr/>
        </p:nvCxnSpPr>
        <p:spPr>
          <a:xfrm>
            <a:off x="4361619" y="1410966"/>
            <a:ext cx="0" cy="457847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B908107-1A0C-0614-5E11-8440FA402C85}"/>
              </a:ext>
            </a:extLst>
          </p:cNvPr>
          <p:cNvCxnSpPr>
            <a:cxnSpLocks/>
          </p:cNvCxnSpPr>
          <p:nvPr/>
        </p:nvCxnSpPr>
        <p:spPr>
          <a:xfrm>
            <a:off x="8477201" y="1410966"/>
            <a:ext cx="0" cy="457847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E638C30-C291-F18F-54EF-4674E5B10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859" y="3320130"/>
            <a:ext cx="4302655" cy="238312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EFD4B6B-E97C-3848-0D4B-8201E7C5655F}"/>
              </a:ext>
            </a:extLst>
          </p:cNvPr>
          <p:cNvGrpSpPr/>
          <p:nvPr/>
        </p:nvGrpSpPr>
        <p:grpSpPr>
          <a:xfrm>
            <a:off x="6584653" y="3068219"/>
            <a:ext cx="1763602" cy="2612193"/>
            <a:chOff x="14429063" y="5693139"/>
            <a:chExt cx="1825162" cy="139241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D540802-A023-AE8C-5C5F-CC4192904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601690" y="5693139"/>
              <a:ext cx="1652535" cy="127303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CD808DA-D3A2-5D98-D122-04DDA8FBD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429063" y="5812523"/>
              <a:ext cx="1643725" cy="1273035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C8F32D-C949-E7E3-4BFC-B6573393DE13}"/>
              </a:ext>
            </a:extLst>
          </p:cNvPr>
          <p:cNvGrpSpPr/>
          <p:nvPr/>
        </p:nvGrpSpPr>
        <p:grpSpPr>
          <a:xfrm>
            <a:off x="4629844" y="3064033"/>
            <a:ext cx="1949115" cy="2633349"/>
            <a:chOff x="15265563" y="3443103"/>
            <a:chExt cx="1510522" cy="314281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BE86BA7-32B5-7F6D-0EA3-D6A8C7DB9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20475" y="3443103"/>
              <a:ext cx="1255610" cy="1629418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1342876-8F5C-3E06-62E1-AC4107CA7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265563" y="3609927"/>
              <a:ext cx="1211108" cy="2975987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6" name="Graphic 15" descr="Meeting with solid fill">
            <a:extLst>
              <a:ext uri="{FF2B5EF4-FFF2-40B4-BE49-F238E27FC236}">
                <a16:creationId xmlns:a16="http://schemas.microsoft.com/office/drawing/2014/main" id="{AAC0C7D7-4367-179E-0D1C-439BD13DC7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54687" y="2406881"/>
            <a:ext cx="3489114" cy="39345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BC8DB6-555C-8B16-A811-FECC06955765}"/>
              </a:ext>
            </a:extLst>
          </p:cNvPr>
          <p:cNvSpPr txBox="1"/>
          <p:nvPr/>
        </p:nvSpPr>
        <p:spPr>
          <a:xfrm>
            <a:off x="179829" y="569104"/>
            <a:ext cx="10662721" cy="523220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r>
              <a:rPr lang="en-US" sz="2800" b="1">
                <a:latin typeface="Aptos Display"/>
                <a:ea typeface="Calibri"/>
                <a:cs typeface="Arial"/>
              </a:rPr>
              <a:t>Current Monetization Support Offerings for ASCENT Countries (2/2)</a:t>
            </a:r>
          </a:p>
        </p:txBody>
      </p:sp>
    </p:spTree>
    <p:extLst>
      <p:ext uri="{BB962C8B-B14F-4D97-AF65-F5344CB8AC3E}">
        <p14:creationId xmlns:p14="http://schemas.microsoft.com/office/powerpoint/2010/main" val="10901744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0.0.7308"/>
  <p:tag name="SLIDO_EVENT_SECTION_UUID" val="5100cd5e-04b6-4489-bfa2-d9c424238d35"/>
  <p:tag name="SLIDO_EVENT_UUID" val="090295e5-769c-4f37-b799-04e670511eb6"/>
  <p:tag name="SLIDO_PRESENTATION_ID" val="23a1e180-5095-4722-bccc-750ba8a02f5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CENT Carbon Power Point template_1" id="{851D655E-AE41-B243-951D-259F13673233}" vid="{D0CDA7E5-F59A-3E41-AAA9-F08398E91DB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WBDocument" ma:contentTypeID="0x010100F4C63C3BD852AE468EAEFD0E6C57C64F0200570C75ED51A4CB48B189CD4BA8497623" ma:contentTypeVersion="5" ma:contentTypeDescription="" ma:contentTypeScope="" ma:versionID="6a1c06115fc456325b2d92860160cb24">
  <xsd:schema xmlns:xsd="http://www.w3.org/2001/XMLSchema" xmlns:xs="http://www.w3.org/2001/XMLSchema" xmlns:p="http://schemas.microsoft.com/office/2006/metadata/properties" xmlns:ns3="3e02667f-0271-471b-bd6e-11a2e16def1d" targetNamespace="http://schemas.microsoft.com/office/2006/metadata/properties" ma:root="true" ma:fieldsID="ebfed9cc5794dcb7416902ca5e53b57b" ns3:_="">
    <xsd:import namespace="3e02667f-0271-471b-bd6e-11a2e16def1d"/>
    <xsd:element name="properties">
      <xsd:complexType>
        <xsd:sequence>
          <xsd:element name="documentManagement">
            <xsd:complexType>
              <xsd:all>
                <xsd:element ref="ns3:WBDocs_Document_Date" minOccurs="0"/>
                <xsd:element ref="ns3:WBDocs_Information_Classification"/>
                <xsd:element ref="ns3:TaxCatchAll" minOccurs="0"/>
                <xsd:element ref="ns3:TaxCatchAllLabel" minOccurs="0"/>
                <xsd:element ref="ns3:_dlc_DocId" minOccurs="0"/>
                <xsd:element ref="ns3:_dlc_DocIdUrl" minOccurs="0"/>
                <xsd:element ref="ns3:_dlc_DocIdPersistId" minOccurs="0"/>
                <xsd:element ref="ns3:WBDocs_Access_To_Info_Exception" minOccurs="0"/>
                <xsd:element ref="ns3:o1cb080a3dca4eb8a0fd03c7cc8bf8f7" minOccurs="0"/>
                <xsd:element ref="ns3:i008215bacac45029ee8cafff4c8e93b" minOccurs="0"/>
                <xsd:element ref="ns3:OneCMS_Subcategory" minOccurs="0"/>
                <xsd:element ref="ns3:OneCMS_Category" minOccurs="0"/>
                <xsd:element ref="ns3:Abstrac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2667f-0271-471b-bd6e-11a2e16def1d" elementFormDefault="qualified">
    <xsd:import namespace="http://schemas.microsoft.com/office/2006/documentManagement/types"/>
    <xsd:import namespace="http://schemas.microsoft.com/office/infopath/2007/PartnerControls"/>
    <xsd:element name="WBDocs_Document_Date" ma:index="3" nillable="true" ma:displayName="Document Date" ma:default="[today]" ma:format="DateTime" ma:internalName="WBDocs_Document_Date" ma:readOnly="false">
      <xsd:simpleType>
        <xsd:restriction base="dms:DateTime"/>
      </xsd:simpleType>
    </xsd:element>
    <xsd:element name="WBDocs_Information_Classification" ma:index="4" ma:displayName="Information Classification" ma:default="Official Use Only" ma:format="Dropdown" ma:internalName="WBDocs_Information_Classification" ma:readOnly="false">
      <xsd:simpleType>
        <xsd:restriction base="dms:Choice">
          <xsd:enumeration value="Public"/>
          <xsd:enumeration value="Official Use Only"/>
          <xsd:enumeration value="Confidential"/>
          <xsd:enumeration value="Strictly Confidential"/>
        </xsd:restriction>
      </xsd:simpleType>
    </xsd:element>
    <xsd:element name="TaxCatchAll" ma:index="6" nillable="true" ma:displayName="Taxonomy Catch All Column" ma:hidden="true" ma:list="{1e8cc74b-3a5f-4867-b72d-4a2e78fde64d}" ma:internalName="TaxCatchAll" ma:showField="CatchAllData" ma:web="9644eef8-5b4a-490c-bff7-43c6c46e1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7" nillable="true" ma:displayName="Taxonomy Catch All Column1" ma:hidden="true" ma:list="{1e8cc74b-3a5f-4867-b72d-4a2e78fde64d}" ma:internalName="TaxCatchAllLabel" ma:readOnly="true" ma:showField="CatchAllDataLabel" ma:web="9644eef8-5b4a-490c-bff7-43c6c46e1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WBDocs_Access_To_Info_Exception" ma:index="13" nillable="true" ma:displayName="Access to Info Exception" ma:default="12. Not Assessed" ma:format="Dropdown" ma:internalName="WBDocs_Access_To_Info_Exception" ma:readOnly="false">
      <xsd:simpleType>
        <xsd:restriction base="dms:Choice">
          <xsd:enumeration value="1. Personal"/>
          <xsd:enumeration value="2. Executive Director's Communications"/>
          <xsd:enumeration value="3. Board Ethics Committee"/>
          <xsd:enumeration value="4. Attorney-Client Privilege"/>
          <xsd:enumeration value="5. Security &amp; Safety"/>
          <xsd:enumeration value="6. Other Disclosure Regimes"/>
          <xsd:enumeration value="7. Client / Third Party Confidence"/>
          <xsd:enumeration value="8. Corporate/Administrative"/>
          <xsd:enumeration value="9. Deliberative"/>
          <xsd:enumeration value="10a-c. Financial - Forecast/Analysis/Transactions"/>
          <xsd:enumeration value="10d. Financial - Banking &amp; Billing"/>
          <xsd:enumeration value="11. Bank's Prerogative to Restrict"/>
          <xsd:enumeration value="12. Not Assessed"/>
          <xsd:enumeration value="13. Not Applicable"/>
          <xsd:enumeration value="Unknown Policy Restriction"/>
        </xsd:restriction>
      </xsd:simpleType>
    </xsd:element>
    <xsd:element name="o1cb080a3dca4eb8a0fd03c7cc8bf8f7" ma:index="15" nillable="true" ma:taxonomy="true" ma:internalName="o1cb080a3dca4eb8a0fd03c7cc8bf8f7" ma:taxonomyFieldName="WBDocs_Local_Document_Type" ma:displayName="Local Document Type" ma:readOnly="false" ma:default="" ma:fieldId="{81cb080a-3dca-4eb8-a0fd-03c7cc8bf8f7}" ma:taxonomyMulti="true" ma:sspId="2a6c10d7-b926-4fc0-945e-3cbf5049f6bd" ma:termSetId="ec380048-e675-43f7-9194-41567bcb0a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008215bacac45029ee8cafff4c8e93b" ma:index="17" nillable="true" ma:taxonomy="true" ma:internalName="i008215bacac45029ee8cafff4c8e93b" ma:taxonomyFieldName="WBDocs_Originating_Unit" ma:displayName="Originating unit" ma:readOnly="false" ma:default="" ma:fieldId="{2008215b-acac-4502-9ee8-cafff4c8e93b}" ma:taxonomyMulti="true" ma:sspId="2a6c10d7-b926-4fc0-945e-3cbf5049f6bd" ma:termSetId="806c0147-d557-463e-8bb0-983f4f318bd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neCMS_Subcategory" ma:index="21" nillable="true" ma:displayName="Subcategory" ma:hidden="true" ma:internalName="OneCMS_Subcategory" ma:readOnly="false">
      <xsd:simpleType>
        <xsd:restriction base="dms:Text"/>
      </xsd:simpleType>
    </xsd:element>
    <xsd:element name="OneCMS_Category" ma:index="22" nillable="true" ma:displayName="Category" ma:hidden="true" ma:internalName="OneCMS_Category" ma:readOnly="false">
      <xsd:simpleType>
        <xsd:restriction base="dms:Text"/>
      </xsd:simpleType>
    </xsd:element>
    <xsd:element name="Abstract" ma:index="23" nillable="true" ma:displayName="Abstract" ma:hidden="true" ma:internalName="Abstract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" ma:displayName="Author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008215bacac45029ee8cafff4c8e93b xmlns="3e02667f-0271-471b-bd6e-11a2e16def1d">
      <Terms xmlns="http://schemas.microsoft.com/office/infopath/2007/PartnerControls"/>
    </i008215bacac45029ee8cafff4c8e93b>
    <Abstract xmlns="3e02667f-0271-471b-bd6e-11a2e16def1d" xsi:nil="true"/>
    <WBDocs_Access_To_Info_Exception xmlns="3e02667f-0271-471b-bd6e-11a2e16def1d">12. Not Assessed</WBDocs_Access_To_Info_Exception>
    <o1cb080a3dca4eb8a0fd03c7cc8bf8f7 xmlns="3e02667f-0271-471b-bd6e-11a2e16def1d">
      <Terms xmlns="http://schemas.microsoft.com/office/infopath/2007/PartnerControls"/>
    </o1cb080a3dca4eb8a0fd03c7cc8bf8f7>
    <OneCMS_Subcategory xmlns="3e02667f-0271-471b-bd6e-11a2e16def1d" xsi:nil="true"/>
    <WBDocs_Information_Classification xmlns="3e02667f-0271-471b-bd6e-11a2e16def1d">Official Use Only</WBDocs_Information_Classification>
    <OneCMS_Category xmlns="3e02667f-0271-471b-bd6e-11a2e16def1d" xsi:nil="true"/>
    <WBDocs_Document_Date xmlns="3e02667f-0271-471b-bd6e-11a2e16def1d">2025-10-29T06:49:00+00:00</WBDocs_Document_Date>
    <TaxCatchAll xmlns="3e02667f-0271-471b-bd6e-11a2e16def1d" xsi:nil="true"/>
  </documentManagement>
</p:properties>
</file>

<file path=customXml/item5.xml><?xml version="1.0" encoding="utf-8"?>
<?mso-contentType ?>
<SharedContentType xmlns="Microsoft.SharePoint.Taxonomy.ContentTypeSync" SourceId="2a6c10d7-b926-4fc0-945e-3cbf5049f6bd" ContentTypeId="0x010100F4C63C3BD852AE468EAEFD0E6C57C64F02" PreviousValue="false" LastSyncTimeStamp="2020-09-30T18:56:41.327Z"/>
</file>

<file path=customXml/itemProps1.xml><?xml version="1.0" encoding="utf-8"?>
<ds:datastoreItem xmlns:ds="http://schemas.openxmlformats.org/officeDocument/2006/customXml" ds:itemID="{A260E2F5-115E-4EF0-81CA-771336DA74C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889A036-E2E4-4E87-877D-4A7281457B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3FE9E0-A6BD-4A39-AD4A-351B0C706DEA}">
  <ds:schemaRefs>
    <ds:schemaRef ds:uri="3e02667f-0271-471b-bd6e-11a2e16def1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058544E0-E307-46EA-AC20-50660A242DD2}">
  <ds:schemaRefs>
    <ds:schemaRef ds:uri="3e02667f-0271-471b-bd6e-11a2e16def1d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5.xml><?xml version="1.0" encoding="utf-8"?>
<ds:datastoreItem xmlns:ds="http://schemas.openxmlformats.org/officeDocument/2006/customXml" ds:itemID="{E207B5E9-E9F2-4F53-8F38-EB078A7D44A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655</Words>
  <Application>Microsoft Office PowerPoint</Application>
  <PresentationFormat>Widescreen</PresentationFormat>
  <Paragraphs>155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Aptos SemiBold</vt:lpstr>
      <vt:lpstr>Arial</vt:lpstr>
      <vt:lpstr>Calibri</vt:lpstr>
      <vt:lpstr>Calibri Light</vt:lpstr>
      <vt:lpstr>Office Theme</vt:lpstr>
      <vt:lpstr>Office 2013 - 2022 Theme</vt:lpstr>
      <vt:lpstr>PowerPoint Presentation</vt:lpstr>
      <vt:lpstr>PowerPoint Presentation</vt:lpstr>
      <vt:lpstr>Session Outline:</vt:lpstr>
      <vt:lpstr>What have we learned from Buyers?</vt:lpstr>
      <vt:lpstr>If Buyer’s Needs are fully met…</vt:lpstr>
      <vt:lpstr>Session Outline:</vt:lpstr>
      <vt:lpstr>PowerPoint Presentation</vt:lpstr>
      <vt:lpstr>PowerPoint Presentation</vt:lpstr>
      <vt:lpstr>Session Outline: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Carlowitz</dc:creator>
  <cp:lastModifiedBy>Ashia Bio Sawe</cp:lastModifiedBy>
  <cp:revision>4</cp:revision>
  <dcterms:created xsi:type="dcterms:W3CDTF">2025-10-30T06:45:41Z</dcterms:created>
  <dcterms:modified xsi:type="dcterms:W3CDTF">2026-02-12T06:01:03Z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BDocs_Local_Document_Type">
    <vt:lpwstr/>
  </property>
  <property fmtid="{D5CDD505-2E9C-101B-9397-08002B2CF9AE}" pid="3" name="MediaServiceImageTags">
    <vt:lpwstr/>
  </property>
  <property fmtid="{D5CDD505-2E9C-101B-9397-08002B2CF9AE}" pid="4" name="ContentTypeId">
    <vt:lpwstr>0x010100F4C63C3BD852AE468EAEFD0E6C57C64F0200570C75ED51A4CB48B189CD4BA8497623</vt:lpwstr>
  </property>
  <property fmtid="{D5CDD505-2E9C-101B-9397-08002B2CF9AE}" pid="5" name="lcf76f155ced4ddcb4097134ff3c332f">
    <vt:lpwstr/>
  </property>
  <property fmtid="{D5CDD505-2E9C-101B-9397-08002B2CF9AE}" pid="6" name="WBDocs_Originating_Unit">
    <vt:lpwstr/>
  </property>
  <property fmtid="{D5CDD505-2E9C-101B-9397-08002B2CF9AE}" pid="7" name="MSIP_Label_89608d83-f952-409d-b7c5-456515bbbf5a_Enabled">
    <vt:lpwstr>true</vt:lpwstr>
  </property>
  <property fmtid="{D5CDD505-2E9C-101B-9397-08002B2CF9AE}" pid="8" name="MSIP_Label_89608d83-f952-409d-b7c5-456515bbbf5a_SetDate">
    <vt:lpwstr>2026-02-08T09:24:09Z</vt:lpwstr>
  </property>
  <property fmtid="{D5CDD505-2E9C-101B-9397-08002B2CF9AE}" pid="9" name="MSIP_Label_89608d83-f952-409d-b7c5-456515bbbf5a_Method">
    <vt:lpwstr>Privileged</vt:lpwstr>
  </property>
  <property fmtid="{D5CDD505-2E9C-101B-9397-08002B2CF9AE}" pid="10" name="MSIP_Label_89608d83-f952-409d-b7c5-456515bbbf5a_Name">
    <vt:lpwstr>Public</vt:lpwstr>
  </property>
  <property fmtid="{D5CDD505-2E9C-101B-9397-08002B2CF9AE}" pid="11" name="MSIP_Label_89608d83-f952-409d-b7c5-456515bbbf5a_SiteId">
    <vt:lpwstr>31a2fec0-266b-4c67-b56e-2796d8f59c36</vt:lpwstr>
  </property>
  <property fmtid="{D5CDD505-2E9C-101B-9397-08002B2CF9AE}" pid="12" name="MSIP_Label_89608d83-f952-409d-b7c5-456515bbbf5a_ActionId">
    <vt:lpwstr>f769eb96-67b4-4e10-8004-5194637c2359</vt:lpwstr>
  </property>
  <property fmtid="{D5CDD505-2E9C-101B-9397-08002B2CF9AE}" pid="13" name="MSIP_Label_89608d83-f952-409d-b7c5-456515bbbf5a_ContentBits">
    <vt:lpwstr>0</vt:lpwstr>
  </property>
  <property fmtid="{D5CDD505-2E9C-101B-9397-08002B2CF9AE}" pid="14" name="MSIP_Label_89608d83-f952-409d-b7c5-456515bbbf5a_Tag">
    <vt:lpwstr>10, 0, 1, 2</vt:lpwstr>
  </property>
</Properties>
</file>